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69" r:id="rId2"/>
    <p:sldMasterId id="2147483681" r:id="rId3"/>
    <p:sldMasterId id="2147483692" r:id="rId4"/>
  </p:sldMasterIdLst>
  <p:notesMasterIdLst>
    <p:notesMasterId r:id="rId122"/>
  </p:notesMasterIdLst>
  <p:sldIdLst>
    <p:sldId id="616" r:id="rId5"/>
    <p:sldId id="681" r:id="rId6"/>
    <p:sldId id="621" r:id="rId7"/>
    <p:sldId id="698" r:id="rId8"/>
    <p:sldId id="622" r:id="rId9"/>
    <p:sldId id="623" r:id="rId10"/>
    <p:sldId id="685" r:id="rId11"/>
    <p:sldId id="686" r:id="rId12"/>
    <p:sldId id="714" r:id="rId13"/>
    <p:sldId id="716" r:id="rId14"/>
    <p:sldId id="715" r:id="rId15"/>
    <p:sldId id="624" r:id="rId16"/>
    <p:sldId id="683" r:id="rId17"/>
    <p:sldId id="682" r:id="rId18"/>
    <p:sldId id="625" r:id="rId19"/>
    <p:sldId id="635" r:id="rId20"/>
    <p:sldId id="657" r:id="rId21"/>
    <p:sldId id="717" r:id="rId22"/>
    <p:sldId id="684" r:id="rId23"/>
    <p:sldId id="688" r:id="rId24"/>
    <p:sldId id="687" r:id="rId25"/>
    <p:sldId id="659" r:id="rId26"/>
    <p:sldId id="718" r:id="rId27"/>
    <p:sldId id="660" r:id="rId28"/>
    <p:sldId id="700" r:id="rId29"/>
    <p:sldId id="701" r:id="rId30"/>
    <p:sldId id="702" r:id="rId31"/>
    <p:sldId id="658" r:id="rId32"/>
    <p:sldId id="703" r:id="rId33"/>
    <p:sldId id="704" r:id="rId34"/>
    <p:sldId id="719" r:id="rId35"/>
    <p:sldId id="712" r:id="rId36"/>
    <p:sldId id="711" r:id="rId37"/>
    <p:sldId id="661" r:id="rId38"/>
    <p:sldId id="689" r:id="rId39"/>
    <p:sldId id="720" r:id="rId40"/>
    <p:sldId id="690" r:id="rId41"/>
    <p:sldId id="678" r:id="rId42"/>
    <p:sldId id="721" r:id="rId43"/>
    <p:sldId id="723" r:id="rId44"/>
    <p:sldId id="696" r:id="rId45"/>
    <p:sldId id="697" r:id="rId46"/>
    <p:sldId id="694" r:id="rId47"/>
    <p:sldId id="695" r:id="rId48"/>
    <p:sldId id="724" r:id="rId49"/>
    <p:sldId id="662" r:id="rId50"/>
    <p:sldId id="663" r:id="rId51"/>
    <p:sldId id="664" r:id="rId52"/>
    <p:sldId id="665" r:id="rId53"/>
    <p:sldId id="631" r:id="rId54"/>
    <p:sldId id="666" r:id="rId55"/>
    <p:sldId id="632" r:id="rId56"/>
    <p:sldId id="667" r:id="rId57"/>
    <p:sldId id="705" r:id="rId58"/>
    <p:sldId id="706" r:id="rId59"/>
    <p:sldId id="707" r:id="rId60"/>
    <p:sldId id="708" r:id="rId61"/>
    <p:sldId id="709" r:id="rId62"/>
    <p:sldId id="710" r:id="rId63"/>
    <p:sldId id="725" r:id="rId64"/>
    <p:sldId id="668" r:id="rId65"/>
    <p:sldId id="669" r:id="rId66"/>
    <p:sldId id="670" r:id="rId67"/>
    <p:sldId id="626" r:id="rId68"/>
    <p:sldId id="627" r:id="rId69"/>
    <p:sldId id="628" r:id="rId70"/>
    <p:sldId id="629" r:id="rId71"/>
    <p:sldId id="630" r:id="rId72"/>
    <p:sldId id="671" r:id="rId73"/>
    <p:sldId id="672" r:id="rId74"/>
    <p:sldId id="673" r:id="rId75"/>
    <p:sldId id="674" r:id="rId76"/>
    <p:sldId id="645" r:id="rId77"/>
    <p:sldId id="675" r:id="rId78"/>
    <p:sldId id="651" r:id="rId79"/>
    <p:sldId id="647" r:id="rId80"/>
    <p:sldId id="654" r:id="rId81"/>
    <p:sldId id="655" r:id="rId82"/>
    <p:sldId id="676" r:id="rId83"/>
    <p:sldId id="617" r:id="rId84"/>
    <p:sldId id="439" r:id="rId85"/>
    <p:sldId id="579" r:id="rId86"/>
    <p:sldId id="475" r:id="rId87"/>
    <p:sldId id="595" r:id="rId88"/>
    <p:sldId id="476" r:id="rId89"/>
    <p:sldId id="477" r:id="rId90"/>
    <p:sldId id="478" r:id="rId91"/>
    <p:sldId id="430" r:id="rId92"/>
    <p:sldId id="529" r:id="rId93"/>
    <p:sldId id="479" r:id="rId94"/>
    <p:sldId id="578" r:id="rId95"/>
    <p:sldId id="699" r:id="rId96"/>
    <p:sldId id="442" r:id="rId97"/>
    <p:sldId id="444" r:id="rId98"/>
    <p:sldId id="534" r:id="rId99"/>
    <p:sldId id="535" r:id="rId100"/>
    <p:sldId id="571" r:id="rId101"/>
    <p:sldId id="583" r:id="rId102"/>
    <p:sldId id="446" r:id="rId103"/>
    <p:sldId id="447" r:id="rId104"/>
    <p:sldId id="615" r:id="rId105"/>
    <p:sldId id="599" r:id="rId106"/>
    <p:sldId id="600" r:id="rId107"/>
    <p:sldId id="528" r:id="rId108"/>
    <p:sldId id="601" r:id="rId109"/>
    <p:sldId id="602" r:id="rId110"/>
    <p:sldId id="603" r:id="rId111"/>
    <p:sldId id="604" r:id="rId112"/>
    <p:sldId id="605" r:id="rId113"/>
    <p:sldId id="606" r:id="rId114"/>
    <p:sldId id="607" r:id="rId115"/>
    <p:sldId id="608" r:id="rId116"/>
    <p:sldId id="609" r:id="rId117"/>
    <p:sldId id="610" r:id="rId118"/>
    <p:sldId id="611" r:id="rId119"/>
    <p:sldId id="612" r:id="rId120"/>
    <p:sldId id="613" r:id="rId12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669900"/>
    <a:srgbClr val="808000"/>
    <a:srgbClr val="EABD00"/>
    <a:srgbClr val="000046"/>
    <a:srgbClr val="FFFF99"/>
    <a:srgbClr val="333300"/>
    <a:srgbClr val="000066"/>
    <a:srgbClr val="00330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 autoAdjust="0"/>
    <p:restoredTop sz="92638" autoAdjust="0"/>
  </p:normalViewPr>
  <p:slideViewPr>
    <p:cSldViewPr snapToGrid="0">
      <p:cViewPr varScale="1">
        <p:scale>
          <a:sx n="102" d="100"/>
          <a:sy n="102" d="100"/>
        </p:scale>
        <p:origin x="188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348"/>
    </p:cViewPr>
  </p:sorterViewPr>
  <p:notesViewPr>
    <p:cSldViewPr snapToGrid="0">
      <p:cViewPr varScale="1">
        <p:scale>
          <a:sx n="83" d="100"/>
          <a:sy n="83" d="100"/>
        </p:scale>
        <p:origin x="3930" y="96"/>
      </p:cViewPr>
      <p:guideLst/>
    </p:cSldViewPr>
  </p:notesViewPr>
  <p:gridSpacing cx="38405" cy="384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presProps" Target="pres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viewProps" Target="viewProp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image" Target="../media/image29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73.wmf"/><Relationship Id="rId1" Type="http://schemas.openxmlformats.org/officeDocument/2006/relationships/image" Target="../media/image72.wmf"/><Relationship Id="rId6" Type="http://schemas.openxmlformats.org/officeDocument/2006/relationships/image" Target="../media/image77.emf"/><Relationship Id="rId5" Type="http://schemas.openxmlformats.org/officeDocument/2006/relationships/image" Target="../media/image76.emf"/><Relationship Id="rId4" Type="http://schemas.openxmlformats.org/officeDocument/2006/relationships/image" Target="../media/image75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image" Target="../media/image79.wmf"/><Relationship Id="rId1" Type="http://schemas.openxmlformats.org/officeDocument/2006/relationships/image" Target="../media/image78.wmf"/><Relationship Id="rId5" Type="http://schemas.openxmlformats.org/officeDocument/2006/relationships/image" Target="../media/image82.emf"/><Relationship Id="rId4" Type="http://schemas.openxmlformats.org/officeDocument/2006/relationships/image" Target="../media/image8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29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29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29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29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29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E5F41FE7-1514-4531-8C08-69F6865AC8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5547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C0342-B342-478D-AD77-F3D307F83D8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298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D6A89B-E202-4B3C-8C2F-D3A43D58D75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711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AEB0E2-6798-49F0-86A5-4AE3987EC1A6}" type="slidenum">
              <a:rPr lang="en-US"/>
              <a:pPr/>
              <a:t>19</a:t>
            </a:fld>
            <a:endParaRPr lang="en-US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836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411359-4766-4255-B596-A5C788198DD2}" type="slidenum">
              <a:rPr lang="en-US"/>
              <a:pPr/>
              <a:t>20</a:t>
            </a:fld>
            <a:endParaRPr lang="en-US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849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AC0F15-4CD6-49EC-9292-9FF8D91BDCC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4BEB42-008D-4CC7-83DC-C5084A064E8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0AE78A-F284-46CD-B6D4-EEAB1777B4FB}" type="slidenum">
              <a:rPr lang="en-US"/>
              <a:pPr/>
              <a:t>25</a:t>
            </a:fld>
            <a:endParaRPr lang="en-US"/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7593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712DA6-815B-4185-9605-2B20373E5B8B}" type="slidenum">
              <a:rPr lang="en-US"/>
              <a:pPr/>
              <a:t>26</a:t>
            </a:fld>
            <a:endParaRPr lang="en-US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997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8E3201-5648-45D5-8317-7003E123CD3D}" type="slidenum">
              <a:rPr lang="en-US"/>
              <a:pPr/>
              <a:t>27</a:t>
            </a:fld>
            <a:endParaRPr lang="en-US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247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C85E8D-FFA1-4A0B-8ED0-CA75AE8A3F0D}" type="slidenum">
              <a:rPr lang="en-US"/>
              <a:pPr/>
              <a:t>29</a:t>
            </a:fld>
            <a:endParaRPr lang="en-US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9185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563032-A17D-461C-B2C7-4FD189B55477}" type="slidenum">
              <a:rPr lang="en-US"/>
              <a:pPr/>
              <a:t>30</a:t>
            </a:fld>
            <a:endParaRPr lang="en-US"/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48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6F17AA-F2D0-4158-8B1C-FF7E7FC357A1}" type="slidenum">
              <a:rPr lang="en-US"/>
              <a:pPr/>
              <a:t>4</a:t>
            </a:fld>
            <a:endParaRPr 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527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E48622-1350-4C48-97FC-6C37F98B32CF}" type="slidenum">
              <a:rPr lang="en-US"/>
              <a:pPr/>
              <a:t>32</a:t>
            </a:fld>
            <a:endParaRPr lang="en-US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1844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C6A518-DE51-4893-9C3E-4BA7B9F6BA8A}" type="slidenum">
              <a:rPr lang="en-US"/>
              <a:pPr/>
              <a:t>33</a:t>
            </a:fld>
            <a:endParaRPr lang="en-US"/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7698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0DB7756-1819-40F5-9077-ECB91DBE1E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1275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C7F032D-1D9F-43EA-BBF8-3706DE035DED}" type="slidenum">
              <a:rPr lang="en-US"/>
              <a:pPr/>
              <a:t>35</a:t>
            </a:fld>
            <a:endParaRPr lang="en-US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7529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E48622-1350-4C48-97FC-6C37F98B32CF}" type="slidenum">
              <a:rPr lang="en-US"/>
              <a:pPr/>
              <a:t>37</a:t>
            </a:fld>
            <a:endParaRPr lang="en-US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05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8A556F-719A-47AC-99F3-37E492BD55E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6987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8A556F-719A-47AC-99F3-37E492BD55E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3789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8A556F-719A-47AC-99F3-37E492BD55E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7235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F41FE7-1514-4531-8C08-69F6865AC8F5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2123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79C882-6852-440A-92E7-888C2C04E702}" type="slidenum">
              <a:rPr lang="en-US"/>
              <a:pPr/>
              <a:t>44</a:t>
            </a:fld>
            <a:endParaRPr lang="en-US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20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F44989-2192-4D17-A18F-30A26CF7875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F4E3E7D-737E-40DA-ADFB-8E25AC535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43727D-2117-42B8-ABD5-A614F3CA942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3CB1799-C972-4C1D-A415-DDA28D68971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C7C3C3D-826A-43E2-B553-9966FCEC71F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6818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0FB5E1-F3F2-4F49-8E05-929A23EF90C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3811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D55FC5-5F1D-48FB-B019-9B5AFF29FE4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05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5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8113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6ECD2CF-306E-41E3-919E-56775C2CA96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07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7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520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26320FB-95C2-42F6-9C2F-7FC4843ADD5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C35605A-621E-408A-BF0F-C645DB463FD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10C16B-6FCD-4759-BCEF-B86CC87548A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4B1131-0044-49D8-8220-2081F7A92F4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9AB0B82-069D-4386-9ABA-2E2125E1A25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3BF51FC-76E5-4580-925A-83A92752696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7B1C567-7F95-4C95-8375-C4BFB9E0A6D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67BD9A-F69B-4579-9877-2D65F902C9D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3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63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67BD9A-F69B-4579-9877-2D65F902C9D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3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7073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67BD9A-F69B-4579-9877-2D65F902C9D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3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976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67BD9A-F69B-4579-9877-2D65F902C9D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3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934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67BD9A-F69B-4579-9877-2D65F902C9D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3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465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C696813-16E8-4355-B4EB-4A446A6A9461}" type="slidenum">
              <a:rPr lang="en-US"/>
              <a:pPr/>
              <a:t>81</a:t>
            </a:fld>
            <a:endParaRPr lang="en-US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CB236B-4E00-4CE1-9ADE-24FB77362D75}" type="slidenum">
              <a:rPr lang="en-US"/>
              <a:pPr/>
              <a:t>83</a:t>
            </a:fld>
            <a:endParaRPr lang="en-US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F41FE7-1514-4531-8C08-69F6865AC8F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4236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9D63AF-18E4-4E5B-9B27-22443349DE57}" type="slidenum">
              <a:rPr lang="en-US"/>
              <a:pPr/>
              <a:t>85</a:t>
            </a:fld>
            <a:endParaRPr lang="en-US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436950-4A2D-4D7C-8C54-0CA7AA3BDED0}" type="slidenum">
              <a:rPr lang="en-US"/>
              <a:pPr/>
              <a:t>86</a:t>
            </a:fld>
            <a:endParaRPr lang="en-US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F40E7C-F2B2-4479-B7F3-50424845BCE3}" type="slidenum">
              <a:rPr lang="en-US"/>
              <a:pPr/>
              <a:t>87</a:t>
            </a:fld>
            <a:endParaRPr lang="en-US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BF11E0-04FB-4CA7-BCDD-9296A8E291AD}" type="slidenum">
              <a:rPr lang="en-US"/>
              <a:pPr/>
              <a:t>88</a:t>
            </a:fld>
            <a:endParaRPr lang="en-US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39AE65-4C17-4C5D-B629-A4860B2A0701}" type="slidenum">
              <a:rPr lang="en-US"/>
              <a:pPr/>
              <a:t>89</a:t>
            </a:fld>
            <a:endParaRPr lang="en-US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5FFCEA-7636-44FC-9278-DD11DC3BA28B}" type="slidenum">
              <a:rPr lang="en-US"/>
              <a:pPr/>
              <a:t>90</a:t>
            </a:fld>
            <a:endParaRPr lang="en-US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C696813-16E8-4355-B4EB-4A446A6A9461}" type="slidenum">
              <a:rPr lang="en-US"/>
              <a:pPr/>
              <a:t>92</a:t>
            </a:fld>
            <a:endParaRPr lang="en-US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043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8F39E2D-E575-46FB-AF30-C4F14DD82416}" type="slidenum">
              <a:rPr lang="en-US"/>
              <a:pPr/>
              <a:t>93</a:t>
            </a:fld>
            <a:endParaRPr lang="en-US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16FAAB-B173-4058-9FC5-0A98789A1680}" type="slidenum">
              <a:rPr lang="en-US"/>
              <a:pPr/>
              <a:t>94</a:t>
            </a:fld>
            <a:endParaRPr lang="en-US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16FAAB-B173-4058-9FC5-0A98789A1680}" type="slidenum">
              <a:rPr lang="en-US"/>
              <a:pPr/>
              <a:t>95</a:t>
            </a:fld>
            <a:endParaRPr lang="en-US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F41FE7-1514-4531-8C08-69F6865AC8F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24034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16FAAB-B173-4058-9FC5-0A98789A1680}" type="slidenum">
              <a:rPr lang="en-US"/>
              <a:pPr/>
              <a:t>96</a:t>
            </a:fld>
            <a:endParaRPr lang="en-US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65E769-60C4-4684-ACCE-A886475345F2}" type="slidenum">
              <a:rPr lang="en-US"/>
              <a:pPr/>
              <a:t>99</a:t>
            </a:fld>
            <a:endParaRPr lang="en-US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CBAD02-4C52-47C0-AB53-8F3B253D5086}" type="slidenum">
              <a:rPr lang="en-US"/>
              <a:pPr/>
              <a:t>100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AB1AA7-042B-46BC-8E13-7B09B4D6E19E}" type="slidenum">
              <a:rPr lang="en-US"/>
              <a:pPr/>
              <a:t>102</a:t>
            </a:fld>
            <a:endParaRPr lang="en-US"/>
          </a:p>
        </p:txBody>
      </p:sp>
      <p:sp>
        <p:nvSpPr>
          <p:cNvPr id="939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9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F4AE3B-2FDC-44A9-BA6E-B54AECBF44A2}" type="slidenum">
              <a:rPr lang="en-US"/>
              <a:pPr/>
              <a:t>103</a:t>
            </a:fld>
            <a:endParaRPr lang="en-US"/>
          </a:p>
        </p:txBody>
      </p:sp>
      <p:sp>
        <p:nvSpPr>
          <p:cNvPr id="965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5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A4B0C1-85B8-4ECB-9924-9432D4412394}" type="slidenum">
              <a:rPr lang="en-US"/>
              <a:pPr/>
              <a:t>104</a:t>
            </a:fld>
            <a:endParaRPr 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65F2D8-D983-4C34-9D42-F05B8DAC9D50}" type="slidenum">
              <a:rPr lang="en-US"/>
              <a:pPr/>
              <a:t>105</a:t>
            </a:fld>
            <a:endParaRPr lang="en-US"/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65F2D8-D983-4C34-9D42-F05B8DAC9D50}" type="slidenum">
              <a:rPr lang="en-US"/>
              <a:pPr/>
              <a:t>106</a:t>
            </a:fld>
            <a:endParaRPr lang="en-US"/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AD98-C3C8-4A76-B4F3-297B3B4DA2C0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640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E904A5-7ED7-4154-ADA7-2BB39819B923}" type="slidenum">
              <a:rPr lang="en-US"/>
              <a:pPr/>
              <a:t>108</a:t>
            </a:fld>
            <a:endParaRPr lang="en-US"/>
          </a:p>
        </p:txBody>
      </p:sp>
      <p:sp>
        <p:nvSpPr>
          <p:cNvPr id="959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9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AEB0E2-6798-49F0-86A5-4AE3987EC1A6}" type="slidenum">
              <a:rPr lang="en-US"/>
              <a:pPr/>
              <a:t>11</a:t>
            </a:fld>
            <a:endParaRPr lang="en-US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17613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65F2D8-D983-4C34-9D42-F05B8DAC9D50}" type="slidenum">
              <a:rPr lang="en-US"/>
              <a:pPr/>
              <a:t>111</a:t>
            </a:fld>
            <a:endParaRPr lang="en-US"/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D629D7-2579-47AB-9531-0905268D2504}" type="slidenum">
              <a:rPr lang="en-US"/>
              <a:pPr/>
              <a:t>112</a:t>
            </a:fld>
            <a:endParaRPr lang="en-US"/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AD98-C3C8-4A76-B4F3-297B3B4DA2C0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640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DAD98-C3C8-4A76-B4F3-297B3B4DA2C0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6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D6A89B-E202-4B3C-8C2F-D3A43D58D75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D6A89B-E202-4B3C-8C2F-D3A43D58D75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61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0800" y="228600"/>
            <a:ext cx="3657600" cy="2971800"/>
          </a:xfrm>
          <a:prstGeom prst="rect">
            <a:avLst/>
          </a:prstGeom>
        </p:spPr>
      </p:pic>
      <p:sp>
        <p:nvSpPr>
          <p:cNvPr id="11" name="TextBox 10"/>
          <p:cNvSpPr txBox="1">
            <a:spLocks noChangeAspect="1"/>
          </p:cNvSpPr>
          <p:nvPr userDrawn="1"/>
        </p:nvSpPr>
        <p:spPr>
          <a:xfrm>
            <a:off x="40614600" y="181112"/>
            <a:ext cx="3015170" cy="3019288"/>
          </a:xfrm>
          <a:prstGeom prst="rect">
            <a:avLst/>
          </a:prstGeom>
          <a:noFill/>
          <a:ln>
            <a:noFill/>
          </a:ln>
        </p:spPr>
        <p:txBody>
          <a:bodyPr wrap="square" lIns="64008" tIns="32004" rIns="64008" bIns="32004" rtlCol="0">
            <a:spAutoFit/>
          </a:bodyPr>
          <a:lstStyle/>
          <a:p>
            <a:pPr algn="ctr"/>
            <a:r>
              <a:rPr lang="en-US" sz="4800" b="1" i="1" dirty="0">
                <a:solidFill>
                  <a:srgbClr val="FF0000"/>
                </a:solidFill>
                <a:cs typeface="Arial" pitchFamily="34" charset="0"/>
              </a:rPr>
              <a:t>C</a:t>
            </a:r>
            <a:r>
              <a:rPr lang="en-US" sz="4800" b="1" i="1" dirty="0">
                <a:cs typeface="Arial" pitchFamily="34" charset="0"/>
              </a:rPr>
              <a:t>omplex </a:t>
            </a:r>
          </a:p>
          <a:p>
            <a:pPr algn="ctr"/>
            <a:r>
              <a:rPr lang="en-US" sz="4800" b="1" i="1" dirty="0">
                <a:solidFill>
                  <a:srgbClr val="FF0000"/>
                </a:solidFill>
                <a:cs typeface="Arial" pitchFamily="34" charset="0"/>
              </a:rPr>
              <a:t>A</a:t>
            </a:r>
            <a:r>
              <a:rPr lang="en-US" sz="4800" b="1" i="1" dirty="0">
                <a:cs typeface="Arial" pitchFamily="34" charset="0"/>
              </a:rPr>
              <a:t>daptive</a:t>
            </a:r>
          </a:p>
          <a:p>
            <a:pPr algn="ctr"/>
            <a:r>
              <a:rPr lang="en-US" sz="4800" b="1" i="1" dirty="0">
                <a:solidFill>
                  <a:srgbClr val="FF0000"/>
                </a:solidFill>
                <a:cs typeface="Arial" pitchFamily="34" charset="0"/>
              </a:rPr>
              <a:t>S</a:t>
            </a:r>
            <a:r>
              <a:rPr lang="en-US" sz="4800" b="1" i="1" dirty="0">
                <a:cs typeface="Arial" pitchFamily="34" charset="0"/>
              </a:rPr>
              <a:t>ystems</a:t>
            </a:r>
          </a:p>
          <a:p>
            <a:pPr algn="ctr"/>
            <a:r>
              <a:rPr lang="en-US" sz="4800" b="1" i="1" dirty="0">
                <a:solidFill>
                  <a:srgbClr val="FF0000"/>
                </a:solidFill>
                <a:cs typeface="Arial" pitchFamily="34" charset="0"/>
              </a:rPr>
              <a:t>L</a:t>
            </a:r>
            <a:r>
              <a:rPr lang="en-US" sz="4800" b="1" i="1" dirty="0">
                <a:cs typeface="Arial" pitchFamily="34" charset="0"/>
              </a:rPr>
              <a:t>aboratory</a:t>
            </a:r>
          </a:p>
        </p:txBody>
      </p:sp>
      <p:pic>
        <p:nvPicPr>
          <p:cNvPr id="13" name="Picture 12" descr="Logo_UC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6576" y="36577"/>
            <a:ext cx="954024" cy="56534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/>
          <p:cNvSpPr txBox="1"/>
          <p:nvPr userDrawn="1"/>
        </p:nvSpPr>
        <p:spPr>
          <a:xfrm>
            <a:off x="985551" y="36577"/>
            <a:ext cx="9956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100" b="1" i="0" dirty="0">
                <a:solidFill>
                  <a:srgbClr val="000000"/>
                </a:solidFill>
                <a:ea typeface="宋体" charset="-122"/>
              </a:rPr>
              <a:t>College of  Engineering &amp; Applied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100" b="1" i="0" dirty="0">
                <a:solidFill>
                  <a:srgbClr val="000000"/>
                </a:solidFill>
                <a:ea typeface="宋体" charset="-122"/>
              </a:rPr>
              <a:t>Science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28575"/>
            <a:ext cx="1207554" cy="809625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107727" y="623959"/>
            <a:ext cx="877824" cy="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905000" y="590574"/>
            <a:ext cx="5791200" cy="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7" descr="forUC08_96_top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10318"/>
            <a:ext cx="5791200" cy="323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itle Placeholder 1"/>
          <p:cNvSpPr>
            <a:spLocks noGrp="1"/>
          </p:cNvSpPr>
          <p:nvPr>
            <p:ph type="title"/>
          </p:nvPr>
        </p:nvSpPr>
        <p:spPr>
          <a:xfrm>
            <a:off x="1137419" y="826265"/>
            <a:ext cx="6947439" cy="780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 b="1" u="sng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-2406" y="6611779"/>
            <a:ext cx="10070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Ali A. </a:t>
            </a:r>
            <a:r>
              <a:rPr lang="en-US" sz="1000" b="1" dirty="0" err="1">
                <a:solidFill>
                  <a:srgbClr val="FF000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Minai</a:t>
            </a:r>
            <a:r>
              <a:rPr lang="en-US" sz="1000" b="1" dirty="0">
                <a:solidFill>
                  <a:srgbClr val="FF000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 2017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7995504" y="6611779"/>
            <a:ext cx="1136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Intelligent</a:t>
            </a:r>
            <a:r>
              <a:rPr lang="en-US" sz="1000" b="1" baseline="0" dirty="0">
                <a:solidFill>
                  <a:srgbClr val="FF000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 Systems</a:t>
            </a:r>
            <a:endParaRPr lang="en-US" sz="1000" b="1" dirty="0">
              <a:solidFill>
                <a:srgbClr val="FF0000"/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2250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93345-79E1-4101-82B7-6CCFA3C9315F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346F4-2C45-46E2-BFE4-07D695532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3825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93345-79E1-4101-82B7-6CCFA3C9315F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346F4-2C45-46E2-BFE4-07D695532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756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93345-79E1-4101-82B7-6CCFA3C9315F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346F4-2C45-46E2-BFE4-07D695532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7509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93345-79E1-4101-82B7-6CCFA3C9315F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346F4-2C45-46E2-BFE4-07D695532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8955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93345-79E1-4101-82B7-6CCFA3C9315F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346F4-2C45-46E2-BFE4-07D695532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79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93345-79E1-4101-82B7-6CCFA3C9315F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346F4-2C45-46E2-BFE4-07D695532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2521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93345-79E1-4101-82B7-6CCFA3C9315F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346F4-2C45-46E2-BFE4-07D695532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10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93345-79E1-4101-82B7-6CCFA3C9315F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346F4-2C45-46E2-BFE4-07D695532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811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93345-79E1-4101-82B7-6CCFA3C9315F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346F4-2C45-46E2-BFE4-07D695532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1395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93345-79E1-4101-82B7-6CCFA3C9315F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346F4-2C45-46E2-BFE4-07D695532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4741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93345-79E1-4101-82B7-6CCFA3C9315F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346F4-2C45-46E2-BFE4-07D695532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210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0800" y="228600"/>
            <a:ext cx="3657600" cy="2971800"/>
          </a:xfrm>
          <a:prstGeom prst="rect">
            <a:avLst/>
          </a:prstGeom>
        </p:spPr>
      </p:pic>
      <p:sp>
        <p:nvSpPr>
          <p:cNvPr id="11" name="TextBox 10"/>
          <p:cNvSpPr txBox="1">
            <a:spLocks noChangeAspect="1"/>
          </p:cNvSpPr>
          <p:nvPr userDrawn="1"/>
        </p:nvSpPr>
        <p:spPr>
          <a:xfrm>
            <a:off x="40614600" y="181112"/>
            <a:ext cx="3015170" cy="3019288"/>
          </a:xfrm>
          <a:prstGeom prst="rect">
            <a:avLst/>
          </a:prstGeom>
          <a:noFill/>
          <a:ln>
            <a:noFill/>
          </a:ln>
        </p:spPr>
        <p:txBody>
          <a:bodyPr wrap="square" lIns="64008" tIns="32004" rIns="64008" bIns="32004" rtlCol="0">
            <a:spAutoFit/>
          </a:bodyPr>
          <a:lstStyle/>
          <a:p>
            <a:pPr algn="ctr"/>
            <a:r>
              <a:rPr lang="en-US" sz="4800" b="1" i="1" dirty="0">
                <a:solidFill>
                  <a:srgbClr val="FF0000"/>
                </a:solidFill>
                <a:cs typeface="Arial" pitchFamily="34" charset="0"/>
              </a:rPr>
              <a:t>C</a:t>
            </a:r>
            <a:r>
              <a:rPr lang="en-US" sz="4800" b="1" i="1" dirty="0">
                <a:cs typeface="Arial" pitchFamily="34" charset="0"/>
              </a:rPr>
              <a:t>omplex </a:t>
            </a:r>
          </a:p>
          <a:p>
            <a:pPr algn="ctr"/>
            <a:r>
              <a:rPr lang="en-US" sz="4800" b="1" i="1" dirty="0">
                <a:solidFill>
                  <a:srgbClr val="FF0000"/>
                </a:solidFill>
                <a:cs typeface="Arial" pitchFamily="34" charset="0"/>
              </a:rPr>
              <a:t>A</a:t>
            </a:r>
            <a:r>
              <a:rPr lang="en-US" sz="4800" b="1" i="1" dirty="0">
                <a:cs typeface="Arial" pitchFamily="34" charset="0"/>
              </a:rPr>
              <a:t>daptive</a:t>
            </a:r>
          </a:p>
          <a:p>
            <a:pPr algn="ctr"/>
            <a:r>
              <a:rPr lang="en-US" sz="4800" b="1" i="1" dirty="0">
                <a:solidFill>
                  <a:srgbClr val="FF0000"/>
                </a:solidFill>
                <a:cs typeface="Arial" pitchFamily="34" charset="0"/>
              </a:rPr>
              <a:t>S</a:t>
            </a:r>
            <a:r>
              <a:rPr lang="en-US" sz="4800" b="1" i="1" dirty="0">
                <a:cs typeface="Arial" pitchFamily="34" charset="0"/>
              </a:rPr>
              <a:t>ystems</a:t>
            </a:r>
          </a:p>
          <a:p>
            <a:pPr algn="ctr"/>
            <a:r>
              <a:rPr lang="en-US" sz="4800" b="1" i="1" dirty="0">
                <a:solidFill>
                  <a:srgbClr val="FF0000"/>
                </a:solidFill>
                <a:cs typeface="Arial" pitchFamily="34" charset="0"/>
              </a:rPr>
              <a:t>L</a:t>
            </a:r>
            <a:r>
              <a:rPr lang="en-US" sz="4800" b="1" i="1" dirty="0">
                <a:cs typeface="Arial" pitchFamily="34" charset="0"/>
              </a:rPr>
              <a:t>aboratory</a:t>
            </a:r>
          </a:p>
        </p:txBody>
      </p:sp>
      <p:pic>
        <p:nvPicPr>
          <p:cNvPr id="13" name="Picture 12" descr="Logo_UC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6576" y="36577"/>
            <a:ext cx="954024" cy="56534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/>
          <p:cNvSpPr txBox="1"/>
          <p:nvPr userDrawn="1"/>
        </p:nvSpPr>
        <p:spPr>
          <a:xfrm>
            <a:off x="985551" y="36577"/>
            <a:ext cx="9956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100" b="1" i="0" dirty="0">
                <a:ea typeface="宋体" charset="-122"/>
              </a:rPr>
              <a:t>College of  Engineering &amp; Applied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100" b="1" i="0" dirty="0">
                <a:ea typeface="宋体" charset="-122"/>
              </a:rPr>
              <a:t>Science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28575"/>
            <a:ext cx="1207554" cy="80962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49429" y="990600"/>
            <a:ext cx="9132354" cy="5388864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07727" y="623959"/>
            <a:ext cx="877824" cy="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905000" y="590574"/>
            <a:ext cx="5791200" cy="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7" descr="forUC08_96_top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10318"/>
            <a:ext cx="5791200" cy="323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itle Placeholder 1"/>
          <p:cNvSpPr>
            <a:spLocks noGrp="1"/>
          </p:cNvSpPr>
          <p:nvPr>
            <p:ph type="title"/>
          </p:nvPr>
        </p:nvSpPr>
        <p:spPr>
          <a:xfrm>
            <a:off x="1137419" y="826265"/>
            <a:ext cx="6947439" cy="780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 b="1" u="sng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-2406" y="6611779"/>
            <a:ext cx="10070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Ali A. </a:t>
            </a:r>
            <a:r>
              <a:rPr lang="en-US" sz="1000" b="1" dirty="0" err="1">
                <a:solidFill>
                  <a:srgbClr val="FF000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Minai</a:t>
            </a:r>
            <a:r>
              <a:rPr lang="en-US" sz="1000" b="1" dirty="0">
                <a:solidFill>
                  <a:srgbClr val="FF000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 2017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7995504" y="6611779"/>
            <a:ext cx="1136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Intelligent</a:t>
            </a:r>
            <a:r>
              <a:rPr lang="en-US" sz="1000" b="1" baseline="0" dirty="0">
                <a:solidFill>
                  <a:srgbClr val="FF000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 Systems</a:t>
            </a:r>
            <a:endParaRPr lang="en-US" sz="1000" b="1" dirty="0">
              <a:solidFill>
                <a:srgbClr val="FF0000"/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8008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CC338-B5B2-492C-8706-2C43A7098AA7}" type="datetimeFigureOut">
              <a:rPr lang="en-US" smtClean="0"/>
              <a:t>8/31/2022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31EFA-DCA1-4439-B07D-A1B985F6456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9083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CC338-B5B2-492C-8706-2C43A7098AA7}" type="datetimeFigureOut">
              <a:rPr lang="en-US" smtClean="0"/>
              <a:t>8/31/2022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31EFA-DCA1-4439-B07D-A1B985F6456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8963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CC338-B5B2-492C-8706-2C43A7098AA7}" type="datetimeFigureOut">
              <a:rPr lang="en-US" smtClean="0"/>
              <a:t>8/31/2022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31EFA-DCA1-4439-B07D-A1B985F6456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4481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CC338-B5B2-492C-8706-2C43A7098AA7}" type="datetimeFigureOut">
              <a:rPr lang="en-US" smtClean="0"/>
              <a:t>8/31/2022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31EFA-DCA1-4439-B07D-A1B985F6456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8473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-2406" y="6611779"/>
            <a:ext cx="10070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Ali A. Minai 2022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7541623" y="6613752"/>
            <a:ext cx="1136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Intelligent Systems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52800" y="6613751"/>
            <a:ext cx="2307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EECS Department, University of Cincinnati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A5F9149-1AB6-43B6-86A3-78084C98FDD9}"/>
              </a:ext>
            </a:extLst>
          </p:cNvPr>
          <p:cNvSpPr txBox="1">
            <a:spLocks/>
          </p:cNvSpPr>
          <p:nvPr userDrawn="1"/>
        </p:nvSpPr>
        <p:spPr>
          <a:xfrm>
            <a:off x="6941241" y="65461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431EFA-DCA1-4439-B07D-A1B985F645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853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CC338-B5B2-492C-8706-2C43A7098AA7}" type="datetimeFigureOut">
              <a:rPr lang="en-US" smtClean="0"/>
              <a:t>8/31/2022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31EFA-DCA1-4439-B07D-A1B985F6456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165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CC338-B5B2-492C-8706-2C43A7098AA7}" type="datetimeFigureOut">
              <a:rPr lang="en-US" smtClean="0"/>
              <a:t>8/31/2022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31EFA-DCA1-4439-B07D-A1B985F6456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6958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CC338-B5B2-492C-8706-2C43A7098AA7}" type="datetimeFigureOut">
              <a:rPr lang="en-US" smtClean="0"/>
              <a:t>8/31/2022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31EFA-DCA1-4439-B07D-A1B985F6456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605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CC338-B5B2-492C-8706-2C43A7098AA7}" type="datetimeFigureOut">
              <a:rPr lang="en-US" smtClean="0"/>
              <a:t>8/31/2022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31EFA-DCA1-4439-B07D-A1B985F6456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2370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094394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32554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925759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10611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99166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4133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0" y="6611779"/>
            <a:ext cx="10070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9999FF"/>
                </a:solidFill>
                <a:latin typeface="Arial Narrow" panose="020B0606020202030204" pitchFamily="34" charset="0"/>
              </a:rPr>
              <a:t>Ali A. Minai 2019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7535091" y="6603910"/>
            <a:ext cx="1136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9999FF"/>
                </a:solidFill>
                <a:latin typeface="Arial Narrow" panose="020B0606020202030204" pitchFamily="34" charset="0"/>
              </a:rPr>
              <a:t>Intelligent Systems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61267" y="6601937"/>
            <a:ext cx="2307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9999FF"/>
                </a:solidFill>
                <a:latin typeface="Arial Narrow" panose="020B0606020202030204" pitchFamily="34" charset="0"/>
              </a:rPr>
              <a:t>EECS Department, University of Cincinnati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D5FB446-AD9B-49FA-8A5E-82AF5BA84CE1}"/>
              </a:ext>
            </a:extLst>
          </p:cNvPr>
          <p:cNvSpPr txBox="1">
            <a:spLocks/>
          </p:cNvSpPr>
          <p:nvPr userDrawn="1"/>
        </p:nvSpPr>
        <p:spPr>
          <a:xfrm>
            <a:off x="6941241" y="65461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431EFA-DCA1-4439-B07D-A1B985F645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5587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444638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966048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22937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721834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0800" y="228600"/>
            <a:ext cx="3657600" cy="2971800"/>
          </a:xfrm>
          <a:prstGeom prst="rect">
            <a:avLst/>
          </a:prstGeom>
        </p:spPr>
      </p:pic>
      <p:sp>
        <p:nvSpPr>
          <p:cNvPr id="11" name="TextBox 10"/>
          <p:cNvSpPr txBox="1">
            <a:spLocks noChangeAspect="1"/>
          </p:cNvSpPr>
          <p:nvPr userDrawn="1"/>
        </p:nvSpPr>
        <p:spPr>
          <a:xfrm>
            <a:off x="40614600" y="181112"/>
            <a:ext cx="3015170" cy="3019288"/>
          </a:xfrm>
          <a:prstGeom prst="rect">
            <a:avLst/>
          </a:prstGeom>
          <a:noFill/>
          <a:ln>
            <a:noFill/>
          </a:ln>
        </p:spPr>
        <p:txBody>
          <a:bodyPr wrap="square" lIns="64008" tIns="32004" rIns="64008" bIns="32004" rtlCol="0">
            <a:spAutoFit/>
          </a:bodyPr>
          <a:lstStyle/>
          <a:p>
            <a:pPr algn="ctr"/>
            <a:r>
              <a:rPr lang="en-US" sz="4800" b="1" i="1" dirty="0">
                <a:solidFill>
                  <a:srgbClr val="FF0000"/>
                </a:solidFill>
                <a:cs typeface="Arial" pitchFamily="34" charset="0"/>
              </a:rPr>
              <a:t>C</a:t>
            </a:r>
            <a:r>
              <a:rPr lang="en-US" sz="4800" b="1" i="1" dirty="0">
                <a:cs typeface="Arial" pitchFamily="34" charset="0"/>
              </a:rPr>
              <a:t>omplex </a:t>
            </a:r>
          </a:p>
          <a:p>
            <a:pPr algn="ctr"/>
            <a:r>
              <a:rPr lang="en-US" sz="4800" b="1" i="1" dirty="0">
                <a:solidFill>
                  <a:srgbClr val="FF0000"/>
                </a:solidFill>
                <a:cs typeface="Arial" pitchFamily="34" charset="0"/>
              </a:rPr>
              <a:t>A</a:t>
            </a:r>
            <a:r>
              <a:rPr lang="en-US" sz="4800" b="1" i="1" dirty="0">
                <a:cs typeface="Arial" pitchFamily="34" charset="0"/>
              </a:rPr>
              <a:t>daptive</a:t>
            </a:r>
          </a:p>
          <a:p>
            <a:pPr algn="ctr"/>
            <a:r>
              <a:rPr lang="en-US" sz="4800" b="1" i="1" dirty="0">
                <a:solidFill>
                  <a:srgbClr val="FF0000"/>
                </a:solidFill>
                <a:cs typeface="Arial" pitchFamily="34" charset="0"/>
              </a:rPr>
              <a:t>S</a:t>
            </a:r>
            <a:r>
              <a:rPr lang="en-US" sz="4800" b="1" i="1" dirty="0">
                <a:cs typeface="Arial" pitchFamily="34" charset="0"/>
              </a:rPr>
              <a:t>ystems</a:t>
            </a:r>
          </a:p>
          <a:p>
            <a:pPr algn="ctr"/>
            <a:r>
              <a:rPr lang="en-US" sz="4800" b="1" i="1" dirty="0">
                <a:solidFill>
                  <a:srgbClr val="FF0000"/>
                </a:solidFill>
                <a:cs typeface="Arial" pitchFamily="34" charset="0"/>
              </a:rPr>
              <a:t>L</a:t>
            </a:r>
            <a:r>
              <a:rPr lang="en-US" sz="4800" b="1" i="1" dirty="0">
                <a:cs typeface="Arial" pitchFamily="34" charset="0"/>
              </a:rPr>
              <a:t>aboratory</a:t>
            </a:r>
          </a:p>
        </p:txBody>
      </p:sp>
      <p:pic>
        <p:nvPicPr>
          <p:cNvPr id="13" name="Picture 12" descr="Logo_UC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6576" y="36577"/>
            <a:ext cx="954024" cy="56534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/>
          <p:cNvSpPr txBox="1"/>
          <p:nvPr userDrawn="1"/>
        </p:nvSpPr>
        <p:spPr>
          <a:xfrm>
            <a:off x="985551" y="36577"/>
            <a:ext cx="9956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100" b="1" i="0" dirty="0">
                <a:solidFill>
                  <a:srgbClr val="000000"/>
                </a:solidFill>
                <a:ea typeface="宋体" charset="-122"/>
              </a:rPr>
              <a:t>College of  Engineering &amp; Applied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100" b="1" i="0" dirty="0">
                <a:solidFill>
                  <a:srgbClr val="000000"/>
                </a:solidFill>
                <a:ea typeface="宋体" charset="-122"/>
              </a:rPr>
              <a:t>Science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28575"/>
            <a:ext cx="1207554" cy="809625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107727" y="623959"/>
            <a:ext cx="877824" cy="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905000" y="590574"/>
            <a:ext cx="5791200" cy="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7" descr="forUC08_96_top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10318"/>
            <a:ext cx="5791200" cy="323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itle Placeholder 1"/>
          <p:cNvSpPr>
            <a:spLocks noGrp="1"/>
          </p:cNvSpPr>
          <p:nvPr>
            <p:ph type="title"/>
          </p:nvPr>
        </p:nvSpPr>
        <p:spPr>
          <a:xfrm>
            <a:off x="1137419" y="826265"/>
            <a:ext cx="6947439" cy="780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 b="1" u="sng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-2406" y="6611779"/>
            <a:ext cx="10070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Ali A. </a:t>
            </a:r>
            <a:r>
              <a:rPr lang="en-US" sz="1000" b="1" dirty="0" err="1">
                <a:solidFill>
                  <a:srgbClr val="FF000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Minai</a:t>
            </a:r>
            <a:r>
              <a:rPr lang="en-US" sz="1000" b="1" dirty="0">
                <a:solidFill>
                  <a:srgbClr val="FF000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 2017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7995504" y="6611779"/>
            <a:ext cx="1136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Intelligent</a:t>
            </a:r>
            <a:r>
              <a:rPr lang="en-US" sz="1000" b="1" baseline="0" dirty="0">
                <a:solidFill>
                  <a:srgbClr val="FF000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 Systems</a:t>
            </a:r>
            <a:endParaRPr lang="en-US" sz="1000" b="1" dirty="0">
              <a:solidFill>
                <a:srgbClr val="FF0000"/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746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0" y="6611779"/>
            <a:ext cx="10070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9999FF"/>
                </a:solidFill>
                <a:latin typeface="Arial Narrow" panose="020B0606020202030204" pitchFamily="34" charset="0"/>
              </a:rPr>
              <a:t>Ali A. Minai 2022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7930123" y="6601937"/>
            <a:ext cx="1136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9999FF"/>
                </a:solidFill>
                <a:latin typeface="Arial Narrow" panose="020B0606020202030204" pitchFamily="34" charset="0"/>
              </a:rPr>
              <a:t>Intelligent Systems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61267" y="6601937"/>
            <a:ext cx="2307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9999FF"/>
                </a:solidFill>
                <a:latin typeface="Arial Narrow" panose="020B0606020202030204" pitchFamily="34" charset="0"/>
              </a:rPr>
              <a:t>EECS Department, University of Cincinnati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image" Target="../media/image3.jpe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5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2" tx1="lt1" bg2="dk1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93345-79E1-4101-82B7-6CCFA3C9315F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346F4-2C45-46E2-BFE4-07D695532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554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CC338-B5B2-492C-8706-2C43A7098AA7}" type="datetimeFigureOut">
              <a:rPr lang="en-US" smtClean="0"/>
              <a:t>8/31/2022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31EFA-DCA1-4439-B07D-A1B985F6456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Logo_UC.jpg"/>
          <p:cNvPicPr>
            <a:picLocks noChangeAspect="1"/>
          </p:cNvPicPr>
          <p:nvPr userDrawn="1"/>
        </p:nvPicPr>
        <p:blipFill>
          <a:blip r:embed="rId12" cstate="print"/>
          <a:stretch>
            <a:fillRect/>
          </a:stretch>
        </p:blipFill>
        <p:spPr>
          <a:xfrm>
            <a:off x="36576" y="36577"/>
            <a:ext cx="954024" cy="56534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 userDrawn="1"/>
        </p:nvSpPr>
        <p:spPr>
          <a:xfrm>
            <a:off x="985551" y="36577"/>
            <a:ext cx="9956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100" b="1" i="0" dirty="0">
                <a:ea typeface="宋体" charset="-122"/>
              </a:rPr>
              <a:t>College of  Engineering &amp; Applied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100" b="1" i="0" dirty="0">
                <a:ea typeface="宋体" charset="-122"/>
              </a:rPr>
              <a:t>Science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28575"/>
            <a:ext cx="1207554" cy="809625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07727" y="623959"/>
            <a:ext cx="877824" cy="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1905000" y="590574"/>
            <a:ext cx="5791200" cy="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7" descr="forUC08_96_top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10318"/>
            <a:ext cx="5791200" cy="323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1328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463163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wmf"/><Relationship Id="rId5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93.png"/><Relationship Id="rId4" Type="http://schemas.openxmlformats.org/officeDocument/2006/relationships/image" Target="../media/image92.w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ologyreference.com/images/biol_03_img0336.jp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28.png"/><Relationship Id="rId4" Type="http://schemas.openxmlformats.org/officeDocument/2006/relationships/image" Target="../media/image24.wmf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0.emf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29.e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3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m/pin/407505466254748101/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://www.oecd.org/dataoecd/50/26/15355602.gif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://www.jodihouse.org/pictures/brain.jpg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euralimages.org/" TargetMode="External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hyperlink" Target="http://webvision.med.utah.edu/book/part-iv-neurotransmitters-in-the-retina-2/part-iv-neurotransmitters-in-the-retina/" TargetMode="External"/><Relationship Id="rId4" Type="http://schemas.openxmlformats.org/officeDocument/2006/relationships/hyperlink" Target="http://faculty.washington.edu/chudler/cellpyr.html" TargetMode="External"/><Relationship Id="rId9" Type="http://schemas.openxmlformats.org/officeDocument/2006/relationships/image" Target="../media/image18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0.xml"/><Relationship Id="rId4" Type="http://schemas.openxmlformats.org/officeDocument/2006/relationships/hyperlink" Target="http://www.nature.com/nrn/journal/v5/n5/full/nrn1385.html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2.coastal.edu/kingw/psyc450/skin/fig_12-2-5.png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vis.caltech.edu/~zoltan/szeged8/img8.htm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istol.ac.uk/synaptic/basic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9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jpe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7" Type="http://schemas.openxmlformats.org/officeDocument/2006/relationships/image" Target="../media/image6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62.wmf"/><Relationship Id="rId4" Type="http://schemas.openxmlformats.org/officeDocument/2006/relationships/oleObject" Target="../embeddings/oleObject9.bin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64.wmf"/><Relationship Id="rId4" Type="http://schemas.openxmlformats.org/officeDocument/2006/relationships/oleObject" Target="../embeddings/oleObject11.bin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kvhs.nbed.nb.ca/gallant/biology/synapse.html" TargetMode="Externa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70.wmf"/><Relationship Id="rId4" Type="http://schemas.openxmlformats.org/officeDocument/2006/relationships/oleObject" Target="../embeddings/oleObject12.bin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71.wmf"/><Relationship Id="rId4" Type="http://schemas.openxmlformats.org/officeDocument/2006/relationships/oleObject" Target="../embeddings/oleObject13.bin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13" Type="http://schemas.openxmlformats.org/officeDocument/2006/relationships/oleObject" Target="../embeddings/oleObject18.bin"/><Relationship Id="rId18" Type="http://schemas.openxmlformats.org/officeDocument/2006/relationships/hyperlink" Target="http://icwww.epfl.ch/~gerstner/SPNM/node14.html" TargetMode="External"/><Relationship Id="rId3" Type="http://schemas.openxmlformats.org/officeDocument/2006/relationships/notesSlide" Target="../notesSlides/notesSlide59.xml"/><Relationship Id="rId7" Type="http://schemas.openxmlformats.org/officeDocument/2006/relationships/image" Target="../media/image73.wmf"/><Relationship Id="rId12" Type="http://schemas.openxmlformats.org/officeDocument/2006/relationships/image" Target="../media/image75.emf"/><Relationship Id="rId17" Type="http://schemas.openxmlformats.org/officeDocument/2006/relationships/hyperlink" Target="http://www.klab.caltech.edu/~stemmler/sec1.html" TargetMode="External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7.emf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5.bin"/><Relationship Id="rId11" Type="http://schemas.openxmlformats.org/officeDocument/2006/relationships/oleObject" Target="../embeddings/oleObject17.bin"/><Relationship Id="rId5" Type="http://schemas.openxmlformats.org/officeDocument/2006/relationships/image" Target="../media/image72.wmf"/><Relationship Id="rId15" Type="http://schemas.openxmlformats.org/officeDocument/2006/relationships/oleObject" Target="../embeddings/oleObject19.bin"/><Relationship Id="rId10" Type="http://schemas.openxmlformats.org/officeDocument/2006/relationships/hyperlink" Target="http://ece-www.colorado.edu/~ecen4831/HHsumWWW/HHsum.html" TargetMode="External"/><Relationship Id="rId4" Type="http://schemas.openxmlformats.org/officeDocument/2006/relationships/oleObject" Target="../embeddings/oleObject14.bin"/><Relationship Id="rId9" Type="http://schemas.openxmlformats.org/officeDocument/2006/relationships/image" Target="../media/image74.wmf"/><Relationship Id="rId14" Type="http://schemas.openxmlformats.org/officeDocument/2006/relationships/image" Target="../media/image76.emf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13" Type="http://schemas.openxmlformats.org/officeDocument/2006/relationships/image" Target="../media/image82.emf"/><Relationship Id="rId3" Type="http://schemas.openxmlformats.org/officeDocument/2006/relationships/notesSlide" Target="../notesSlides/notesSlide60.xml"/><Relationship Id="rId7" Type="http://schemas.openxmlformats.org/officeDocument/2006/relationships/image" Target="../media/image79.wmf"/><Relationship Id="rId12" Type="http://schemas.openxmlformats.org/officeDocument/2006/relationships/oleObject" Target="../embeddings/oleObject2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81.emf"/><Relationship Id="rId5" Type="http://schemas.openxmlformats.org/officeDocument/2006/relationships/image" Target="../media/image78.wmf"/><Relationship Id="rId15" Type="http://schemas.openxmlformats.org/officeDocument/2006/relationships/hyperlink" Target="http://ece-www.colorado.edu/~ecen4831/HHsumWWW/HHsum.html" TargetMode="External"/><Relationship Id="rId10" Type="http://schemas.openxmlformats.org/officeDocument/2006/relationships/oleObject" Target="../embeddings/oleObject23.bin"/><Relationship Id="rId4" Type="http://schemas.openxmlformats.org/officeDocument/2006/relationships/oleObject" Target="../embeddings/oleObject20.bin"/><Relationship Id="rId9" Type="http://schemas.openxmlformats.org/officeDocument/2006/relationships/image" Target="../media/image80.wmf"/><Relationship Id="rId14" Type="http://schemas.openxmlformats.org/officeDocument/2006/relationships/image" Target="../media/image83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5800" y="3062407"/>
            <a:ext cx="74676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703200" eaLnBrk="0" hangingPunct="0"/>
            <a:r>
              <a:rPr lang="en-US" altLang="zh-CN" sz="2800" b="1" dirty="0">
                <a:solidFill>
                  <a:srgbClr val="FF0000"/>
                </a:solidFill>
                <a:latin typeface="Verdana" pitchFamily="34" charset="0"/>
                <a:ea typeface="宋体" charset="-122"/>
              </a:rPr>
              <a:t>Lecture 2</a:t>
            </a:r>
          </a:p>
          <a:p>
            <a:pPr algn="ctr" defTabSz="4703200" eaLnBrk="0" hangingPunct="0"/>
            <a:r>
              <a:rPr lang="en-US" altLang="zh-CN" sz="2800" b="1" dirty="0">
                <a:solidFill>
                  <a:srgbClr val="FF0000"/>
                </a:solidFill>
                <a:latin typeface="Verdana" pitchFamily="34" charset="0"/>
                <a:ea typeface="宋体" charset="-122"/>
              </a:rPr>
              <a:t>Neural Computation</a:t>
            </a:r>
          </a:p>
          <a:p>
            <a:pPr algn="ctr" defTabSz="4703200" eaLnBrk="0" hangingPunct="0"/>
            <a:endParaRPr lang="en-US" altLang="zh-CN" sz="2800" i="1" dirty="0">
              <a:latin typeface="Verdana" pitchFamily="34" charset="0"/>
              <a:ea typeface="宋体" charset="-122"/>
            </a:endParaRPr>
          </a:p>
          <a:p>
            <a:endParaRPr lang="en-US" dirty="0"/>
          </a:p>
        </p:txBody>
      </p:sp>
      <p:pic>
        <p:nvPicPr>
          <p:cNvPr id="3" name="Picture 2" descr="creature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87872" y="4753970"/>
            <a:ext cx="3169198" cy="2377241"/>
          </a:xfrm>
          <a:prstGeom prst="rect">
            <a:avLst/>
          </a:prstGeom>
          <a:noFill/>
        </p:spPr>
      </p:pic>
      <p:pic>
        <p:nvPicPr>
          <p:cNvPr id="4" name="Picture 5" descr="creature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-29688" y="2000686"/>
            <a:ext cx="2362200" cy="1739092"/>
          </a:xfrm>
          <a:prstGeom prst="rect">
            <a:avLst/>
          </a:prstGeom>
          <a:noFill/>
        </p:spPr>
      </p:pic>
      <p:pic>
        <p:nvPicPr>
          <p:cNvPr id="6" name="Picture 4" descr="creature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24741" y="4724400"/>
            <a:ext cx="3124200" cy="2133600"/>
          </a:xfrm>
          <a:prstGeom prst="rect">
            <a:avLst/>
          </a:prstGeom>
          <a:noFill/>
        </p:spPr>
      </p:pic>
      <p:pic>
        <p:nvPicPr>
          <p:cNvPr id="7" name="Picture 7" descr="creature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81800" y="2030374"/>
            <a:ext cx="2590800" cy="12806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33694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05A7C5C0-D095-4189-A7CA-383A6740B018}"/>
              </a:ext>
            </a:extLst>
          </p:cNvPr>
          <p:cNvSpPr txBox="1"/>
          <p:nvPr/>
        </p:nvSpPr>
        <p:spPr>
          <a:xfrm>
            <a:off x="175087" y="891826"/>
            <a:ext cx="80291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an action potential arrives at a synapse on another neuron, it changes the neuron’s membrane potential transiently via a chemical called a </a:t>
            </a:r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neurotransmitter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changes are called </a:t>
            </a:r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post-synaptic potentials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They can be positive (</a:t>
            </a:r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excitatory post-synaptic potential - EPSP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or </a:t>
            </a:r>
            <a:r>
              <a:rPr lang="en-US" dirty="0">
                <a:cs typeface="Times New Roman" panose="02020603050405020304" pitchFamily="18" charset="0"/>
              </a:rPr>
              <a:t>negative (</a:t>
            </a:r>
            <a:r>
              <a:rPr lang="en-US" b="1" i="1" dirty="0">
                <a:solidFill>
                  <a:srgbClr val="FF0000"/>
                </a:solidFill>
                <a:cs typeface="Times New Roman" panose="02020603050405020304" pitchFamily="18" charset="0"/>
              </a:rPr>
              <a:t>inhibitory post-synaptic potential – IPSP</a:t>
            </a:r>
            <a:r>
              <a:rPr lang="en-US" dirty="0">
                <a:cs typeface="Times New Roman" panose="02020603050405020304" pitchFamily="18" charset="0"/>
              </a:rPr>
              <a:t>).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99FCF94-126B-4576-9ADE-9E5395AB3BF9}"/>
              </a:ext>
            </a:extLst>
          </p:cNvPr>
          <p:cNvSpPr/>
          <p:nvPr/>
        </p:nvSpPr>
        <p:spPr>
          <a:xfrm>
            <a:off x="1064901" y="2446368"/>
            <a:ext cx="5595713" cy="2743121"/>
          </a:xfrm>
          <a:prstGeom prst="rect">
            <a:avLst/>
          </a:prstGeom>
          <a:solidFill>
            <a:srgbClr val="000066"/>
          </a:solidFill>
          <a:ln w="6350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41">
            <a:extLst>
              <a:ext uri="{FF2B5EF4-FFF2-40B4-BE49-F238E27FC236}">
                <a16:creationId xmlns:a16="http://schemas.microsoft.com/office/drawing/2014/main" id="{15E58F7B-B4BD-43A8-B9EC-3A8F2E49075C}"/>
              </a:ext>
            </a:extLst>
          </p:cNvPr>
          <p:cNvSpPr>
            <a:spLocks/>
          </p:cNvSpPr>
          <p:nvPr/>
        </p:nvSpPr>
        <p:spPr bwMode="auto">
          <a:xfrm flipH="1">
            <a:off x="2294769" y="2490291"/>
            <a:ext cx="198174" cy="457200"/>
          </a:xfrm>
          <a:custGeom>
            <a:avLst/>
            <a:gdLst>
              <a:gd name="T0" fmla="*/ 0 w 699"/>
              <a:gd name="T1" fmla="*/ 544 h 613"/>
              <a:gd name="T2" fmla="*/ 94 w 699"/>
              <a:gd name="T3" fmla="*/ 530 h 613"/>
              <a:gd name="T4" fmla="*/ 353 w 699"/>
              <a:gd name="T5" fmla="*/ 609 h 613"/>
              <a:gd name="T6" fmla="*/ 432 w 699"/>
              <a:gd name="T7" fmla="*/ 508 h 613"/>
              <a:gd name="T8" fmla="*/ 483 w 699"/>
              <a:gd name="T9" fmla="*/ 62 h 613"/>
              <a:gd name="T10" fmla="*/ 540 w 699"/>
              <a:gd name="T11" fmla="*/ 134 h 613"/>
              <a:gd name="T12" fmla="*/ 605 w 699"/>
              <a:gd name="T13" fmla="*/ 479 h 613"/>
              <a:gd name="T14" fmla="*/ 699 w 699"/>
              <a:gd name="T15" fmla="*/ 530 h 61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99"/>
              <a:gd name="T25" fmla="*/ 0 h 613"/>
              <a:gd name="T26" fmla="*/ 699 w 699"/>
              <a:gd name="T27" fmla="*/ 613 h 61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99" h="613">
                <a:moveTo>
                  <a:pt x="0" y="544"/>
                </a:moveTo>
                <a:cubicBezTo>
                  <a:pt x="17" y="531"/>
                  <a:pt x="35" y="519"/>
                  <a:pt x="94" y="530"/>
                </a:cubicBezTo>
                <a:cubicBezTo>
                  <a:pt x="153" y="541"/>
                  <a:pt x="297" y="613"/>
                  <a:pt x="353" y="609"/>
                </a:cubicBezTo>
                <a:cubicBezTo>
                  <a:pt x="409" y="605"/>
                  <a:pt x="410" y="599"/>
                  <a:pt x="432" y="508"/>
                </a:cubicBezTo>
                <a:cubicBezTo>
                  <a:pt x="454" y="417"/>
                  <a:pt x="465" y="124"/>
                  <a:pt x="483" y="62"/>
                </a:cubicBezTo>
                <a:cubicBezTo>
                  <a:pt x="501" y="0"/>
                  <a:pt x="520" y="64"/>
                  <a:pt x="540" y="134"/>
                </a:cubicBezTo>
                <a:cubicBezTo>
                  <a:pt x="560" y="204"/>
                  <a:pt x="579" y="413"/>
                  <a:pt x="605" y="479"/>
                </a:cubicBezTo>
                <a:cubicBezTo>
                  <a:pt x="631" y="545"/>
                  <a:pt x="665" y="537"/>
                  <a:pt x="699" y="530"/>
                </a:cubicBezTo>
              </a:path>
            </a:pathLst>
          </a:custGeom>
          <a:noFill/>
          <a:ln w="28575" cap="sq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2094675-4B98-4BDB-A6DF-FEEE6A7845C4}"/>
              </a:ext>
            </a:extLst>
          </p:cNvPr>
          <p:cNvSpPr/>
          <p:nvPr/>
        </p:nvSpPr>
        <p:spPr>
          <a:xfrm>
            <a:off x="4293412" y="3405552"/>
            <a:ext cx="820131" cy="829559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B202A3C-8841-403B-A813-0C36A4E0E138}"/>
              </a:ext>
            </a:extLst>
          </p:cNvPr>
          <p:cNvCxnSpPr>
            <a:cxnSpLocks/>
          </p:cNvCxnSpPr>
          <p:nvPr/>
        </p:nvCxnSpPr>
        <p:spPr>
          <a:xfrm>
            <a:off x="2617117" y="3349729"/>
            <a:ext cx="417047" cy="451773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F5DB376-AB93-46D0-AEF5-F74FCB08ABDF}"/>
              </a:ext>
            </a:extLst>
          </p:cNvPr>
          <p:cNvCxnSpPr>
            <a:cxnSpLocks/>
          </p:cNvCxnSpPr>
          <p:nvPr/>
        </p:nvCxnSpPr>
        <p:spPr>
          <a:xfrm flipV="1">
            <a:off x="2773224" y="3820332"/>
            <a:ext cx="260940" cy="317658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50EB619-1526-42EE-B35F-E5F81942301D}"/>
              </a:ext>
            </a:extLst>
          </p:cNvPr>
          <p:cNvCxnSpPr>
            <a:cxnSpLocks/>
          </p:cNvCxnSpPr>
          <p:nvPr/>
        </p:nvCxnSpPr>
        <p:spPr>
          <a:xfrm flipV="1">
            <a:off x="2812106" y="2698332"/>
            <a:ext cx="489300" cy="865661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8FBA3F8-9552-4639-B53F-7ADDE7E6115B}"/>
              </a:ext>
            </a:extLst>
          </p:cNvPr>
          <p:cNvCxnSpPr>
            <a:cxnSpLocks/>
          </p:cNvCxnSpPr>
          <p:nvPr/>
        </p:nvCxnSpPr>
        <p:spPr>
          <a:xfrm flipH="1" flipV="1">
            <a:off x="1829588" y="3011061"/>
            <a:ext cx="796116" cy="337636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7BC68AC-F82E-494E-98FF-7C02C220F220}"/>
              </a:ext>
            </a:extLst>
          </p:cNvPr>
          <p:cNvCxnSpPr>
            <a:cxnSpLocks/>
          </p:cNvCxnSpPr>
          <p:nvPr/>
        </p:nvCxnSpPr>
        <p:spPr>
          <a:xfrm flipH="1" flipV="1">
            <a:off x="2074679" y="4040440"/>
            <a:ext cx="698545" cy="97551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EFEC7AE-D5EB-49E3-9242-35460692A309}"/>
              </a:ext>
            </a:extLst>
          </p:cNvPr>
          <p:cNvCxnSpPr>
            <a:cxnSpLocks/>
          </p:cNvCxnSpPr>
          <p:nvPr/>
        </p:nvCxnSpPr>
        <p:spPr>
          <a:xfrm flipH="1">
            <a:off x="2738584" y="4114280"/>
            <a:ext cx="44143" cy="34251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CA3FC69-E1FA-4E7F-98A7-820A28E117EE}"/>
              </a:ext>
            </a:extLst>
          </p:cNvPr>
          <p:cNvCxnSpPr>
            <a:cxnSpLocks/>
          </p:cNvCxnSpPr>
          <p:nvPr/>
        </p:nvCxnSpPr>
        <p:spPr>
          <a:xfrm flipV="1">
            <a:off x="2617117" y="3078665"/>
            <a:ext cx="8587" cy="284043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56C268E-0CCF-4D32-8D2B-C13FAFF003BB}"/>
              </a:ext>
            </a:extLst>
          </p:cNvPr>
          <p:cNvCxnSpPr>
            <a:cxnSpLocks/>
          </p:cNvCxnSpPr>
          <p:nvPr/>
        </p:nvCxnSpPr>
        <p:spPr>
          <a:xfrm flipH="1">
            <a:off x="1538249" y="4021610"/>
            <a:ext cx="545800" cy="548608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5F0634F-70A5-4D94-84C1-08813CE414C3}"/>
              </a:ext>
            </a:extLst>
          </p:cNvPr>
          <p:cNvCxnSpPr>
            <a:cxnSpLocks/>
          </p:cNvCxnSpPr>
          <p:nvPr/>
        </p:nvCxnSpPr>
        <p:spPr>
          <a:xfrm flipH="1" flipV="1">
            <a:off x="1887955" y="3805906"/>
            <a:ext cx="177223" cy="215704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42AAC16-186C-492B-AD38-BE73E3D50943}"/>
              </a:ext>
            </a:extLst>
          </p:cNvPr>
          <p:cNvCxnSpPr>
            <a:cxnSpLocks/>
          </p:cNvCxnSpPr>
          <p:nvPr/>
        </p:nvCxnSpPr>
        <p:spPr>
          <a:xfrm flipH="1">
            <a:off x="2092874" y="2729324"/>
            <a:ext cx="159113" cy="271833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11AE8B60-5A2B-4011-A4CC-60D0986E88AA}"/>
              </a:ext>
            </a:extLst>
          </p:cNvPr>
          <p:cNvCxnSpPr>
            <a:cxnSpLocks/>
          </p:cNvCxnSpPr>
          <p:nvPr/>
        </p:nvCxnSpPr>
        <p:spPr>
          <a:xfrm flipH="1" flipV="1">
            <a:off x="1811148" y="4431938"/>
            <a:ext cx="348023" cy="233530"/>
          </a:xfrm>
          <a:prstGeom prst="straightConnector1">
            <a:avLst/>
          </a:prstGeom>
          <a:ln w="38100">
            <a:solidFill>
              <a:srgbClr val="66990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8D39B0B2-DEE4-42AD-8429-8B8960122AF1}"/>
              </a:ext>
            </a:extLst>
          </p:cNvPr>
          <p:cNvCxnSpPr>
            <a:cxnSpLocks/>
            <a:stCxn id="71" idx="2"/>
          </p:cNvCxnSpPr>
          <p:nvPr/>
        </p:nvCxnSpPr>
        <p:spPr>
          <a:xfrm flipH="1">
            <a:off x="3017054" y="3820332"/>
            <a:ext cx="1276358" cy="0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2140C673-1625-4DA5-BD57-A3FDB1B88FA0}"/>
              </a:ext>
            </a:extLst>
          </p:cNvPr>
          <p:cNvCxnSpPr>
            <a:cxnSpLocks/>
          </p:cNvCxnSpPr>
          <p:nvPr/>
        </p:nvCxnSpPr>
        <p:spPr>
          <a:xfrm flipH="1">
            <a:off x="2434248" y="4456790"/>
            <a:ext cx="304336" cy="113428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A43D2DE-EA88-4D35-9F4D-EE1FC58E0716}"/>
              </a:ext>
            </a:extLst>
          </p:cNvPr>
          <p:cNvCxnSpPr>
            <a:cxnSpLocks/>
          </p:cNvCxnSpPr>
          <p:nvPr/>
        </p:nvCxnSpPr>
        <p:spPr>
          <a:xfrm flipH="1" flipV="1">
            <a:off x="2738584" y="4431938"/>
            <a:ext cx="104775" cy="13828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DCE74731-1B0B-48FB-9F2A-E1B13098EBD9}"/>
              </a:ext>
            </a:extLst>
          </p:cNvPr>
          <p:cNvCxnSpPr>
            <a:cxnSpLocks/>
          </p:cNvCxnSpPr>
          <p:nvPr/>
        </p:nvCxnSpPr>
        <p:spPr>
          <a:xfrm flipH="1">
            <a:off x="3284015" y="2944521"/>
            <a:ext cx="578742" cy="0"/>
          </a:xfrm>
          <a:prstGeom prst="straightConnector1">
            <a:avLst/>
          </a:prstGeom>
          <a:ln w="38100">
            <a:solidFill>
              <a:srgbClr val="66990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Freeform 41">
            <a:extLst>
              <a:ext uri="{FF2B5EF4-FFF2-40B4-BE49-F238E27FC236}">
                <a16:creationId xmlns:a16="http://schemas.microsoft.com/office/drawing/2014/main" id="{855530D0-B3B3-46C5-9986-5D6205087D6F}"/>
              </a:ext>
            </a:extLst>
          </p:cNvPr>
          <p:cNvSpPr>
            <a:spLocks/>
          </p:cNvSpPr>
          <p:nvPr/>
        </p:nvSpPr>
        <p:spPr bwMode="auto">
          <a:xfrm flipH="1">
            <a:off x="2172430" y="4540293"/>
            <a:ext cx="198174" cy="457200"/>
          </a:xfrm>
          <a:custGeom>
            <a:avLst/>
            <a:gdLst>
              <a:gd name="T0" fmla="*/ 0 w 699"/>
              <a:gd name="T1" fmla="*/ 544 h 613"/>
              <a:gd name="T2" fmla="*/ 94 w 699"/>
              <a:gd name="T3" fmla="*/ 530 h 613"/>
              <a:gd name="T4" fmla="*/ 353 w 699"/>
              <a:gd name="T5" fmla="*/ 609 h 613"/>
              <a:gd name="T6" fmla="*/ 432 w 699"/>
              <a:gd name="T7" fmla="*/ 508 h 613"/>
              <a:gd name="T8" fmla="*/ 483 w 699"/>
              <a:gd name="T9" fmla="*/ 62 h 613"/>
              <a:gd name="T10" fmla="*/ 540 w 699"/>
              <a:gd name="T11" fmla="*/ 134 h 613"/>
              <a:gd name="T12" fmla="*/ 605 w 699"/>
              <a:gd name="T13" fmla="*/ 479 h 613"/>
              <a:gd name="T14" fmla="*/ 699 w 699"/>
              <a:gd name="T15" fmla="*/ 530 h 61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99"/>
              <a:gd name="T25" fmla="*/ 0 h 613"/>
              <a:gd name="T26" fmla="*/ 699 w 699"/>
              <a:gd name="T27" fmla="*/ 613 h 61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99" h="613">
                <a:moveTo>
                  <a:pt x="0" y="544"/>
                </a:moveTo>
                <a:cubicBezTo>
                  <a:pt x="17" y="531"/>
                  <a:pt x="35" y="519"/>
                  <a:pt x="94" y="530"/>
                </a:cubicBezTo>
                <a:cubicBezTo>
                  <a:pt x="153" y="541"/>
                  <a:pt x="297" y="613"/>
                  <a:pt x="353" y="609"/>
                </a:cubicBezTo>
                <a:cubicBezTo>
                  <a:pt x="409" y="605"/>
                  <a:pt x="410" y="599"/>
                  <a:pt x="432" y="508"/>
                </a:cubicBezTo>
                <a:cubicBezTo>
                  <a:pt x="454" y="417"/>
                  <a:pt x="465" y="124"/>
                  <a:pt x="483" y="62"/>
                </a:cubicBezTo>
                <a:cubicBezTo>
                  <a:pt x="501" y="0"/>
                  <a:pt x="520" y="64"/>
                  <a:pt x="540" y="134"/>
                </a:cubicBezTo>
                <a:cubicBezTo>
                  <a:pt x="560" y="204"/>
                  <a:pt x="579" y="413"/>
                  <a:pt x="605" y="479"/>
                </a:cubicBezTo>
                <a:cubicBezTo>
                  <a:pt x="631" y="545"/>
                  <a:pt x="665" y="537"/>
                  <a:pt x="699" y="530"/>
                </a:cubicBezTo>
              </a:path>
            </a:pathLst>
          </a:custGeom>
          <a:noFill/>
          <a:ln w="28575" cap="sq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Freeform 41">
            <a:extLst>
              <a:ext uri="{FF2B5EF4-FFF2-40B4-BE49-F238E27FC236}">
                <a16:creationId xmlns:a16="http://schemas.microsoft.com/office/drawing/2014/main" id="{0357D41B-1893-429D-9762-7537C02153E4}"/>
              </a:ext>
            </a:extLst>
          </p:cNvPr>
          <p:cNvSpPr>
            <a:spLocks/>
          </p:cNvSpPr>
          <p:nvPr/>
        </p:nvSpPr>
        <p:spPr bwMode="auto">
          <a:xfrm flipH="1">
            <a:off x="3894031" y="2698332"/>
            <a:ext cx="198174" cy="457200"/>
          </a:xfrm>
          <a:custGeom>
            <a:avLst/>
            <a:gdLst>
              <a:gd name="T0" fmla="*/ 0 w 699"/>
              <a:gd name="T1" fmla="*/ 544 h 613"/>
              <a:gd name="T2" fmla="*/ 94 w 699"/>
              <a:gd name="T3" fmla="*/ 530 h 613"/>
              <a:gd name="T4" fmla="*/ 353 w 699"/>
              <a:gd name="T5" fmla="*/ 609 h 613"/>
              <a:gd name="T6" fmla="*/ 432 w 699"/>
              <a:gd name="T7" fmla="*/ 508 h 613"/>
              <a:gd name="T8" fmla="*/ 483 w 699"/>
              <a:gd name="T9" fmla="*/ 62 h 613"/>
              <a:gd name="T10" fmla="*/ 540 w 699"/>
              <a:gd name="T11" fmla="*/ 134 h 613"/>
              <a:gd name="T12" fmla="*/ 605 w 699"/>
              <a:gd name="T13" fmla="*/ 479 h 613"/>
              <a:gd name="T14" fmla="*/ 699 w 699"/>
              <a:gd name="T15" fmla="*/ 530 h 61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99"/>
              <a:gd name="T25" fmla="*/ 0 h 613"/>
              <a:gd name="T26" fmla="*/ 699 w 699"/>
              <a:gd name="T27" fmla="*/ 613 h 61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99" h="613">
                <a:moveTo>
                  <a:pt x="0" y="544"/>
                </a:moveTo>
                <a:cubicBezTo>
                  <a:pt x="17" y="531"/>
                  <a:pt x="35" y="519"/>
                  <a:pt x="94" y="530"/>
                </a:cubicBezTo>
                <a:cubicBezTo>
                  <a:pt x="153" y="541"/>
                  <a:pt x="297" y="613"/>
                  <a:pt x="353" y="609"/>
                </a:cubicBezTo>
                <a:cubicBezTo>
                  <a:pt x="409" y="605"/>
                  <a:pt x="410" y="599"/>
                  <a:pt x="432" y="508"/>
                </a:cubicBezTo>
                <a:cubicBezTo>
                  <a:pt x="454" y="417"/>
                  <a:pt x="465" y="124"/>
                  <a:pt x="483" y="62"/>
                </a:cubicBezTo>
                <a:cubicBezTo>
                  <a:pt x="501" y="0"/>
                  <a:pt x="520" y="64"/>
                  <a:pt x="540" y="134"/>
                </a:cubicBezTo>
                <a:cubicBezTo>
                  <a:pt x="560" y="204"/>
                  <a:pt x="579" y="413"/>
                  <a:pt x="605" y="479"/>
                </a:cubicBezTo>
                <a:cubicBezTo>
                  <a:pt x="631" y="545"/>
                  <a:pt x="665" y="537"/>
                  <a:pt x="699" y="530"/>
                </a:cubicBezTo>
              </a:path>
            </a:pathLst>
          </a:custGeom>
          <a:noFill/>
          <a:ln w="28575" cap="sq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0" name="Freeform 33">
            <a:extLst>
              <a:ext uri="{FF2B5EF4-FFF2-40B4-BE49-F238E27FC236}">
                <a16:creationId xmlns:a16="http://schemas.microsoft.com/office/drawing/2014/main" id="{6006039D-395B-49DC-B83F-C81B280A7E47}"/>
              </a:ext>
            </a:extLst>
          </p:cNvPr>
          <p:cNvSpPr>
            <a:spLocks/>
          </p:cNvSpPr>
          <p:nvPr/>
        </p:nvSpPr>
        <p:spPr bwMode="auto">
          <a:xfrm rot="17967319">
            <a:off x="2833293" y="2844678"/>
            <a:ext cx="390415" cy="105563"/>
          </a:xfrm>
          <a:custGeom>
            <a:avLst/>
            <a:gdLst>
              <a:gd name="T0" fmla="*/ 0 w 958"/>
              <a:gd name="T1" fmla="*/ 283 h 312"/>
              <a:gd name="T2" fmla="*/ 94 w 958"/>
              <a:gd name="T3" fmla="*/ 283 h 312"/>
              <a:gd name="T4" fmla="*/ 259 w 958"/>
              <a:gd name="T5" fmla="*/ 268 h 312"/>
              <a:gd name="T6" fmla="*/ 425 w 958"/>
              <a:gd name="T7" fmla="*/ 16 h 312"/>
              <a:gd name="T8" fmla="*/ 691 w 958"/>
              <a:gd name="T9" fmla="*/ 175 h 312"/>
              <a:gd name="T10" fmla="*/ 828 w 958"/>
              <a:gd name="T11" fmla="*/ 290 h 312"/>
              <a:gd name="T12" fmla="*/ 958 w 958"/>
              <a:gd name="T13" fmla="*/ 290 h 31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58"/>
              <a:gd name="T22" fmla="*/ 0 h 312"/>
              <a:gd name="T23" fmla="*/ 958 w 958"/>
              <a:gd name="T24" fmla="*/ 312 h 31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58" h="312">
                <a:moveTo>
                  <a:pt x="0" y="283"/>
                </a:moveTo>
                <a:cubicBezTo>
                  <a:pt x="25" y="284"/>
                  <a:pt x="51" y="285"/>
                  <a:pt x="94" y="283"/>
                </a:cubicBezTo>
                <a:cubicBezTo>
                  <a:pt x="137" y="281"/>
                  <a:pt x="204" y="312"/>
                  <a:pt x="259" y="268"/>
                </a:cubicBezTo>
                <a:cubicBezTo>
                  <a:pt x="314" y="224"/>
                  <a:pt x="353" y="32"/>
                  <a:pt x="425" y="16"/>
                </a:cubicBezTo>
                <a:cubicBezTo>
                  <a:pt x="497" y="0"/>
                  <a:pt x="624" y="129"/>
                  <a:pt x="691" y="175"/>
                </a:cubicBezTo>
                <a:cubicBezTo>
                  <a:pt x="758" y="221"/>
                  <a:pt x="784" y="271"/>
                  <a:pt x="828" y="290"/>
                </a:cubicBezTo>
                <a:cubicBezTo>
                  <a:pt x="872" y="309"/>
                  <a:pt x="915" y="299"/>
                  <a:pt x="958" y="290"/>
                </a:cubicBezTo>
              </a:path>
            </a:pathLst>
          </a:custGeom>
          <a:noFill/>
          <a:ln w="38100" cap="sq" cmpd="sng">
            <a:solidFill>
              <a:srgbClr val="669900"/>
            </a:solidFill>
            <a:prstDash val="solid"/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Freeform 33">
            <a:extLst>
              <a:ext uri="{FF2B5EF4-FFF2-40B4-BE49-F238E27FC236}">
                <a16:creationId xmlns:a16="http://schemas.microsoft.com/office/drawing/2014/main" id="{989ED160-FC2D-475A-8579-19559EAA6B37}"/>
              </a:ext>
            </a:extLst>
          </p:cNvPr>
          <p:cNvSpPr>
            <a:spLocks/>
          </p:cNvSpPr>
          <p:nvPr/>
        </p:nvSpPr>
        <p:spPr bwMode="auto">
          <a:xfrm rot="19046186">
            <a:off x="1480364" y="4200234"/>
            <a:ext cx="390415" cy="105563"/>
          </a:xfrm>
          <a:custGeom>
            <a:avLst/>
            <a:gdLst>
              <a:gd name="T0" fmla="*/ 0 w 958"/>
              <a:gd name="T1" fmla="*/ 283 h 312"/>
              <a:gd name="T2" fmla="*/ 94 w 958"/>
              <a:gd name="T3" fmla="*/ 283 h 312"/>
              <a:gd name="T4" fmla="*/ 259 w 958"/>
              <a:gd name="T5" fmla="*/ 268 h 312"/>
              <a:gd name="T6" fmla="*/ 425 w 958"/>
              <a:gd name="T7" fmla="*/ 16 h 312"/>
              <a:gd name="T8" fmla="*/ 691 w 958"/>
              <a:gd name="T9" fmla="*/ 175 h 312"/>
              <a:gd name="T10" fmla="*/ 828 w 958"/>
              <a:gd name="T11" fmla="*/ 290 h 312"/>
              <a:gd name="T12" fmla="*/ 958 w 958"/>
              <a:gd name="T13" fmla="*/ 290 h 31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58"/>
              <a:gd name="T22" fmla="*/ 0 h 312"/>
              <a:gd name="T23" fmla="*/ 958 w 958"/>
              <a:gd name="T24" fmla="*/ 312 h 31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58" h="312">
                <a:moveTo>
                  <a:pt x="0" y="283"/>
                </a:moveTo>
                <a:cubicBezTo>
                  <a:pt x="25" y="284"/>
                  <a:pt x="51" y="285"/>
                  <a:pt x="94" y="283"/>
                </a:cubicBezTo>
                <a:cubicBezTo>
                  <a:pt x="137" y="281"/>
                  <a:pt x="204" y="312"/>
                  <a:pt x="259" y="268"/>
                </a:cubicBezTo>
                <a:cubicBezTo>
                  <a:pt x="314" y="224"/>
                  <a:pt x="353" y="32"/>
                  <a:pt x="425" y="16"/>
                </a:cubicBezTo>
                <a:cubicBezTo>
                  <a:pt x="497" y="0"/>
                  <a:pt x="624" y="129"/>
                  <a:pt x="691" y="175"/>
                </a:cubicBezTo>
                <a:cubicBezTo>
                  <a:pt x="758" y="221"/>
                  <a:pt x="784" y="271"/>
                  <a:pt x="828" y="290"/>
                </a:cubicBezTo>
                <a:cubicBezTo>
                  <a:pt x="872" y="309"/>
                  <a:pt x="915" y="299"/>
                  <a:pt x="958" y="290"/>
                </a:cubicBezTo>
              </a:path>
            </a:pathLst>
          </a:custGeom>
          <a:noFill/>
          <a:ln w="38100" cap="sq" cmpd="sng">
            <a:solidFill>
              <a:srgbClr val="669900"/>
            </a:solidFill>
            <a:prstDash val="solid"/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Freeform 33">
            <a:extLst>
              <a:ext uri="{FF2B5EF4-FFF2-40B4-BE49-F238E27FC236}">
                <a16:creationId xmlns:a16="http://schemas.microsoft.com/office/drawing/2014/main" id="{56BCAF06-A293-4658-AD05-182785725751}"/>
              </a:ext>
            </a:extLst>
          </p:cNvPr>
          <p:cNvSpPr>
            <a:spLocks/>
          </p:cNvSpPr>
          <p:nvPr/>
        </p:nvSpPr>
        <p:spPr bwMode="auto">
          <a:xfrm rot="1500045" flipV="1">
            <a:off x="1820967" y="3168464"/>
            <a:ext cx="390415" cy="133019"/>
          </a:xfrm>
          <a:custGeom>
            <a:avLst/>
            <a:gdLst>
              <a:gd name="T0" fmla="*/ 0 w 958"/>
              <a:gd name="T1" fmla="*/ 283 h 312"/>
              <a:gd name="T2" fmla="*/ 94 w 958"/>
              <a:gd name="T3" fmla="*/ 283 h 312"/>
              <a:gd name="T4" fmla="*/ 259 w 958"/>
              <a:gd name="T5" fmla="*/ 268 h 312"/>
              <a:gd name="T6" fmla="*/ 425 w 958"/>
              <a:gd name="T7" fmla="*/ 16 h 312"/>
              <a:gd name="T8" fmla="*/ 691 w 958"/>
              <a:gd name="T9" fmla="*/ 175 h 312"/>
              <a:gd name="T10" fmla="*/ 828 w 958"/>
              <a:gd name="T11" fmla="*/ 290 h 312"/>
              <a:gd name="T12" fmla="*/ 958 w 958"/>
              <a:gd name="T13" fmla="*/ 290 h 31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58"/>
              <a:gd name="T22" fmla="*/ 0 h 312"/>
              <a:gd name="T23" fmla="*/ 958 w 958"/>
              <a:gd name="T24" fmla="*/ 312 h 31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58" h="312">
                <a:moveTo>
                  <a:pt x="0" y="283"/>
                </a:moveTo>
                <a:cubicBezTo>
                  <a:pt x="25" y="284"/>
                  <a:pt x="51" y="285"/>
                  <a:pt x="94" y="283"/>
                </a:cubicBezTo>
                <a:cubicBezTo>
                  <a:pt x="137" y="281"/>
                  <a:pt x="204" y="312"/>
                  <a:pt x="259" y="268"/>
                </a:cubicBezTo>
                <a:cubicBezTo>
                  <a:pt x="314" y="224"/>
                  <a:pt x="353" y="32"/>
                  <a:pt x="425" y="16"/>
                </a:cubicBezTo>
                <a:cubicBezTo>
                  <a:pt x="497" y="0"/>
                  <a:pt x="624" y="129"/>
                  <a:pt x="691" y="175"/>
                </a:cubicBezTo>
                <a:cubicBezTo>
                  <a:pt x="758" y="221"/>
                  <a:pt x="784" y="271"/>
                  <a:pt x="828" y="290"/>
                </a:cubicBezTo>
                <a:cubicBezTo>
                  <a:pt x="872" y="309"/>
                  <a:pt x="915" y="299"/>
                  <a:pt x="958" y="290"/>
                </a:cubicBezTo>
              </a:path>
            </a:pathLst>
          </a:custGeom>
          <a:noFill/>
          <a:ln w="38100" cap="sq" cmpd="sng">
            <a:solidFill>
              <a:srgbClr val="FF0000"/>
            </a:solidFill>
            <a:prstDash val="solid"/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DB2EBAFC-3288-416B-8E9E-6034166FE30C}"/>
              </a:ext>
            </a:extLst>
          </p:cNvPr>
          <p:cNvCxnSpPr>
            <a:cxnSpLocks/>
          </p:cNvCxnSpPr>
          <p:nvPr/>
        </p:nvCxnSpPr>
        <p:spPr>
          <a:xfrm flipH="1">
            <a:off x="5113543" y="3802745"/>
            <a:ext cx="1235650" cy="0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95372226-94F5-44A3-8A66-439627A47550}"/>
              </a:ext>
            </a:extLst>
          </p:cNvPr>
          <p:cNvSpPr txBox="1"/>
          <p:nvPr/>
        </p:nvSpPr>
        <p:spPr>
          <a:xfrm>
            <a:off x="4870139" y="2717513"/>
            <a:ext cx="1722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  <a:latin typeface="+mj-lt"/>
                <a:cs typeface="Times New Roman" panose="02020603050405020304" pitchFamily="18" charset="0"/>
              </a:rPr>
              <a:t>Somatic</a:t>
            </a:r>
          </a:p>
          <a:p>
            <a:pPr algn="ctr"/>
            <a:r>
              <a:rPr lang="en-US" sz="1400" b="1" dirty="0">
                <a:solidFill>
                  <a:schemeClr val="bg2"/>
                </a:solidFill>
                <a:latin typeface="+mj-lt"/>
                <a:cs typeface="Times New Roman" panose="02020603050405020304" pitchFamily="18" charset="0"/>
              </a:rPr>
              <a:t>Membrane Potential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13E08899-B6FB-417B-84E8-79C93E7E7160}"/>
              </a:ext>
            </a:extLst>
          </p:cNvPr>
          <p:cNvCxnSpPr/>
          <p:nvPr/>
        </p:nvCxnSpPr>
        <p:spPr>
          <a:xfrm>
            <a:off x="3407276" y="3715097"/>
            <a:ext cx="742950" cy="0"/>
          </a:xfrm>
          <a:prstGeom prst="straightConnector1">
            <a:avLst/>
          </a:prstGeom>
          <a:ln w="19050">
            <a:solidFill>
              <a:schemeClr val="accent2">
                <a:lumMod val="40000"/>
                <a:lumOff val="6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B8E0422E-A7FD-48CD-BD85-4E1F46736F63}"/>
              </a:ext>
            </a:extLst>
          </p:cNvPr>
          <p:cNvSpPr txBox="1"/>
          <p:nvPr/>
        </p:nvSpPr>
        <p:spPr>
          <a:xfrm>
            <a:off x="175087" y="5311019"/>
            <a:ext cx="8029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the PSPs arriving at </a:t>
            </a:r>
            <a:r>
              <a:rPr lang="en-US" dirty="0">
                <a:cs typeface="Times New Roman" panose="02020603050405020304" pitchFamily="18" charset="0"/>
              </a:rPr>
              <a:t>a neuron anywhere on its dendrites or soma are </a:t>
            </a:r>
            <a:r>
              <a:rPr lang="en-US" b="1" i="1" dirty="0">
                <a:cs typeface="Times New Roman" panose="02020603050405020304" pitchFamily="18" charset="0"/>
              </a:rPr>
              <a:t>continuously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b="1" i="1" dirty="0">
                <a:cs typeface="Times New Roman" panose="02020603050405020304" pitchFamily="18" charset="0"/>
              </a:rPr>
              <a:t>integrated</a:t>
            </a:r>
            <a:r>
              <a:rPr lang="en-US" dirty="0">
                <a:cs typeface="Times New Roman" panose="02020603050405020304" pitchFamily="18" charset="0"/>
              </a:rPr>
              <a:t> and </a:t>
            </a:r>
            <a:r>
              <a:rPr lang="en-US" b="1" i="1" dirty="0">
                <a:cs typeface="Times New Roman" panose="02020603050405020304" pitchFamily="18" charset="0"/>
              </a:rPr>
              <a:t>conducted passively </a:t>
            </a:r>
            <a:r>
              <a:rPr lang="en-US" dirty="0">
                <a:cs typeface="Times New Roman" panose="02020603050405020304" pitchFamily="18" charset="0"/>
              </a:rPr>
              <a:t>throughout the neuron, resulting in change of the membrane potential at the soma. If that reaches threshold, the neuron </a:t>
            </a:r>
            <a:r>
              <a:rPr lang="en-US" b="1" i="1" dirty="0">
                <a:solidFill>
                  <a:srgbClr val="FF0000"/>
                </a:solidFill>
                <a:cs typeface="Times New Roman" panose="02020603050405020304" pitchFamily="18" charset="0"/>
              </a:rPr>
              <a:t>fires</a:t>
            </a:r>
            <a:r>
              <a:rPr lang="en-US" dirty="0">
                <a:cs typeface="Times New Roman" panose="02020603050405020304" pitchFamily="18" charset="0"/>
              </a:rPr>
              <a:t> an action potential.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57AB8CED-C787-4FA4-ADAB-CDBC82DF2460}"/>
              </a:ext>
            </a:extLst>
          </p:cNvPr>
          <p:cNvSpPr/>
          <p:nvPr/>
        </p:nvSpPr>
        <p:spPr>
          <a:xfrm>
            <a:off x="4283570" y="2896871"/>
            <a:ext cx="985800" cy="533991"/>
          </a:xfrm>
          <a:custGeom>
            <a:avLst/>
            <a:gdLst>
              <a:gd name="connsiteX0" fmla="*/ 0 w 3497344"/>
              <a:gd name="connsiteY0" fmla="*/ 1536572 h 1784677"/>
              <a:gd name="connsiteX1" fmla="*/ 339365 w 3497344"/>
              <a:gd name="connsiteY1" fmla="*/ 1545999 h 1784677"/>
              <a:gd name="connsiteX2" fmla="*/ 537328 w 3497344"/>
              <a:gd name="connsiteY2" fmla="*/ 1508292 h 1784677"/>
              <a:gd name="connsiteX3" fmla="*/ 763571 w 3497344"/>
              <a:gd name="connsiteY3" fmla="*/ 1310329 h 1784677"/>
              <a:gd name="connsiteX4" fmla="*/ 895546 w 3497344"/>
              <a:gd name="connsiteY4" fmla="*/ 1291475 h 1784677"/>
              <a:gd name="connsiteX5" fmla="*/ 989814 w 3497344"/>
              <a:gd name="connsiteY5" fmla="*/ 1159500 h 1784677"/>
              <a:gd name="connsiteX6" fmla="*/ 1084082 w 3497344"/>
              <a:gd name="connsiteY6" fmla="*/ 999244 h 1784677"/>
              <a:gd name="connsiteX7" fmla="*/ 1234911 w 3497344"/>
              <a:gd name="connsiteY7" fmla="*/ 867269 h 1784677"/>
              <a:gd name="connsiteX8" fmla="*/ 1376313 w 3497344"/>
              <a:gd name="connsiteY8" fmla="*/ 952110 h 1784677"/>
              <a:gd name="connsiteX9" fmla="*/ 1508288 w 3497344"/>
              <a:gd name="connsiteY9" fmla="*/ 1093512 h 1784677"/>
              <a:gd name="connsiteX10" fmla="*/ 1621410 w 3497344"/>
              <a:gd name="connsiteY10" fmla="*/ 1102939 h 1784677"/>
              <a:gd name="connsiteX11" fmla="*/ 1753385 w 3497344"/>
              <a:gd name="connsiteY11" fmla="*/ 1008671 h 1784677"/>
              <a:gd name="connsiteX12" fmla="*/ 1847653 w 3497344"/>
              <a:gd name="connsiteY12" fmla="*/ 810708 h 1784677"/>
              <a:gd name="connsiteX13" fmla="*/ 1932495 w 3497344"/>
              <a:gd name="connsiteY13" fmla="*/ 744721 h 1784677"/>
              <a:gd name="connsiteX14" fmla="*/ 1979629 w 3497344"/>
              <a:gd name="connsiteY14" fmla="*/ 584465 h 1784677"/>
              <a:gd name="connsiteX15" fmla="*/ 2036189 w 3497344"/>
              <a:gd name="connsiteY15" fmla="*/ 3 h 1784677"/>
              <a:gd name="connsiteX16" fmla="*/ 2083323 w 3497344"/>
              <a:gd name="connsiteY16" fmla="*/ 593892 h 1784677"/>
              <a:gd name="connsiteX17" fmla="*/ 2281286 w 3497344"/>
              <a:gd name="connsiteY17" fmla="*/ 1489438 h 1784677"/>
              <a:gd name="connsiteX18" fmla="*/ 2648932 w 3497344"/>
              <a:gd name="connsiteY18" fmla="*/ 1772242 h 1784677"/>
              <a:gd name="connsiteX19" fmla="*/ 2922309 w 3497344"/>
              <a:gd name="connsiteY19" fmla="*/ 1715681 h 1784677"/>
              <a:gd name="connsiteX20" fmla="*/ 3139125 w 3497344"/>
              <a:gd name="connsiteY20" fmla="*/ 1545999 h 1784677"/>
              <a:gd name="connsiteX21" fmla="*/ 3497344 w 3497344"/>
              <a:gd name="connsiteY21" fmla="*/ 1517718 h 1784677"/>
              <a:gd name="connsiteX0" fmla="*/ 0 w 3497344"/>
              <a:gd name="connsiteY0" fmla="*/ 1536572 h 1783257"/>
              <a:gd name="connsiteX1" fmla="*/ 339365 w 3497344"/>
              <a:gd name="connsiteY1" fmla="*/ 1545999 h 1783257"/>
              <a:gd name="connsiteX2" fmla="*/ 537328 w 3497344"/>
              <a:gd name="connsiteY2" fmla="*/ 1508292 h 1783257"/>
              <a:gd name="connsiteX3" fmla="*/ 763571 w 3497344"/>
              <a:gd name="connsiteY3" fmla="*/ 1310329 h 1783257"/>
              <a:gd name="connsiteX4" fmla="*/ 895546 w 3497344"/>
              <a:gd name="connsiteY4" fmla="*/ 1291475 h 1783257"/>
              <a:gd name="connsiteX5" fmla="*/ 989814 w 3497344"/>
              <a:gd name="connsiteY5" fmla="*/ 1159500 h 1783257"/>
              <a:gd name="connsiteX6" fmla="*/ 1084082 w 3497344"/>
              <a:gd name="connsiteY6" fmla="*/ 999244 h 1783257"/>
              <a:gd name="connsiteX7" fmla="*/ 1234911 w 3497344"/>
              <a:gd name="connsiteY7" fmla="*/ 867269 h 1783257"/>
              <a:gd name="connsiteX8" fmla="*/ 1376313 w 3497344"/>
              <a:gd name="connsiteY8" fmla="*/ 952110 h 1783257"/>
              <a:gd name="connsiteX9" fmla="*/ 1508288 w 3497344"/>
              <a:gd name="connsiteY9" fmla="*/ 1093512 h 1783257"/>
              <a:gd name="connsiteX10" fmla="*/ 1621410 w 3497344"/>
              <a:gd name="connsiteY10" fmla="*/ 1102939 h 1783257"/>
              <a:gd name="connsiteX11" fmla="*/ 1753385 w 3497344"/>
              <a:gd name="connsiteY11" fmla="*/ 1008671 h 1783257"/>
              <a:gd name="connsiteX12" fmla="*/ 1847653 w 3497344"/>
              <a:gd name="connsiteY12" fmla="*/ 810708 h 1783257"/>
              <a:gd name="connsiteX13" fmla="*/ 1932495 w 3497344"/>
              <a:gd name="connsiteY13" fmla="*/ 744721 h 1783257"/>
              <a:gd name="connsiteX14" fmla="*/ 1979629 w 3497344"/>
              <a:gd name="connsiteY14" fmla="*/ 584465 h 1783257"/>
              <a:gd name="connsiteX15" fmla="*/ 2036189 w 3497344"/>
              <a:gd name="connsiteY15" fmla="*/ 3 h 1783257"/>
              <a:gd name="connsiteX16" fmla="*/ 2083323 w 3497344"/>
              <a:gd name="connsiteY16" fmla="*/ 593892 h 1783257"/>
              <a:gd name="connsiteX17" fmla="*/ 2281286 w 3497344"/>
              <a:gd name="connsiteY17" fmla="*/ 1489438 h 1783257"/>
              <a:gd name="connsiteX18" fmla="*/ 2648932 w 3497344"/>
              <a:gd name="connsiteY18" fmla="*/ 1772242 h 1783257"/>
              <a:gd name="connsiteX19" fmla="*/ 2922309 w 3497344"/>
              <a:gd name="connsiteY19" fmla="*/ 1715681 h 1783257"/>
              <a:gd name="connsiteX20" fmla="*/ 3139125 w 3497344"/>
              <a:gd name="connsiteY20" fmla="*/ 1621694 h 1783257"/>
              <a:gd name="connsiteX21" fmla="*/ 3497344 w 3497344"/>
              <a:gd name="connsiteY21" fmla="*/ 1517718 h 1783257"/>
              <a:gd name="connsiteX0" fmla="*/ 0 w 3497344"/>
              <a:gd name="connsiteY0" fmla="*/ 1536572 h 1783257"/>
              <a:gd name="connsiteX1" fmla="*/ 339365 w 3497344"/>
              <a:gd name="connsiteY1" fmla="*/ 1545999 h 1783257"/>
              <a:gd name="connsiteX2" fmla="*/ 537328 w 3497344"/>
              <a:gd name="connsiteY2" fmla="*/ 1508292 h 1783257"/>
              <a:gd name="connsiteX3" fmla="*/ 763571 w 3497344"/>
              <a:gd name="connsiteY3" fmla="*/ 1310329 h 1783257"/>
              <a:gd name="connsiteX4" fmla="*/ 895546 w 3497344"/>
              <a:gd name="connsiteY4" fmla="*/ 1291475 h 1783257"/>
              <a:gd name="connsiteX5" fmla="*/ 989814 w 3497344"/>
              <a:gd name="connsiteY5" fmla="*/ 1159500 h 1783257"/>
              <a:gd name="connsiteX6" fmla="*/ 1084082 w 3497344"/>
              <a:gd name="connsiteY6" fmla="*/ 999244 h 1783257"/>
              <a:gd name="connsiteX7" fmla="*/ 1234911 w 3497344"/>
              <a:gd name="connsiteY7" fmla="*/ 867269 h 1783257"/>
              <a:gd name="connsiteX8" fmla="*/ 1376313 w 3497344"/>
              <a:gd name="connsiteY8" fmla="*/ 952110 h 1783257"/>
              <a:gd name="connsiteX9" fmla="*/ 1508288 w 3497344"/>
              <a:gd name="connsiteY9" fmla="*/ 1093512 h 1783257"/>
              <a:gd name="connsiteX10" fmla="*/ 1621410 w 3497344"/>
              <a:gd name="connsiteY10" fmla="*/ 1102939 h 1783257"/>
              <a:gd name="connsiteX11" fmla="*/ 1753385 w 3497344"/>
              <a:gd name="connsiteY11" fmla="*/ 1008671 h 1783257"/>
              <a:gd name="connsiteX12" fmla="*/ 1847653 w 3497344"/>
              <a:gd name="connsiteY12" fmla="*/ 810708 h 1783257"/>
              <a:gd name="connsiteX13" fmla="*/ 1932495 w 3497344"/>
              <a:gd name="connsiteY13" fmla="*/ 744721 h 1783257"/>
              <a:gd name="connsiteX14" fmla="*/ 1979629 w 3497344"/>
              <a:gd name="connsiteY14" fmla="*/ 584465 h 1783257"/>
              <a:gd name="connsiteX15" fmla="*/ 2036189 w 3497344"/>
              <a:gd name="connsiteY15" fmla="*/ 3 h 1783257"/>
              <a:gd name="connsiteX16" fmla="*/ 2083323 w 3497344"/>
              <a:gd name="connsiteY16" fmla="*/ 593892 h 1783257"/>
              <a:gd name="connsiteX17" fmla="*/ 2281286 w 3497344"/>
              <a:gd name="connsiteY17" fmla="*/ 1489438 h 1783257"/>
              <a:gd name="connsiteX18" fmla="*/ 2648932 w 3497344"/>
              <a:gd name="connsiteY18" fmla="*/ 1772242 h 1783257"/>
              <a:gd name="connsiteX19" fmla="*/ 2922309 w 3497344"/>
              <a:gd name="connsiteY19" fmla="*/ 1715681 h 1783257"/>
              <a:gd name="connsiteX20" fmla="*/ 3139125 w 3497344"/>
              <a:gd name="connsiteY20" fmla="*/ 1621694 h 1783257"/>
              <a:gd name="connsiteX21" fmla="*/ 3497344 w 3497344"/>
              <a:gd name="connsiteY21" fmla="*/ 1551360 h 1783257"/>
              <a:gd name="connsiteX0" fmla="*/ 0 w 3497344"/>
              <a:gd name="connsiteY0" fmla="*/ 1536572 h 1768261"/>
              <a:gd name="connsiteX1" fmla="*/ 339365 w 3497344"/>
              <a:gd name="connsiteY1" fmla="*/ 1545999 h 1768261"/>
              <a:gd name="connsiteX2" fmla="*/ 537328 w 3497344"/>
              <a:gd name="connsiteY2" fmla="*/ 1508292 h 1768261"/>
              <a:gd name="connsiteX3" fmla="*/ 763571 w 3497344"/>
              <a:gd name="connsiteY3" fmla="*/ 1310329 h 1768261"/>
              <a:gd name="connsiteX4" fmla="*/ 895546 w 3497344"/>
              <a:gd name="connsiteY4" fmla="*/ 1291475 h 1768261"/>
              <a:gd name="connsiteX5" fmla="*/ 989814 w 3497344"/>
              <a:gd name="connsiteY5" fmla="*/ 1159500 h 1768261"/>
              <a:gd name="connsiteX6" fmla="*/ 1084082 w 3497344"/>
              <a:gd name="connsiteY6" fmla="*/ 999244 h 1768261"/>
              <a:gd name="connsiteX7" fmla="*/ 1234911 w 3497344"/>
              <a:gd name="connsiteY7" fmla="*/ 867269 h 1768261"/>
              <a:gd name="connsiteX8" fmla="*/ 1376313 w 3497344"/>
              <a:gd name="connsiteY8" fmla="*/ 952110 h 1768261"/>
              <a:gd name="connsiteX9" fmla="*/ 1508288 w 3497344"/>
              <a:gd name="connsiteY9" fmla="*/ 1093512 h 1768261"/>
              <a:gd name="connsiteX10" fmla="*/ 1621410 w 3497344"/>
              <a:gd name="connsiteY10" fmla="*/ 1102939 h 1768261"/>
              <a:gd name="connsiteX11" fmla="*/ 1753385 w 3497344"/>
              <a:gd name="connsiteY11" fmla="*/ 1008671 h 1768261"/>
              <a:gd name="connsiteX12" fmla="*/ 1847653 w 3497344"/>
              <a:gd name="connsiteY12" fmla="*/ 810708 h 1768261"/>
              <a:gd name="connsiteX13" fmla="*/ 1932495 w 3497344"/>
              <a:gd name="connsiteY13" fmla="*/ 744721 h 1768261"/>
              <a:gd name="connsiteX14" fmla="*/ 1979629 w 3497344"/>
              <a:gd name="connsiteY14" fmla="*/ 584465 h 1768261"/>
              <a:gd name="connsiteX15" fmla="*/ 2036189 w 3497344"/>
              <a:gd name="connsiteY15" fmla="*/ 3 h 1768261"/>
              <a:gd name="connsiteX16" fmla="*/ 2083323 w 3497344"/>
              <a:gd name="connsiteY16" fmla="*/ 593892 h 1768261"/>
              <a:gd name="connsiteX17" fmla="*/ 2281286 w 3497344"/>
              <a:gd name="connsiteY17" fmla="*/ 1489438 h 1768261"/>
              <a:gd name="connsiteX18" fmla="*/ 2620652 w 3497344"/>
              <a:gd name="connsiteY18" fmla="*/ 1755420 h 1768261"/>
              <a:gd name="connsiteX19" fmla="*/ 2922309 w 3497344"/>
              <a:gd name="connsiteY19" fmla="*/ 1715681 h 1768261"/>
              <a:gd name="connsiteX20" fmla="*/ 3139125 w 3497344"/>
              <a:gd name="connsiteY20" fmla="*/ 1621694 h 1768261"/>
              <a:gd name="connsiteX21" fmla="*/ 3497344 w 3497344"/>
              <a:gd name="connsiteY21" fmla="*/ 1551360 h 1768261"/>
              <a:gd name="connsiteX0" fmla="*/ 0 w 3497344"/>
              <a:gd name="connsiteY0" fmla="*/ 1872994 h 2104683"/>
              <a:gd name="connsiteX1" fmla="*/ 339365 w 3497344"/>
              <a:gd name="connsiteY1" fmla="*/ 1882421 h 2104683"/>
              <a:gd name="connsiteX2" fmla="*/ 537328 w 3497344"/>
              <a:gd name="connsiteY2" fmla="*/ 1844714 h 2104683"/>
              <a:gd name="connsiteX3" fmla="*/ 763571 w 3497344"/>
              <a:gd name="connsiteY3" fmla="*/ 1646751 h 2104683"/>
              <a:gd name="connsiteX4" fmla="*/ 895546 w 3497344"/>
              <a:gd name="connsiteY4" fmla="*/ 1627897 h 2104683"/>
              <a:gd name="connsiteX5" fmla="*/ 989814 w 3497344"/>
              <a:gd name="connsiteY5" fmla="*/ 1495922 h 2104683"/>
              <a:gd name="connsiteX6" fmla="*/ 1084082 w 3497344"/>
              <a:gd name="connsiteY6" fmla="*/ 1335666 h 2104683"/>
              <a:gd name="connsiteX7" fmla="*/ 1234911 w 3497344"/>
              <a:gd name="connsiteY7" fmla="*/ 1203691 h 2104683"/>
              <a:gd name="connsiteX8" fmla="*/ 1376313 w 3497344"/>
              <a:gd name="connsiteY8" fmla="*/ 1288532 h 2104683"/>
              <a:gd name="connsiteX9" fmla="*/ 1508288 w 3497344"/>
              <a:gd name="connsiteY9" fmla="*/ 1429934 h 2104683"/>
              <a:gd name="connsiteX10" fmla="*/ 1621410 w 3497344"/>
              <a:gd name="connsiteY10" fmla="*/ 1439361 h 2104683"/>
              <a:gd name="connsiteX11" fmla="*/ 1753385 w 3497344"/>
              <a:gd name="connsiteY11" fmla="*/ 1345093 h 2104683"/>
              <a:gd name="connsiteX12" fmla="*/ 1847653 w 3497344"/>
              <a:gd name="connsiteY12" fmla="*/ 1147130 h 2104683"/>
              <a:gd name="connsiteX13" fmla="*/ 1932495 w 3497344"/>
              <a:gd name="connsiteY13" fmla="*/ 1081143 h 2104683"/>
              <a:gd name="connsiteX14" fmla="*/ 1979629 w 3497344"/>
              <a:gd name="connsiteY14" fmla="*/ 920887 h 2104683"/>
              <a:gd name="connsiteX15" fmla="*/ 2026763 w 3497344"/>
              <a:gd name="connsiteY15" fmla="*/ 2 h 2104683"/>
              <a:gd name="connsiteX16" fmla="*/ 2083323 w 3497344"/>
              <a:gd name="connsiteY16" fmla="*/ 930314 h 2104683"/>
              <a:gd name="connsiteX17" fmla="*/ 2281286 w 3497344"/>
              <a:gd name="connsiteY17" fmla="*/ 1825860 h 2104683"/>
              <a:gd name="connsiteX18" fmla="*/ 2620652 w 3497344"/>
              <a:gd name="connsiteY18" fmla="*/ 2091842 h 2104683"/>
              <a:gd name="connsiteX19" fmla="*/ 2922309 w 3497344"/>
              <a:gd name="connsiteY19" fmla="*/ 2052103 h 2104683"/>
              <a:gd name="connsiteX20" fmla="*/ 3139125 w 3497344"/>
              <a:gd name="connsiteY20" fmla="*/ 1958116 h 2104683"/>
              <a:gd name="connsiteX21" fmla="*/ 3497344 w 3497344"/>
              <a:gd name="connsiteY21" fmla="*/ 1887782 h 2104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497344" h="2104683">
                <a:moveTo>
                  <a:pt x="0" y="1872994"/>
                </a:moveTo>
                <a:cubicBezTo>
                  <a:pt x="124905" y="1880064"/>
                  <a:pt x="249810" y="1887134"/>
                  <a:pt x="339365" y="1882421"/>
                </a:cubicBezTo>
                <a:cubicBezTo>
                  <a:pt x="428920" y="1877708"/>
                  <a:pt x="466627" y="1883992"/>
                  <a:pt x="537328" y="1844714"/>
                </a:cubicBezTo>
                <a:cubicBezTo>
                  <a:pt x="608029" y="1805436"/>
                  <a:pt x="703868" y="1682887"/>
                  <a:pt x="763571" y="1646751"/>
                </a:cubicBezTo>
                <a:cubicBezTo>
                  <a:pt x="823274" y="1610615"/>
                  <a:pt x="857839" y="1653035"/>
                  <a:pt x="895546" y="1627897"/>
                </a:cubicBezTo>
                <a:cubicBezTo>
                  <a:pt x="933253" y="1602759"/>
                  <a:pt x="958391" y="1544627"/>
                  <a:pt x="989814" y="1495922"/>
                </a:cubicBezTo>
                <a:cubicBezTo>
                  <a:pt x="1021237" y="1447217"/>
                  <a:pt x="1043233" y="1384371"/>
                  <a:pt x="1084082" y="1335666"/>
                </a:cubicBezTo>
                <a:cubicBezTo>
                  <a:pt x="1124932" y="1286961"/>
                  <a:pt x="1186206" y="1211547"/>
                  <a:pt x="1234911" y="1203691"/>
                </a:cubicBezTo>
                <a:cubicBezTo>
                  <a:pt x="1283616" y="1195835"/>
                  <a:pt x="1330750" y="1250825"/>
                  <a:pt x="1376313" y="1288532"/>
                </a:cubicBezTo>
                <a:cubicBezTo>
                  <a:pt x="1421876" y="1326239"/>
                  <a:pt x="1467439" y="1404796"/>
                  <a:pt x="1508288" y="1429934"/>
                </a:cubicBezTo>
                <a:cubicBezTo>
                  <a:pt x="1549137" y="1455072"/>
                  <a:pt x="1580561" y="1453501"/>
                  <a:pt x="1621410" y="1439361"/>
                </a:cubicBezTo>
                <a:cubicBezTo>
                  <a:pt x="1662260" y="1425221"/>
                  <a:pt x="1715678" y="1393798"/>
                  <a:pt x="1753385" y="1345093"/>
                </a:cubicBezTo>
                <a:cubicBezTo>
                  <a:pt x="1791092" y="1296388"/>
                  <a:pt x="1817801" y="1191122"/>
                  <a:pt x="1847653" y="1147130"/>
                </a:cubicBezTo>
                <a:cubicBezTo>
                  <a:pt x="1877505" y="1103138"/>
                  <a:pt x="1910499" y="1118850"/>
                  <a:pt x="1932495" y="1081143"/>
                </a:cubicBezTo>
                <a:cubicBezTo>
                  <a:pt x="1954491" y="1043436"/>
                  <a:pt x="1963918" y="1101077"/>
                  <a:pt x="1979629" y="920887"/>
                </a:cubicBezTo>
                <a:cubicBezTo>
                  <a:pt x="1995340" y="740697"/>
                  <a:pt x="2009481" y="-1569"/>
                  <a:pt x="2026763" y="2"/>
                </a:cubicBezTo>
                <a:cubicBezTo>
                  <a:pt x="2044045" y="1573"/>
                  <a:pt x="2040903" y="626004"/>
                  <a:pt x="2083323" y="930314"/>
                </a:cubicBezTo>
                <a:cubicBezTo>
                  <a:pt x="2125743" y="1234624"/>
                  <a:pt x="2191731" y="1632272"/>
                  <a:pt x="2281286" y="1825860"/>
                </a:cubicBezTo>
                <a:cubicBezTo>
                  <a:pt x="2370841" y="2019448"/>
                  <a:pt x="2513815" y="2054135"/>
                  <a:pt x="2620652" y="2091842"/>
                </a:cubicBezTo>
                <a:cubicBezTo>
                  <a:pt x="2727489" y="2129549"/>
                  <a:pt x="2835897" y="2074391"/>
                  <a:pt x="2922309" y="2052103"/>
                </a:cubicBezTo>
                <a:cubicBezTo>
                  <a:pt x="3008721" y="2029815"/>
                  <a:pt x="3043286" y="1985503"/>
                  <a:pt x="3139125" y="1958116"/>
                </a:cubicBezTo>
                <a:cubicBezTo>
                  <a:pt x="3234964" y="1930729"/>
                  <a:pt x="3366154" y="1885425"/>
                  <a:pt x="3497344" y="1887782"/>
                </a:cubicBezTo>
              </a:path>
            </a:pathLst>
          </a:custGeom>
          <a:noFill/>
          <a:ln w="381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5420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Line 2"/>
          <p:cNvSpPr>
            <a:spLocks noChangeShapeType="1"/>
          </p:cNvSpPr>
          <p:nvPr/>
        </p:nvSpPr>
        <p:spPr bwMode="auto">
          <a:xfrm>
            <a:off x="4457700" y="4356100"/>
            <a:ext cx="25400" cy="1778000"/>
          </a:xfrm>
          <a:prstGeom prst="line">
            <a:avLst/>
          </a:prstGeom>
          <a:noFill/>
          <a:ln w="25400" cap="sq">
            <a:solidFill>
              <a:srgbClr val="00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grpSp>
        <p:nvGrpSpPr>
          <p:cNvPr id="40963" name="Group 3"/>
          <p:cNvGrpSpPr>
            <a:grpSpLocks/>
          </p:cNvGrpSpPr>
          <p:nvPr/>
        </p:nvGrpSpPr>
        <p:grpSpPr bwMode="auto">
          <a:xfrm>
            <a:off x="254000" y="927100"/>
            <a:ext cx="2197100" cy="4673600"/>
            <a:chOff x="88" y="32"/>
            <a:chExt cx="1384" cy="2944"/>
          </a:xfrm>
        </p:grpSpPr>
        <p:sp>
          <p:nvSpPr>
            <p:cNvPr id="41022" name="Freeform 4"/>
            <p:cNvSpPr>
              <a:spLocks/>
            </p:cNvSpPr>
            <p:nvPr/>
          </p:nvSpPr>
          <p:spPr bwMode="auto">
            <a:xfrm>
              <a:off x="776" y="1933"/>
              <a:ext cx="232" cy="233"/>
            </a:xfrm>
            <a:custGeom>
              <a:avLst/>
              <a:gdLst>
                <a:gd name="T0" fmla="*/ 104 w 232"/>
                <a:gd name="T1" fmla="*/ 11 h 241"/>
                <a:gd name="T2" fmla="*/ 72 w 232"/>
                <a:gd name="T3" fmla="*/ 75 h 241"/>
                <a:gd name="T4" fmla="*/ 40 w 232"/>
                <a:gd name="T5" fmla="*/ 115 h 241"/>
                <a:gd name="T6" fmla="*/ 16 w 232"/>
                <a:gd name="T7" fmla="*/ 211 h 241"/>
                <a:gd name="T8" fmla="*/ 8 w 232"/>
                <a:gd name="T9" fmla="*/ 235 h 241"/>
                <a:gd name="T10" fmla="*/ 232 w 232"/>
                <a:gd name="T11" fmla="*/ 227 h 241"/>
                <a:gd name="T12" fmla="*/ 192 w 232"/>
                <a:gd name="T13" fmla="*/ 139 h 241"/>
                <a:gd name="T14" fmla="*/ 160 w 232"/>
                <a:gd name="T15" fmla="*/ 99 h 241"/>
                <a:gd name="T16" fmla="*/ 128 w 232"/>
                <a:gd name="T17" fmla="*/ 27 h 241"/>
                <a:gd name="T18" fmla="*/ 104 w 232"/>
                <a:gd name="T19" fmla="*/ 11 h 2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32"/>
                <a:gd name="T31" fmla="*/ 0 h 241"/>
                <a:gd name="T32" fmla="*/ 232 w 232"/>
                <a:gd name="T33" fmla="*/ 241 h 24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32" h="241">
                  <a:moveTo>
                    <a:pt x="104" y="11"/>
                  </a:moveTo>
                  <a:cubicBezTo>
                    <a:pt x="87" y="115"/>
                    <a:pt x="114" y="22"/>
                    <a:pt x="72" y="75"/>
                  </a:cubicBezTo>
                  <a:cubicBezTo>
                    <a:pt x="28" y="130"/>
                    <a:pt x="109" y="69"/>
                    <a:pt x="40" y="115"/>
                  </a:cubicBezTo>
                  <a:cubicBezTo>
                    <a:pt x="8" y="212"/>
                    <a:pt x="38" y="114"/>
                    <a:pt x="16" y="211"/>
                  </a:cubicBezTo>
                  <a:cubicBezTo>
                    <a:pt x="14" y="219"/>
                    <a:pt x="0" y="234"/>
                    <a:pt x="8" y="235"/>
                  </a:cubicBezTo>
                  <a:cubicBezTo>
                    <a:pt x="83" y="241"/>
                    <a:pt x="157" y="230"/>
                    <a:pt x="232" y="227"/>
                  </a:cubicBezTo>
                  <a:cubicBezTo>
                    <a:pt x="224" y="182"/>
                    <a:pt x="229" y="164"/>
                    <a:pt x="192" y="139"/>
                  </a:cubicBezTo>
                  <a:cubicBezTo>
                    <a:pt x="172" y="79"/>
                    <a:pt x="201" y="151"/>
                    <a:pt x="160" y="99"/>
                  </a:cubicBezTo>
                  <a:cubicBezTo>
                    <a:pt x="151" y="87"/>
                    <a:pt x="138" y="37"/>
                    <a:pt x="128" y="27"/>
                  </a:cubicBezTo>
                  <a:cubicBezTo>
                    <a:pt x="101" y="0"/>
                    <a:pt x="104" y="33"/>
                    <a:pt x="104" y="11"/>
                  </a:cubicBezTo>
                  <a:close/>
                </a:path>
              </a:pathLst>
            </a:custGeom>
            <a:solidFill>
              <a:srgbClr val="33CCCC"/>
            </a:solidFill>
            <a:ln w="25400" cap="sq" cmpd="sng">
              <a:solidFill>
                <a:srgbClr val="00FFFF"/>
              </a:solidFill>
              <a:prstDash val="solid"/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1023" name="Freeform 5"/>
            <p:cNvSpPr>
              <a:spLocks/>
            </p:cNvSpPr>
            <p:nvPr/>
          </p:nvSpPr>
          <p:spPr bwMode="auto">
            <a:xfrm>
              <a:off x="396" y="2160"/>
              <a:ext cx="388" cy="816"/>
            </a:xfrm>
            <a:custGeom>
              <a:avLst/>
              <a:gdLst>
                <a:gd name="T0" fmla="*/ 388 w 388"/>
                <a:gd name="T1" fmla="*/ 0 h 816"/>
                <a:gd name="T2" fmla="*/ 260 w 388"/>
                <a:gd name="T3" fmla="*/ 136 h 816"/>
                <a:gd name="T4" fmla="*/ 252 w 388"/>
                <a:gd name="T5" fmla="*/ 240 h 816"/>
                <a:gd name="T6" fmla="*/ 108 w 388"/>
                <a:gd name="T7" fmla="*/ 368 h 816"/>
                <a:gd name="T8" fmla="*/ 12 w 388"/>
                <a:gd name="T9" fmla="*/ 680 h 816"/>
                <a:gd name="T10" fmla="*/ 36 w 388"/>
                <a:gd name="T11" fmla="*/ 816 h 8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88"/>
                <a:gd name="T19" fmla="*/ 0 h 816"/>
                <a:gd name="T20" fmla="*/ 388 w 388"/>
                <a:gd name="T21" fmla="*/ 816 h 81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88" h="816">
                  <a:moveTo>
                    <a:pt x="388" y="0"/>
                  </a:moveTo>
                  <a:cubicBezTo>
                    <a:pt x="335" y="48"/>
                    <a:pt x="283" y="96"/>
                    <a:pt x="260" y="136"/>
                  </a:cubicBezTo>
                  <a:cubicBezTo>
                    <a:pt x="237" y="176"/>
                    <a:pt x="277" y="201"/>
                    <a:pt x="252" y="240"/>
                  </a:cubicBezTo>
                  <a:cubicBezTo>
                    <a:pt x="227" y="279"/>
                    <a:pt x="148" y="295"/>
                    <a:pt x="108" y="368"/>
                  </a:cubicBezTo>
                  <a:cubicBezTo>
                    <a:pt x="68" y="441"/>
                    <a:pt x="24" y="605"/>
                    <a:pt x="12" y="680"/>
                  </a:cubicBezTo>
                  <a:cubicBezTo>
                    <a:pt x="0" y="755"/>
                    <a:pt x="18" y="785"/>
                    <a:pt x="36" y="816"/>
                  </a:cubicBezTo>
                </a:path>
              </a:pathLst>
            </a:custGeom>
            <a:noFill/>
            <a:ln w="25400" cap="sq" cmpd="sng">
              <a:solidFill>
                <a:srgbClr val="00FFFF"/>
              </a:solidFill>
              <a:prstDash val="solid"/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1024" name="Freeform 6"/>
            <p:cNvSpPr>
              <a:spLocks/>
            </p:cNvSpPr>
            <p:nvPr/>
          </p:nvSpPr>
          <p:spPr bwMode="auto">
            <a:xfrm>
              <a:off x="88" y="2544"/>
              <a:ext cx="408" cy="98"/>
            </a:xfrm>
            <a:custGeom>
              <a:avLst/>
              <a:gdLst>
                <a:gd name="T0" fmla="*/ 408 w 408"/>
                <a:gd name="T1" fmla="*/ 0 h 98"/>
                <a:gd name="T2" fmla="*/ 384 w 408"/>
                <a:gd name="T3" fmla="*/ 8 h 98"/>
                <a:gd name="T4" fmla="*/ 160 w 408"/>
                <a:gd name="T5" fmla="*/ 16 h 98"/>
                <a:gd name="T6" fmla="*/ 112 w 408"/>
                <a:gd name="T7" fmla="*/ 48 h 98"/>
                <a:gd name="T8" fmla="*/ 0 w 408"/>
                <a:gd name="T9" fmla="*/ 88 h 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08"/>
                <a:gd name="T16" fmla="*/ 0 h 98"/>
                <a:gd name="T17" fmla="*/ 408 w 408"/>
                <a:gd name="T18" fmla="*/ 98 h 9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08" h="98">
                  <a:moveTo>
                    <a:pt x="408" y="0"/>
                  </a:moveTo>
                  <a:cubicBezTo>
                    <a:pt x="400" y="3"/>
                    <a:pt x="392" y="7"/>
                    <a:pt x="384" y="8"/>
                  </a:cubicBezTo>
                  <a:cubicBezTo>
                    <a:pt x="309" y="13"/>
                    <a:pt x="234" y="5"/>
                    <a:pt x="160" y="16"/>
                  </a:cubicBezTo>
                  <a:cubicBezTo>
                    <a:pt x="141" y="19"/>
                    <a:pt x="112" y="48"/>
                    <a:pt x="112" y="48"/>
                  </a:cubicBezTo>
                  <a:cubicBezTo>
                    <a:pt x="79" y="98"/>
                    <a:pt x="66" y="88"/>
                    <a:pt x="0" y="88"/>
                  </a:cubicBezTo>
                </a:path>
              </a:pathLst>
            </a:custGeom>
            <a:noFill/>
            <a:ln w="25400" cap="sq" cmpd="sng">
              <a:solidFill>
                <a:srgbClr val="00FFFF"/>
              </a:solidFill>
              <a:prstDash val="solid"/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1025" name="Freeform 7"/>
            <p:cNvSpPr>
              <a:spLocks/>
            </p:cNvSpPr>
            <p:nvPr/>
          </p:nvSpPr>
          <p:spPr bwMode="auto">
            <a:xfrm>
              <a:off x="152" y="2560"/>
              <a:ext cx="160" cy="216"/>
            </a:xfrm>
            <a:custGeom>
              <a:avLst/>
              <a:gdLst>
                <a:gd name="T0" fmla="*/ 160 w 160"/>
                <a:gd name="T1" fmla="*/ 0 h 216"/>
                <a:gd name="T2" fmla="*/ 88 w 160"/>
                <a:gd name="T3" fmla="*/ 136 h 216"/>
                <a:gd name="T4" fmla="*/ 24 w 160"/>
                <a:gd name="T5" fmla="*/ 184 h 216"/>
                <a:gd name="T6" fmla="*/ 0 w 160"/>
                <a:gd name="T7" fmla="*/ 216 h 2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0"/>
                <a:gd name="T13" fmla="*/ 0 h 216"/>
                <a:gd name="T14" fmla="*/ 160 w 160"/>
                <a:gd name="T15" fmla="*/ 216 h 2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0" h="216">
                  <a:moveTo>
                    <a:pt x="160" y="0"/>
                  </a:moveTo>
                  <a:cubicBezTo>
                    <a:pt x="111" y="32"/>
                    <a:pt x="118" y="90"/>
                    <a:pt x="88" y="136"/>
                  </a:cubicBezTo>
                  <a:cubicBezTo>
                    <a:pt x="69" y="165"/>
                    <a:pt x="52" y="165"/>
                    <a:pt x="24" y="184"/>
                  </a:cubicBezTo>
                  <a:cubicBezTo>
                    <a:pt x="6" y="211"/>
                    <a:pt x="15" y="201"/>
                    <a:pt x="0" y="216"/>
                  </a:cubicBezTo>
                </a:path>
              </a:pathLst>
            </a:custGeom>
            <a:noFill/>
            <a:ln w="25400" cap="sq" cmpd="sng">
              <a:solidFill>
                <a:srgbClr val="00FFFF"/>
              </a:solidFill>
              <a:prstDash val="solid"/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1026" name="Freeform 8"/>
            <p:cNvSpPr>
              <a:spLocks/>
            </p:cNvSpPr>
            <p:nvPr/>
          </p:nvSpPr>
          <p:spPr bwMode="auto">
            <a:xfrm>
              <a:off x="1007" y="2168"/>
              <a:ext cx="465" cy="688"/>
            </a:xfrm>
            <a:custGeom>
              <a:avLst/>
              <a:gdLst>
                <a:gd name="T0" fmla="*/ 1 w 465"/>
                <a:gd name="T1" fmla="*/ 0 h 688"/>
                <a:gd name="T2" fmla="*/ 9 w 465"/>
                <a:gd name="T3" fmla="*/ 48 h 688"/>
                <a:gd name="T4" fmla="*/ 57 w 465"/>
                <a:gd name="T5" fmla="*/ 80 h 688"/>
                <a:gd name="T6" fmla="*/ 129 w 465"/>
                <a:gd name="T7" fmla="*/ 224 h 688"/>
                <a:gd name="T8" fmla="*/ 193 w 465"/>
                <a:gd name="T9" fmla="*/ 280 h 688"/>
                <a:gd name="T10" fmla="*/ 241 w 465"/>
                <a:gd name="T11" fmla="*/ 296 h 688"/>
                <a:gd name="T12" fmla="*/ 257 w 465"/>
                <a:gd name="T13" fmla="*/ 320 h 688"/>
                <a:gd name="T14" fmla="*/ 273 w 465"/>
                <a:gd name="T15" fmla="*/ 368 h 688"/>
                <a:gd name="T16" fmla="*/ 329 w 465"/>
                <a:gd name="T17" fmla="*/ 528 h 688"/>
                <a:gd name="T18" fmla="*/ 369 w 465"/>
                <a:gd name="T19" fmla="*/ 560 h 688"/>
                <a:gd name="T20" fmla="*/ 385 w 465"/>
                <a:gd name="T21" fmla="*/ 584 h 688"/>
                <a:gd name="T22" fmla="*/ 409 w 465"/>
                <a:gd name="T23" fmla="*/ 600 h 688"/>
                <a:gd name="T24" fmla="*/ 465 w 465"/>
                <a:gd name="T25" fmla="*/ 688 h 6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65"/>
                <a:gd name="T40" fmla="*/ 0 h 688"/>
                <a:gd name="T41" fmla="*/ 465 w 465"/>
                <a:gd name="T42" fmla="*/ 688 h 68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65" h="688">
                  <a:moveTo>
                    <a:pt x="1" y="0"/>
                  </a:moveTo>
                  <a:cubicBezTo>
                    <a:pt x="4" y="16"/>
                    <a:pt x="0" y="35"/>
                    <a:pt x="9" y="48"/>
                  </a:cubicBezTo>
                  <a:cubicBezTo>
                    <a:pt x="20" y="64"/>
                    <a:pt x="57" y="80"/>
                    <a:pt x="57" y="80"/>
                  </a:cubicBezTo>
                  <a:cubicBezTo>
                    <a:pt x="67" y="140"/>
                    <a:pt x="76" y="189"/>
                    <a:pt x="129" y="224"/>
                  </a:cubicBezTo>
                  <a:cubicBezTo>
                    <a:pt x="148" y="252"/>
                    <a:pt x="153" y="267"/>
                    <a:pt x="193" y="280"/>
                  </a:cubicBezTo>
                  <a:cubicBezTo>
                    <a:pt x="209" y="285"/>
                    <a:pt x="241" y="296"/>
                    <a:pt x="241" y="296"/>
                  </a:cubicBezTo>
                  <a:cubicBezTo>
                    <a:pt x="246" y="304"/>
                    <a:pt x="253" y="311"/>
                    <a:pt x="257" y="320"/>
                  </a:cubicBezTo>
                  <a:cubicBezTo>
                    <a:pt x="264" y="335"/>
                    <a:pt x="273" y="368"/>
                    <a:pt x="273" y="368"/>
                  </a:cubicBezTo>
                  <a:cubicBezTo>
                    <a:pt x="279" y="436"/>
                    <a:pt x="271" y="489"/>
                    <a:pt x="329" y="528"/>
                  </a:cubicBezTo>
                  <a:cubicBezTo>
                    <a:pt x="375" y="597"/>
                    <a:pt x="314" y="516"/>
                    <a:pt x="369" y="560"/>
                  </a:cubicBezTo>
                  <a:cubicBezTo>
                    <a:pt x="377" y="566"/>
                    <a:pt x="378" y="577"/>
                    <a:pt x="385" y="584"/>
                  </a:cubicBezTo>
                  <a:cubicBezTo>
                    <a:pt x="392" y="591"/>
                    <a:pt x="401" y="595"/>
                    <a:pt x="409" y="600"/>
                  </a:cubicBezTo>
                  <a:cubicBezTo>
                    <a:pt x="439" y="645"/>
                    <a:pt x="465" y="621"/>
                    <a:pt x="465" y="688"/>
                  </a:cubicBezTo>
                </a:path>
              </a:pathLst>
            </a:custGeom>
            <a:noFill/>
            <a:ln w="25400" cap="sq" cmpd="sng">
              <a:solidFill>
                <a:srgbClr val="00FFFF"/>
              </a:solidFill>
              <a:prstDash val="solid"/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1027" name="Freeform 9"/>
            <p:cNvSpPr>
              <a:spLocks/>
            </p:cNvSpPr>
            <p:nvPr/>
          </p:nvSpPr>
          <p:spPr bwMode="auto">
            <a:xfrm>
              <a:off x="1086" y="2432"/>
              <a:ext cx="58" cy="512"/>
            </a:xfrm>
            <a:custGeom>
              <a:avLst/>
              <a:gdLst>
                <a:gd name="T0" fmla="*/ 58 w 58"/>
                <a:gd name="T1" fmla="*/ 0 h 512"/>
                <a:gd name="T2" fmla="*/ 50 w 58"/>
                <a:gd name="T3" fmla="*/ 144 h 512"/>
                <a:gd name="T4" fmla="*/ 2 w 58"/>
                <a:gd name="T5" fmla="*/ 240 h 512"/>
                <a:gd name="T6" fmla="*/ 2 w 58"/>
                <a:gd name="T7" fmla="*/ 512 h 5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"/>
                <a:gd name="T13" fmla="*/ 0 h 512"/>
                <a:gd name="T14" fmla="*/ 58 w 58"/>
                <a:gd name="T15" fmla="*/ 512 h 5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" h="512">
                  <a:moveTo>
                    <a:pt x="58" y="0"/>
                  </a:moveTo>
                  <a:cubicBezTo>
                    <a:pt x="55" y="48"/>
                    <a:pt x="55" y="96"/>
                    <a:pt x="50" y="144"/>
                  </a:cubicBezTo>
                  <a:cubicBezTo>
                    <a:pt x="46" y="181"/>
                    <a:pt x="3" y="202"/>
                    <a:pt x="2" y="240"/>
                  </a:cubicBezTo>
                  <a:cubicBezTo>
                    <a:pt x="0" y="331"/>
                    <a:pt x="2" y="421"/>
                    <a:pt x="2" y="512"/>
                  </a:cubicBezTo>
                </a:path>
              </a:pathLst>
            </a:custGeom>
            <a:noFill/>
            <a:ln w="25400" cap="sq" cmpd="sng">
              <a:solidFill>
                <a:srgbClr val="00FFFF"/>
              </a:solidFill>
              <a:prstDash val="solid"/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1028" name="Freeform 10"/>
            <p:cNvSpPr>
              <a:spLocks/>
            </p:cNvSpPr>
            <p:nvPr/>
          </p:nvSpPr>
          <p:spPr bwMode="auto">
            <a:xfrm>
              <a:off x="853" y="1016"/>
              <a:ext cx="35" cy="944"/>
            </a:xfrm>
            <a:custGeom>
              <a:avLst/>
              <a:gdLst>
                <a:gd name="T0" fmla="*/ 35 w 35"/>
                <a:gd name="T1" fmla="*/ 904 h 904"/>
                <a:gd name="T2" fmla="*/ 27 w 35"/>
                <a:gd name="T3" fmla="*/ 0 h 904"/>
                <a:gd name="T4" fmla="*/ 0 60000 65536"/>
                <a:gd name="T5" fmla="*/ 0 60000 65536"/>
                <a:gd name="T6" fmla="*/ 0 w 35"/>
                <a:gd name="T7" fmla="*/ 0 h 904"/>
                <a:gd name="T8" fmla="*/ 35 w 35"/>
                <a:gd name="T9" fmla="*/ 904 h 90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5" h="904">
                  <a:moveTo>
                    <a:pt x="35" y="904"/>
                  </a:moveTo>
                  <a:cubicBezTo>
                    <a:pt x="0" y="551"/>
                    <a:pt x="27" y="851"/>
                    <a:pt x="27" y="0"/>
                  </a:cubicBezTo>
                </a:path>
              </a:pathLst>
            </a:custGeom>
            <a:noFill/>
            <a:ln w="41275" cap="sq" cmpd="sng">
              <a:solidFill>
                <a:srgbClr val="00FFFF"/>
              </a:solidFill>
              <a:prstDash val="solid"/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1029" name="Freeform 11"/>
            <p:cNvSpPr>
              <a:spLocks/>
            </p:cNvSpPr>
            <p:nvPr/>
          </p:nvSpPr>
          <p:spPr bwMode="auto">
            <a:xfrm>
              <a:off x="872" y="184"/>
              <a:ext cx="352" cy="824"/>
            </a:xfrm>
            <a:custGeom>
              <a:avLst/>
              <a:gdLst>
                <a:gd name="T0" fmla="*/ 8 w 352"/>
                <a:gd name="T1" fmla="*/ 824 h 824"/>
                <a:gd name="T2" fmla="*/ 112 w 352"/>
                <a:gd name="T3" fmla="*/ 464 h 824"/>
                <a:gd name="T4" fmla="*/ 176 w 352"/>
                <a:gd name="T5" fmla="*/ 376 h 824"/>
                <a:gd name="T6" fmla="*/ 224 w 352"/>
                <a:gd name="T7" fmla="*/ 312 h 824"/>
                <a:gd name="T8" fmla="*/ 264 w 352"/>
                <a:gd name="T9" fmla="*/ 240 h 824"/>
                <a:gd name="T10" fmla="*/ 336 w 352"/>
                <a:gd name="T11" fmla="*/ 64 h 824"/>
                <a:gd name="T12" fmla="*/ 352 w 352"/>
                <a:gd name="T13" fmla="*/ 0 h 8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52"/>
                <a:gd name="T22" fmla="*/ 0 h 824"/>
                <a:gd name="T23" fmla="*/ 352 w 352"/>
                <a:gd name="T24" fmla="*/ 824 h 8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52" h="824">
                  <a:moveTo>
                    <a:pt x="8" y="824"/>
                  </a:moveTo>
                  <a:cubicBezTo>
                    <a:pt x="13" y="713"/>
                    <a:pt x="0" y="538"/>
                    <a:pt x="112" y="464"/>
                  </a:cubicBezTo>
                  <a:cubicBezTo>
                    <a:pt x="125" y="425"/>
                    <a:pt x="143" y="398"/>
                    <a:pt x="176" y="376"/>
                  </a:cubicBezTo>
                  <a:cubicBezTo>
                    <a:pt x="187" y="344"/>
                    <a:pt x="196" y="331"/>
                    <a:pt x="224" y="312"/>
                  </a:cubicBezTo>
                  <a:cubicBezTo>
                    <a:pt x="233" y="286"/>
                    <a:pt x="264" y="240"/>
                    <a:pt x="264" y="240"/>
                  </a:cubicBezTo>
                  <a:cubicBezTo>
                    <a:pt x="271" y="165"/>
                    <a:pt x="270" y="108"/>
                    <a:pt x="336" y="64"/>
                  </a:cubicBezTo>
                  <a:cubicBezTo>
                    <a:pt x="343" y="43"/>
                    <a:pt x="352" y="22"/>
                    <a:pt x="352" y="0"/>
                  </a:cubicBezTo>
                </a:path>
              </a:pathLst>
            </a:custGeom>
            <a:noFill/>
            <a:ln w="41275" cap="sq" cmpd="sng">
              <a:solidFill>
                <a:srgbClr val="00FFFF"/>
              </a:solidFill>
              <a:prstDash val="solid"/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1030" name="Freeform 12"/>
            <p:cNvSpPr>
              <a:spLocks/>
            </p:cNvSpPr>
            <p:nvPr/>
          </p:nvSpPr>
          <p:spPr bwMode="auto">
            <a:xfrm>
              <a:off x="1124" y="280"/>
              <a:ext cx="252" cy="161"/>
            </a:xfrm>
            <a:custGeom>
              <a:avLst/>
              <a:gdLst>
                <a:gd name="T0" fmla="*/ 12 w 252"/>
                <a:gd name="T1" fmla="*/ 152 h 161"/>
                <a:gd name="T2" fmla="*/ 52 w 252"/>
                <a:gd name="T3" fmla="*/ 120 h 161"/>
                <a:gd name="T4" fmla="*/ 164 w 252"/>
                <a:gd name="T5" fmla="*/ 104 h 161"/>
                <a:gd name="T6" fmla="*/ 228 w 252"/>
                <a:gd name="T7" fmla="*/ 40 h 161"/>
                <a:gd name="T8" fmla="*/ 252 w 252"/>
                <a:gd name="T9" fmla="*/ 0 h 1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"/>
                <a:gd name="T16" fmla="*/ 0 h 161"/>
                <a:gd name="T17" fmla="*/ 252 w 252"/>
                <a:gd name="T18" fmla="*/ 161 h 1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" h="161">
                  <a:moveTo>
                    <a:pt x="12" y="152"/>
                  </a:moveTo>
                  <a:cubicBezTo>
                    <a:pt x="72" y="132"/>
                    <a:pt x="0" y="161"/>
                    <a:pt x="52" y="120"/>
                  </a:cubicBezTo>
                  <a:cubicBezTo>
                    <a:pt x="81" y="96"/>
                    <a:pt x="126" y="107"/>
                    <a:pt x="164" y="104"/>
                  </a:cubicBezTo>
                  <a:cubicBezTo>
                    <a:pt x="187" y="81"/>
                    <a:pt x="201" y="58"/>
                    <a:pt x="228" y="40"/>
                  </a:cubicBezTo>
                  <a:cubicBezTo>
                    <a:pt x="238" y="9"/>
                    <a:pt x="230" y="22"/>
                    <a:pt x="252" y="0"/>
                  </a:cubicBezTo>
                </a:path>
              </a:pathLst>
            </a:custGeom>
            <a:noFill/>
            <a:ln w="25400" cap="sq" cmpd="sng">
              <a:solidFill>
                <a:srgbClr val="00FFFF"/>
              </a:solidFill>
              <a:prstDash val="solid"/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1031" name="Freeform 13"/>
            <p:cNvSpPr>
              <a:spLocks/>
            </p:cNvSpPr>
            <p:nvPr/>
          </p:nvSpPr>
          <p:spPr bwMode="auto">
            <a:xfrm>
              <a:off x="969" y="120"/>
              <a:ext cx="124" cy="488"/>
            </a:xfrm>
            <a:custGeom>
              <a:avLst/>
              <a:gdLst>
                <a:gd name="T0" fmla="*/ 31 w 124"/>
                <a:gd name="T1" fmla="*/ 488 h 488"/>
                <a:gd name="T2" fmla="*/ 71 w 124"/>
                <a:gd name="T3" fmla="*/ 128 h 488"/>
                <a:gd name="T4" fmla="*/ 95 w 124"/>
                <a:gd name="T5" fmla="*/ 48 h 488"/>
                <a:gd name="T6" fmla="*/ 119 w 124"/>
                <a:gd name="T7" fmla="*/ 32 h 488"/>
                <a:gd name="T8" fmla="*/ 119 w 124"/>
                <a:gd name="T9" fmla="*/ 0 h 4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4"/>
                <a:gd name="T16" fmla="*/ 0 h 488"/>
                <a:gd name="T17" fmla="*/ 124 w 124"/>
                <a:gd name="T18" fmla="*/ 488 h 4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4" h="488">
                  <a:moveTo>
                    <a:pt x="31" y="488"/>
                  </a:moveTo>
                  <a:cubicBezTo>
                    <a:pt x="70" y="370"/>
                    <a:pt x="0" y="234"/>
                    <a:pt x="71" y="128"/>
                  </a:cubicBezTo>
                  <a:cubicBezTo>
                    <a:pt x="83" y="80"/>
                    <a:pt x="76" y="106"/>
                    <a:pt x="95" y="48"/>
                  </a:cubicBezTo>
                  <a:cubicBezTo>
                    <a:pt x="98" y="39"/>
                    <a:pt x="115" y="41"/>
                    <a:pt x="119" y="32"/>
                  </a:cubicBezTo>
                  <a:cubicBezTo>
                    <a:pt x="124" y="22"/>
                    <a:pt x="119" y="11"/>
                    <a:pt x="119" y="0"/>
                  </a:cubicBezTo>
                </a:path>
              </a:pathLst>
            </a:custGeom>
            <a:noFill/>
            <a:ln w="25400" cap="sq" cmpd="sng">
              <a:solidFill>
                <a:srgbClr val="00FFFF"/>
              </a:solidFill>
              <a:prstDash val="solid"/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1032" name="Freeform 14"/>
            <p:cNvSpPr>
              <a:spLocks/>
            </p:cNvSpPr>
            <p:nvPr/>
          </p:nvSpPr>
          <p:spPr bwMode="auto">
            <a:xfrm>
              <a:off x="592" y="104"/>
              <a:ext cx="288" cy="744"/>
            </a:xfrm>
            <a:custGeom>
              <a:avLst/>
              <a:gdLst>
                <a:gd name="T0" fmla="*/ 288 w 288"/>
                <a:gd name="T1" fmla="*/ 744 h 744"/>
                <a:gd name="T2" fmla="*/ 192 w 288"/>
                <a:gd name="T3" fmla="*/ 512 h 744"/>
                <a:gd name="T4" fmla="*/ 128 w 288"/>
                <a:gd name="T5" fmla="*/ 424 h 744"/>
                <a:gd name="T6" fmla="*/ 112 w 288"/>
                <a:gd name="T7" fmla="*/ 376 h 744"/>
                <a:gd name="T8" fmla="*/ 80 w 288"/>
                <a:gd name="T9" fmla="*/ 328 h 744"/>
                <a:gd name="T10" fmla="*/ 72 w 288"/>
                <a:gd name="T11" fmla="*/ 160 h 744"/>
                <a:gd name="T12" fmla="*/ 0 w 288"/>
                <a:gd name="T13" fmla="*/ 0 h 7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88"/>
                <a:gd name="T22" fmla="*/ 0 h 744"/>
                <a:gd name="T23" fmla="*/ 288 w 288"/>
                <a:gd name="T24" fmla="*/ 744 h 74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88" h="744">
                  <a:moveTo>
                    <a:pt x="288" y="744"/>
                  </a:moveTo>
                  <a:cubicBezTo>
                    <a:pt x="274" y="635"/>
                    <a:pt x="251" y="600"/>
                    <a:pt x="192" y="512"/>
                  </a:cubicBezTo>
                  <a:cubicBezTo>
                    <a:pt x="172" y="482"/>
                    <a:pt x="157" y="443"/>
                    <a:pt x="128" y="424"/>
                  </a:cubicBezTo>
                  <a:cubicBezTo>
                    <a:pt x="123" y="408"/>
                    <a:pt x="121" y="390"/>
                    <a:pt x="112" y="376"/>
                  </a:cubicBezTo>
                  <a:cubicBezTo>
                    <a:pt x="101" y="360"/>
                    <a:pt x="80" y="328"/>
                    <a:pt x="80" y="328"/>
                  </a:cubicBezTo>
                  <a:cubicBezTo>
                    <a:pt x="77" y="272"/>
                    <a:pt x="78" y="216"/>
                    <a:pt x="72" y="160"/>
                  </a:cubicBezTo>
                  <a:cubicBezTo>
                    <a:pt x="67" y="114"/>
                    <a:pt x="21" y="42"/>
                    <a:pt x="0" y="0"/>
                  </a:cubicBezTo>
                </a:path>
              </a:pathLst>
            </a:custGeom>
            <a:noFill/>
            <a:ln w="41275" cap="sq" cmpd="sng">
              <a:solidFill>
                <a:srgbClr val="00FFFF"/>
              </a:solidFill>
              <a:prstDash val="solid"/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1033" name="Freeform 15"/>
            <p:cNvSpPr>
              <a:spLocks/>
            </p:cNvSpPr>
            <p:nvPr/>
          </p:nvSpPr>
          <p:spPr bwMode="auto">
            <a:xfrm>
              <a:off x="448" y="144"/>
              <a:ext cx="216" cy="272"/>
            </a:xfrm>
            <a:custGeom>
              <a:avLst/>
              <a:gdLst>
                <a:gd name="T0" fmla="*/ 216 w 216"/>
                <a:gd name="T1" fmla="*/ 272 h 272"/>
                <a:gd name="T2" fmla="*/ 168 w 216"/>
                <a:gd name="T3" fmla="*/ 256 h 272"/>
                <a:gd name="T4" fmla="*/ 120 w 216"/>
                <a:gd name="T5" fmla="*/ 184 h 272"/>
                <a:gd name="T6" fmla="*/ 112 w 216"/>
                <a:gd name="T7" fmla="*/ 160 h 272"/>
                <a:gd name="T8" fmla="*/ 32 w 216"/>
                <a:gd name="T9" fmla="*/ 48 h 272"/>
                <a:gd name="T10" fmla="*/ 0 w 216"/>
                <a:gd name="T11" fmla="*/ 0 h 2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6"/>
                <a:gd name="T19" fmla="*/ 0 h 272"/>
                <a:gd name="T20" fmla="*/ 216 w 216"/>
                <a:gd name="T21" fmla="*/ 272 h 27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" h="272">
                  <a:moveTo>
                    <a:pt x="216" y="272"/>
                  </a:moveTo>
                  <a:cubicBezTo>
                    <a:pt x="200" y="267"/>
                    <a:pt x="177" y="270"/>
                    <a:pt x="168" y="256"/>
                  </a:cubicBezTo>
                  <a:cubicBezTo>
                    <a:pt x="152" y="232"/>
                    <a:pt x="136" y="208"/>
                    <a:pt x="120" y="184"/>
                  </a:cubicBezTo>
                  <a:cubicBezTo>
                    <a:pt x="115" y="177"/>
                    <a:pt x="116" y="168"/>
                    <a:pt x="112" y="160"/>
                  </a:cubicBezTo>
                  <a:cubicBezTo>
                    <a:pt x="91" y="118"/>
                    <a:pt x="73" y="75"/>
                    <a:pt x="32" y="48"/>
                  </a:cubicBezTo>
                  <a:cubicBezTo>
                    <a:pt x="27" y="32"/>
                    <a:pt x="22" y="0"/>
                    <a:pt x="0" y="0"/>
                  </a:cubicBezTo>
                </a:path>
              </a:pathLst>
            </a:custGeom>
            <a:noFill/>
            <a:ln w="25400" cap="sq" cmpd="sng">
              <a:solidFill>
                <a:srgbClr val="00FFFF"/>
              </a:solidFill>
              <a:prstDash val="solid"/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1034" name="Freeform 16"/>
            <p:cNvSpPr>
              <a:spLocks/>
            </p:cNvSpPr>
            <p:nvPr/>
          </p:nvSpPr>
          <p:spPr bwMode="auto">
            <a:xfrm>
              <a:off x="672" y="32"/>
              <a:ext cx="84" cy="280"/>
            </a:xfrm>
            <a:custGeom>
              <a:avLst/>
              <a:gdLst>
                <a:gd name="T0" fmla="*/ 0 w 84"/>
                <a:gd name="T1" fmla="*/ 280 h 280"/>
                <a:gd name="T2" fmla="*/ 40 w 84"/>
                <a:gd name="T3" fmla="*/ 144 h 280"/>
                <a:gd name="T4" fmla="*/ 80 w 84"/>
                <a:gd name="T5" fmla="*/ 72 h 280"/>
                <a:gd name="T6" fmla="*/ 80 w 84"/>
                <a:gd name="T7" fmla="*/ 0 h 2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4"/>
                <a:gd name="T13" fmla="*/ 0 h 280"/>
                <a:gd name="T14" fmla="*/ 84 w 84"/>
                <a:gd name="T15" fmla="*/ 280 h 2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4" h="280">
                  <a:moveTo>
                    <a:pt x="0" y="280"/>
                  </a:moveTo>
                  <a:cubicBezTo>
                    <a:pt x="8" y="240"/>
                    <a:pt x="16" y="179"/>
                    <a:pt x="40" y="144"/>
                  </a:cubicBezTo>
                  <a:cubicBezTo>
                    <a:pt x="46" y="135"/>
                    <a:pt x="79" y="80"/>
                    <a:pt x="80" y="72"/>
                  </a:cubicBezTo>
                  <a:cubicBezTo>
                    <a:pt x="84" y="48"/>
                    <a:pt x="80" y="24"/>
                    <a:pt x="80" y="0"/>
                  </a:cubicBezTo>
                </a:path>
              </a:pathLst>
            </a:custGeom>
            <a:noFill/>
            <a:ln w="25400" cap="sq" cmpd="sng">
              <a:solidFill>
                <a:srgbClr val="00FFFF"/>
              </a:solidFill>
              <a:prstDash val="solid"/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1035" name="Freeform 17"/>
            <p:cNvSpPr>
              <a:spLocks/>
            </p:cNvSpPr>
            <p:nvPr/>
          </p:nvSpPr>
          <p:spPr bwMode="auto">
            <a:xfrm>
              <a:off x="320" y="128"/>
              <a:ext cx="232" cy="160"/>
            </a:xfrm>
            <a:custGeom>
              <a:avLst/>
              <a:gdLst>
                <a:gd name="T0" fmla="*/ 232 w 232"/>
                <a:gd name="T1" fmla="*/ 160 h 160"/>
                <a:gd name="T2" fmla="*/ 112 w 232"/>
                <a:gd name="T3" fmla="*/ 112 h 160"/>
                <a:gd name="T4" fmla="*/ 64 w 232"/>
                <a:gd name="T5" fmla="*/ 80 h 160"/>
                <a:gd name="T6" fmla="*/ 32 w 232"/>
                <a:gd name="T7" fmla="*/ 32 h 160"/>
                <a:gd name="T8" fmla="*/ 8 w 232"/>
                <a:gd name="T9" fmla="*/ 16 h 160"/>
                <a:gd name="T10" fmla="*/ 0 w 232"/>
                <a:gd name="T11" fmla="*/ 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32"/>
                <a:gd name="T19" fmla="*/ 0 h 160"/>
                <a:gd name="T20" fmla="*/ 232 w 232"/>
                <a:gd name="T21" fmla="*/ 160 h 16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32" h="160">
                  <a:moveTo>
                    <a:pt x="232" y="160"/>
                  </a:moveTo>
                  <a:cubicBezTo>
                    <a:pt x="190" y="146"/>
                    <a:pt x="150" y="133"/>
                    <a:pt x="112" y="112"/>
                  </a:cubicBezTo>
                  <a:cubicBezTo>
                    <a:pt x="95" y="103"/>
                    <a:pt x="64" y="80"/>
                    <a:pt x="64" y="80"/>
                  </a:cubicBezTo>
                  <a:cubicBezTo>
                    <a:pt x="53" y="64"/>
                    <a:pt x="43" y="48"/>
                    <a:pt x="32" y="32"/>
                  </a:cubicBezTo>
                  <a:cubicBezTo>
                    <a:pt x="27" y="24"/>
                    <a:pt x="15" y="23"/>
                    <a:pt x="8" y="16"/>
                  </a:cubicBezTo>
                  <a:cubicBezTo>
                    <a:pt x="4" y="12"/>
                    <a:pt x="3" y="5"/>
                    <a:pt x="0" y="0"/>
                  </a:cubicBezTo>
                </a:path>
              </a:pathLst>
            </a:custGeom>
            <a:noFill/>
            <a:ln w="25400" cap="sq" cmpd="sng">
              <a:solidFill>
                <a:srgbClr val="00FFFF"/>
              </a:solidFill>
              <a:prstDash val="solid"/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0964" name="Oval 18"/>
          <p:cNvSpPr>
            <a:spLocks noChangeArrowheads="1"/>
          </p:cNvSpPr>
          <p:nvPr/>
        </p:nvSpPr>
        <p:spPr bwMode="auto">
          <a:xfrm>
            <a:off x="4292600" y="3962400"/>
            <a:ext cx="393700" cy="406400"/>
          </a:xfrm>
          <a:prstGeom prst="ellipse">
            <a:avLst/>
          </a:prstGeom>
          <a:solidFill>
            <a:srgbClr val="0000FF"/>
          </a:solidFill>
          <a:ln w="25400" cap="sq">
            <a:solidFill>
              <a:srgbClr val="00FFFF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5" name="Rectangle 19"/>
          <p:cNvSpPr>
            <a:spLocks noChangeArrowheads="1"/>
          </p:cNvSpPr>
          <p:nvPr/>
        </p:nvSpPr>
        <p:spPr bwMode="auto">
          <a:xfrm rot="2460000">
            <a:off x="4025900" y="4381500"/>
            <a:ext cx="139700" cy="495300"/>
          </a:xfrm>
          <a:prstGeom prst="rect">
            <a:avLst/>
          </a:prstGeom>
          <a:solidFill>
            <a:srgbClr val="33CCCC"/>
          </a:solidFill>
          <a:ln w="25400" cap="sq">
            <a:solidFill>
              <a:srgbClr val="00FFFF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6" name="Rectangle 20"/>
          <p:cNvSpPr>
            <a:spLocks noChangeArrowheads="1"/>
          </p:cNvSpPr>
          <p:nvPr/>
        </p:nvSpPr>
        <p:spPr bwMode="auto">
          <a:xfrm>
            <a:off x="3841750" y="4978400"/>
            <a:ext cx="71438" cy="831850"/>
          </a:xfrm>
          <a:prstGeom prst="rect">
            <a:avLst/>
          </a:prstGeom>
          <a:solidFill>
            <a:srgbClr val="33CCCC"/>
          </a:solidFill>
          <a:ln w="25400" cap="sq">
            <a:solidFill>
              <a:srgbClr val="00FFFF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7" name="Rectangle 21"/>
          <p:cNvSpPr>
            <a:spLocks noChangeArrowheads="1"/>
          </p:cNvSpPr>
          <p:nvPr/>
        </p:nvSpPr>
        <p:spPr bwMode="auto">
          <a:xfrm rot="-720000">
            <a:off x="3530600" y="4813300"/>
            <a:ext cx="279400" cy="88900"/>
          </a:xfrm>
          <a:prstGeom prst="rect">
            <a:avLst/>
          </a:prstGeom>
          <a:solidFill>
            <a:srgbClr val="33CCCC"/>
          </a:solidFill>
          <a:ln w="25400" cap="sq">
            <a:solidFill>
              <a:srgbClr val="00FFFF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8" name="Rectangle 22"/>
          <p:cNvSpPr>
            <a:spLocks noChangeArrowheads="1"/>
          </p:cNvSpPr>
          <p:nvPr/>
        </p:nvSpPr>
        <p:spPr bwMode="auto">
          <a:xfrm rot="1080000">
            <a:off x="3340100" y="5041900"/>
            <a:ext cx="88900" cy="368300"/>
          </a:xfrm>
          <a:prstGeom prst="rect">
            <a:avLst/>
          </a:prstGeom>
          <a:solidFill>
            <a:srgbClr val="33CCCC"/>
          </a:solidFill>
          <a:ln w="25400" cap="sq">
            <a:solidFill>
              <a:srgbClr val="00FFFF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9" name="Rectangle 23"/>
          <p:cNvSpPr>
            <a:spLocks noChangeArrowheads="1"/>
          </p:cNvSpPr>
          <p:nvPr/>
        </p:nvSpPr>
        <p:spPr bwMode="auto">
          <a:xfrm rot="5040000">
            <a:off x="3149600" y="4724400"/>
            <a:ext cx="88900" cy="368300"/>
          </a:xfrm>
          <a:prstGeom prst="rect">
            <a:avLst/>
          </a:prstGeom>
          <a:solidFill>
            <a:srgbClr val="33CCCC"/>
          </a:solidFill>
          <a:ln w="25400" cap="sq">
            <a:solidFill>
              <a:srgbClr val="00FFFF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0" name="Rectangle 24"/>
          <p:cNvSpPr>
            <a:spLocks noChangeArrowheads="1"/>
          </p:cNvSpPr>
          <p:nvPr/>
        </p:nvSpPr>
        <p:spPr bwMode="auto">
          <a:xfrm rot="-2340000">
            <a:off x="4775200" y="4356100"/>
            <a:ext cx="139700" cy="495300"/>
          </a:xfrm>
          <a:prstGeom prst="rect">
            <a:avLst/>
          </a:prstGeom>
          <a:solidFill>
            <a:srgbClr val="33CCCC"/>
          </a:solidFill>
          <a:ln w="25400" cap="sq">
            <a:solidFill>
              <a:srgbClr val="00FFFF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1" name="Rectangle 25"/>
          <p:cNvSpPr>
            <a:spLocks noChangeArrowheads="1"/>
          </p:cNvSpPr>
          <p:nvPr/>
        </p:nvSpPr>
        <p:spPr bwMode="auto">
          <a:xfrm rot="-2100000">
            <a:off x="5343525" y="4849813"/>
            <a:ext cx="76200" cy="844550"/>
          </a:xfrm>
          <a:prstGeom prst="rect">
            <a:avLst/>
          </a:prstGeom>
          <a:solidFill>
            <a:srgbClr val="33CCCC"/>
          </a:solidFill>
          <a:ln w="25400" cap="sq">
            <a:solidFill>
              <a:srgbClr val="00FFFF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2" name="Rectangle 26"/>
          <p:cNvSpPr>
            <a:spLocks noChangeArrowheads="1"/>
          </p:cNvSpPr>
          <p:nvPr/>
        </p:nvSpPr>
        <p:spPr bwMode="auto">
          <a:xfrm>
            <a:off x="4921250" y="4978400"/>
            <a:ext cx="71438" cy="831850"/>
          </a:xfrm>
          <a:prstGeom prst="rect">
            <a:avLst/>
          </a:prstGeom>
          <a:solidFill>
            <a:srgbClr val="33CCCC"/>
          </a:solidFill>
          <a:ln w="25400" cap="sq">
            <a:solidFill>
              <a:srgbClr val="00FFFF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3" name="Rectangle 27"/>
          <p:cNvSpPr>
            <a:spLocks noChangeArrowheads="1"/>
          </p:cNvSpPr>
          <p:nvPr/>
        </p:nvSpPr>
        <p:spPr bwMode="auto">
          <a:xfrm>
            <a:off x="4413250" y="2184400"/>
            <a:ext cx="109538" cy="1631950"/>
          </a:xfrm>
          <a:prstGeom prst="rect">
            <a:avLst/>
          </a:prstGeom>
          <a:solidFill>
            <a:srgbClr val="33CCCC"/>
          </a:solidFill>
          <a:ln w="25400" cap="sq">
            <a:solidFill>
              <a:srgbClr val="00FFFF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4" name="Rectangle 28"/>
          <p:cNvSpPr>
            <a:spLocks noChangeArrowheads="1"/>
          </p:cNvSpPr>
          <p:nvPr/>
        </p:nvSpPr>
        <p:spPr bwMode="auto">
          <a:xfrm rot="2460000">
            <a:off x="4711700" y="1638300"/>
            <a:ext cx="139700" cy="495300"/>
          </a:xfrm>
          <a:prstGeom prst="rect">
            <a:avLst/>
          </a:prstGeom>
          <a:solidFill>
            <a:srgbClr val="33CCCC"/>
          </a:solidFill>
          <a:ln w="25400" cap="sq">
            <a:solidFill>
              <a:srgbClr val="00FFFF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5" name="Rectangle 29"/>
          <p:cNvSpPr>
            <a:spLocks noChangeArrowheads="1"/>
          </p:cNvSpPr>
          <p:nvPr/>
        </p:nvSpPr>
        <p:spPr bwMode="auto">
          <a:xfrm rot="-2340000">
            <a:off x="4089400" y="1625600"/>
            <a:ext cx="139700" cy="495300"/>
          </a:xfrm>
          <a:prstGeom prst="rect">
            <a:avLst/>
          </a:prstGeom>
          <a:solidFill>
            <a:srgbClr val="33CCCC"/>
          </a:solidFill>
          <a:ln w="25400" cap="sq">
            <a:solidFill>
              <a:srgbClr val="00FFFF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6" name="Rectangle 30"/>
          <p:cNvSpPr>
            <a:spLocks noChangeArrowheads="1"/>
          </p:cNvSpPr>
          <p:nvPr/>
        </p:nvSpPr>
        <p:spPr bwMode="auto">
          <a:xfrm rot="1080000">
            <a:off x="4051300" y="1155700"/>
            <a:ext cx="88900" cy="368300"/>
          </a:xfrm>
          <a:prstGeom prst="rect">
            <a:avLst/>
          </a:prstGeom>
          <a:solidFill>
            <a:srgbClr val="33CCCC"/>
          </a:solidFill>
          <a:ln w="25400" cap="sq">
            <a:solidFill>
              <a:srgbClr val="00FFFF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7" name="Rectangle 31"/>
          <p:cNvSpPr>
            <a:spLocks noChangeArrowheads="1"/>
          </p:cNvSpPr>
          <p:nvPr/>
        </p:nvSpPr>
        <p:spPr bwMode="auto">
          <a:xfrm rot="-3480000">
            <a:off x="3625850" y="1162050"/>
            <a:ext cx="76200" cy="495300"/>
          </a:xfrm>
          <a:prstGeom prst="rect">
            <a:avLst/>
          </a:prstGeom>
          <a:solidFill>
            <a:srgbClr val="33CCCC"/>
          </a:solidFill>
          <a:ln w="25400" cap="sq">
            <a:solidFill>
              <a:srgbClr val="00FFFF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8" name="Rectangle 32"/>
          <p:cNvSpPr>
            <a:spLocks noChangeArrowheads="1"/>
          </p:cNvSpPr>
          <p:nvPr/>
        </p:nvSpPr>
        <p:spPr bwMode="auto">
          <a:xfrm rot="-300000">
            <a:off x="4851400" y="1130300"/>
            <a:ext cx="88900" cy="368300"/>
          </a:xfrm>
          <a:prstGeom prst="rect">
            <a:avLst/>
          </a:prstGeom>
          <a:solidFill>
            <a:srgbClr val="33CCCC"/>
          </a:solidFill>
          <a:ln w="25400" cap="sq">
            <a:solidFill>
              <a:srgbClr val="00FFFF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9" name="Rectangle 33"/>
          <p:cNvSpPr>
            <a:spLocks noChangeArrowheads="1"/>
          </p:cNvSpPr>
          <p:nvPr/>
        </p:nvSpPr>
        <p:spPr bwMode="auto">
          <a:xfrm rot="1080000">
            <a:off x="5110163" y="1257300"/>
            <a:ext cx="96837" cy="261938"/>
          </a:xfrm>
          <a:prstGeom prst="rect">
            <a:avLst/>
          </a:prstGeom>
          <a:solidFill>
            <a:srgbClr val="33CCCC"/>
          </a:solidFill>
          <a:ln w="25400" cap="sq">
            <a:solidFill>
              <a:srgbClr val="00FFFF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0" name="Rectangle 34"/>
          <p:cNvSpPr>
            <a:spLocks noChangeArrowheads="1"/>
          </p:cNvSpPr>
          <p:nvPr/>
        </p:nvSpPr>
        <p:spPr bwMode="auto">
          <a:xfrm rot="-720000">
            <a:off x="5334000" y="1130300"/>
            <a:ext cx="279400" cy="88900"/>
          </a:xfrm>
          <a:prstGeom prst="rect">
            <a:avLst/>
          </a:prstGeom>
          <a:solidFill>
            <a:srgbClr val="33CCCC"/>
          </a:solidFill>
          <a:ln w="25400" cap="sq">
            <a:solidFill>
              <a:srgbClr val="00FFFF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1" name="Oval 35"/>
          <p:cNvSpPr>
            <a:spLocks noChangeArrowheads="1"/>
          </p:cNvSpPr>
          <p:nvPr/>
        </p:nvSpPr>
        <p:spPr bwMode="auto">
          <a:xfrm>
            <a:off x="7277100" y="3873500"/>
            <a:ext cx="393700" cy="406400"/>
          </a:xfrm>
          <a:prstGeom prst="ellipse">
            <a:avLst/>
          </a:prstGeom>
          <a:solidFill>
            <a:srgbClr val="0000FF"/>
          </a:solidFill>
          <a:ln w="25400" cap="sq">
            <a:solidFill>
              <a:srgbClr val="00FFFF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2" name="Rectangle 36"/>
          <p:cNvSpPr>
            <a:spLocks noChangeArrowheads="1"/>
          </p:cNvSpPr>
          <p:nvPr/>
        </p:nvSpPr>
        <p:spPr bwMode="auto">
          <a:xfrm rot="2460000">
            <a:off x="6788150" y="4159250"/>
            <a:ext cx="109538" cy="1293813"/>
          </a:xfrm>
          <a:prstGeom prst="rect">
            <a:avLst/>
          </a:prstGeom>
          <a:solidFill>
            <a:srgbClr val="33CCCC"/>
          </a:solidFill>
          <a:ln w="25400" cap="sq">
            <a:solidFill>
              <a:srgbClr val="00FFFF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3" name="Rectangle 37"/>
          <p:cNvSpPr>
            <a:spLocks noChangeArrowheads="1"/>
          </p:cNvSpPr>
          <p:nvPr/>
        </p:nvSpPr>
        <p:spPr bwMode="auto">
          <a:xfrm>
            <a:off x="7385050" y="1371600"/>
            <a:ext cx="134938" cy="2355850"/>
          </a:xfrm>
          <a:prstGeom prst="rect">
            <a:avLst/>
          </a:prstGeom>
          <a:solidFill>
            <a:srgbClr val="33CCCC"/>
          </a:solidFill>
          <a:ln w="25400" cap="sq">
            <a:solidFill>
              <a:srgbClr val="00FFFF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4" name="Rectangle 38"/>
          <p:cNvSpPr>
            <a:spLocks noChangeArrowheads="1"/>
          </p:cNvSpPr>
          <p:nvPr/>
        </p:nvSpPr>
        <p:spPr bwMode="auto">
          <a:xfrm rot="-2460000">
            <a:off x="8032750" y="4159250"/>
            <a:ext cx="109538" cy="1293813"/>
          </a:xfrm>
          <a:prstGeom prst="rect">
            <a:avLst/>
          </a:prstGeom>
          <a:solidFill>
            <a:srgbClr val="33CCCC"/>
          </a:solidFill>
          <a:ln w="25400" cap="sq">
            <a:solidFill>
              <a:srgbClr val="00FFFF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5" name="Line 39"/>
          <p:cNvSpPr>
            <a:spLocks noChangeShapeType="1"/>
          </p:cNvSpPr>
          <p:nvPr/>
        </p:nvSpPr>
        <p:spPr bwMode="auto">
          <a:xfrm>
            <a:off x="3403600" y="4902200"/>
            <a:ext cx="152400" cy="0"/>
          </a:xfrm>
          <a:prstGeom prst="line">
            <a:avLst/>
          </a:prstGeom>
          <a:noFill/>
          <a:ln w="25400" cap="sq">
            <a:solidFill>
              <a:srgbClr val="00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0986" name="Line 40"/>
          <p:cNvSpPr>
            <a:spLocks noChangeShapeType="1"/>
          </p:cNvSpPr>
          <p:nvPr/>
        </p:nvSpPr>
        <p:spPr bwMode="auto">
          <a:xfrm flipV="1">
            <a:off x="3454400" y="4902200"/>
            <a:ext cx="63500" cy="177800"/>
          </a:xfrm>
          <a:prstGeom prst="line">
            <a:avLst/>
          </a:prstGeom>
          <a:noFill/>
          <a:ln w="25400" cap="sq">
            <a:solidFill>
              <a:srgbClr val="00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0987" name="Line 41"/>
          <p:cNvSpPr>
            <a:spLocks noChangeShapeType="1"/>
          </p:cNvSpPr>
          <p:nvPr/>
        </p:nvSpPr>
        <p:spPr bwMode="auto">
          <a:xfrm flipV="1">
            <a:off x="3810000" y="4787900"/>
            <a:ext cx="127000" cy="38100"/>
          </a:xfrm>
          <a:prstGeom prst="line">
            <a:avLst/>
          </a:prstGeom>
          <a:noFill/>
          <a:ln w="25400" cap="sq">
            <a:solidFill>
              <a:srgbClr val="00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0988" name="Line 42"/>
          <p:cNvSpPr>
            <a:spLocks noChangeShapeType="1"/>
          </p:cNvSpPr>
          <p:nvPr/>
        </p:nvSpPr>
        <p:spPr bwMode="auto">
          <a:xfrm flipH="1">
            <a:off x="3886200" y="4813300"/>
            <a:ext cx="38100" cy="139700"/>
          </a:xfrm>
          <a:prstGeom prst="line">
            <a:avLst/>
          </a:prstGeom>
          <a:noFill/>
          <a:ln w="25400" cap="sq">
            <a:solidFill>
              <a:srgbClr val="00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0989" name="Line 43"/>
          <p:cNvSpPr>
            <a:spLocks noChangeShapeType="1"/>
          </p:cNvSpPr>
          <p:nvPr/>
        </p:nvSpPr>
        <p:spPr bwMode="auto">
          <a:xfrm flipH="1">
            <a:off x="4267200" y="4318000"/>
            <a:ext cx="101600" cy="114300"/>
          </a:xfrm>
          <a:prstGeom prst="line">
            <a:avLst/>
          </a:prstGeom>
          <a:noFill/>
          <a:ln w="25400" cap="sq">
            <a:solidFill>
              <a:srgbClr val="00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0990" name="Line 44"/>
          <p:cNvSpPr>
            <a:spLocks noChangeShapeType="1"/>
          </p:cNvSpPr>
          <p:nvPr/>
        </p:nvSpPr>
        <p:spPr bwMode="auto">
          <a:xfrm>
            <a:off x="4622800" y="4330700"/>
            <a:ext cx="63500" cy="76200"/>
          </a:xfrm>
          <a:prstGeom prst="line">
            <a:avLst/>
          </a:prstGeom>
          <a:noFill/>
          <a:ln w="25400" cap="sq">
            <a:solidFill>
              <a:srgbClr val="00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0991" name="Line 45"/>
          <p:cNvSpPr>
            <a:spLocks noChangeShapeType="1"/>
          </p:cNvSpPr>
          <p:nvPr/>
        </p:nvSpPr>
        <p:spPr bwMode="auto">
          <a:xfrm flipH="1">
            <a:off x="4965700" y="4813300"/>
            <a:ext cx="25400" cy="139700"/>
          </a:xfrm>
          <a:prstGeom prst="line">
            <a:avLst/>
          </a:prstGeom>
          <a:noFill/>
          <a:ln w="25400" cap="sq">
            <a:solidFill>
              <a:srgbClr val="00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0992" name="Line 46"/>
          <p:cNvSpPr>
            <a:spLocks noChangeShapeType="1"/>
          </p:cNvSpPr>
          <p:nvPr/>
        </p:nvSpPr>
        <p:spPr bwMode="auto">
          <a:xfrm>
            <a:off x="5016500" y="4800600"/>
            <a:ext cx="114300" cy="114300"/>
          </a:xfrm>
          <a:prstGeom prst="line">
            <a:avLst/>
          </a:prstGeom>
          <a:noFill/>
          <a:ln w="25400" cap="sq">
            <a:solidFill>
              <a:srgbClr val="00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0993" name="Line 47"/>
          <p:cNvSpPr>
            <a:spLocks noChangeShapeType="1"/>
          </p:cNvSpPr>
          <p:nvPr/>
        </p:nvSpPr>
        <p:spPr bwMode="auto">
          <a:xfrm>
            <a:off x="4330700" y="2070100"/>
            <a:ext cx="101600" cy="114300"/>
          </a:xfrm>
          <a:prstGeom prst="line">
            <a:avLst/>
          </a:prstGeom>
          <a:noFill/>
          <a:ln w="25400" cap="sq">
            <a:solidFill>
              <a:srgbClr val="00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0994" name="Line 48"/>
          <p:cNvSpPr>
            <a:spLocks noChangeShapeType="1"/>
          </p:cNvSpPr>
          <p:nvPr/>
        </p:nvSpPr>
        <p:spPr bwMode="auto">
          <a:xfrm flipV="1">
            <a:off x="4495800" y="2057400"/>
            <a:ext cx="114300" cy="101600"/>
          </a:xfrm>
          <a:prstGeom prst="line">
            <a:avLst/>
          </a:prstGeom>
          <a:noFill/>
          <a:ln w="25400" cap="sq">
            <a:solidFill>
              <a:srgbClr val="00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0995" name="Line 49"/>
          <p:cNvSpPr>
            <a:spLocks noChangeShapeType="1"/>
          </p:cNvSpPr>
          <p:nvPr/>
        </p:nvSpPr>
        <p:spPr bwMode="auto">
          <a:xfrm flipH="1" flipV="1">
            <a:off x="3873500" y="1549400"/>
            <a:ext cx="114300" cy="139700"/>
          </a:xfrm>
          <a:prstGeom prst="line">
            <a:avLst/>
          </a:prstGeom>
          <a:noFill/>
          <a:ln w="25400" cap="sq">
            <a:solidFill>
              <a:srgbClr val="00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0996" name="Line 50"/>
          <p:cNvSpPr>
            <a:spLocks noChangeShapeType="1"/>
          </p:cNvSpPr>
          <p:nvPr/>
        </p:nvSpPr>
        <p:spPr bwMode="auto">
          <a:xfrm flipV="1">
            <a:off x="4000500" y="1485900"/>
            <a:ext cx="38100" cy="165100"/>
          </a:xfrm>
          <a:prstGeom prst="line">
            <a:avLst/>
          </a:prstGeom>
          <a:noFill/>
          <a:ln w="25400" cap="sq">
            <a:solidFill>
              <a:srgbClr val="00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0997" name="Line 51"/>
          <p:cNvSpPr>
            <a:spLocks noChangeShapeType="1"/>
          </p:cNvSpPr>
          <p:nvPr/>
        </p:nvSpPr>
        <p:spPr bwMode="auto">
          <a:xfrm flipV="1">
            <a:off x="4927600" y="1498600"/>
            <a:ext cx="0" cy="177800"/>
          </a:xfrm>
          <a:prstGeom prst="line">
            <a:avLst/>
          </a:prstGeom>
          <a:noFill/>
          <a:ln w="25400" cap="sq">
            <a:solidFill>
              <a:srgbClr val="00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0998" name="Line 52"/>
          <p:cNvSpPr>
            <a:spLocks noChangeShapeType="1"/>
          </p:cNvSpPr>
          <p:nvPr/>
        </p:nvSpPr>
        <p:spPr bwMode="auto">
          <a:xfrm flipV="1">
            <a:off x="4953000" y="1524000"/>
            <a:ext cx="152400" cy="203200"/>
          </a:xfrm>
          <a:prstGeom prst="line">
            <a:avLst/>
          </a:prstGeom>
          <a:noFill/>
          <a:ln w="25400" cap="sq">
            <a:solidFill>
              <a:srgbClr val="00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0999" name="Line 53"/>
          <p:cNvSpPr>
            <a:spLocks noChangeShapeType="1"/>
          </p:cNvSpPr>
          <p:nvPr/>
        </p:nvSpPr>
        <p:spPr bwMode="auto">
          <a:xfrm flipV="1">
            <a:off x="7251700" y="4241800"/>
            <a:ext cx="101600" cy="88900"/>
          </a:xfrm>
          <a:prstGeom prst="line">
            <a:avLst/>
          </a:prstGeom>
          <a:noFill/>
          <a:ln w="25400" cap="sq">
            <a:solidFill>
              <a:srgbClr val="00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1000" name="Rectangle 54"/>
          <p:cNvSpPr>
            <a:spLocks noChangeArrowheads="1"/>
          </p:cNvSpPr>
          <p:nvPr/>
        </p:nvSpPr>
        <p:spPr bwMode="auto">
          <a:xfrm rot="-300000">
            <a:off x="5121275" y="862013"/>
            <a:ext cx="79375" cy="268287"/>
          </a:xfrm>
          <a:prstGeom prst="rect">
            <a:avLst/>
          </a:prstGeom>
          <a:solidFill>
            <a:srgbClr val="33CCCC"/>
          </a:solidFill>
          <a:ln w="25400" cap="sq">
            <a:solidFill>
              <a:srgbClr val="00FFFF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1" name="Line 55"/>
          <p:cNvSpPr>
            <a:spLocks noChangeShapeType="1"/>
          </p:cNvSpPr>
          <p:nvPr/>
        </p:nvSpPr>
        <p:spPr bwMode="auto">
          <a:xfrm flipH="1" flipV="1">
            <a:off x="5181600" y="1143000"/>
            <a:ext cx="0" cy="101600"/>
          </a:xfrm>
          <a:prstGeom prst="line">
            <a:avLst/>
          </a:prstGeom>
          <a:noFill/>
          <a:ln w="25400" cap="sq">
            <a:solidFill>
              <a:srgbClr val="00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1002" name="Line 56"/>
          <p:cNvSpPr>
            <a:spLocks noChangeShapeType="1"/>
          </p:cNvSpPr>
          <p:nvPr/>
        </p:nvSpPr>
        <p:spPr bwMode="auto">
          <a:xfrm flipV="1">
            <a:off x="5219700" y="1206500"/>
            <a:ext cx="127000" cy="38100"/>
          </a:xfrm>
          <a:prstGeom prst="line">
            <a:avLst/>
          </a:prstGeom>
          <a:noFill/>
          <a:ln w="25400" cap="sq">
            <a:solidFill>
              <a:srgbClr val="00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1003" name="Line 57"/>
          <p:cNvSpPr>
            <a:spLocks noChangeShapeType="1"/>
          </p:cNvSpPr>
          <p:nvPr/>
        </p:nvSpPr>
        <p:spPr bwMode="auto">
          <a:xfrm>
            <a:off x="7581900" y="4241800"/>
            <a:ext cx="76200" cy="63500"/>
          </a:xfrm>
          <a:prstGeom prst="line">
            <a:avLst/>
          </a:prstGeom>
          <a:noFill/>
          <a:ln w="25400" cap="sq">
            <a:solidFill>
              <a:srgbClr val="00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1004" name="Line 58"/>
          <p:cNvSpPr>
            <a:spLocks noChangeShapeType="1"/>
          </p:cNvSpPr>
          <p:nvPr/>
        </p:nvSpPr>
        <p:spPr bwMode="auto">
          <a:xfrm flipV="1">
            <a:off x="7454900" y="3733800"/>
            <a:ext cx="0" cy="152400"/>
          </a:xfrm>
          <a:prstGeom prst="line">
            <a:avLst/>
          </a:prstGeom>
          <a:noFill/>
          <a:ln w="25400" cap="sq">
            <a:solidFill>
              <a:srgbClr val="00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1005" name="Freeform 59"/>
          <p:cNvSpPr>
            <a:spLocks/>
          </p:cNvSpPr>
          <p:nvPr/>
        </p:nvSpPr>
        <p:spPr bwMode="auto">
          <a:xfrm>
            <a:off x="1371600" y="4343400"/>
            <a:ext cx="177800" cy="1879600"/>
          </a:xfrm>
          <a:custGeom>
            <a:avLst/>
            <a:gdLst>
              <a:gd name="T0" fmla="*/ 112 w 112"/>
              <a:gd name="T1" fmla="*/ 0 h 1184"/>
              <a:gd name="T2" fmla="*/ 104 w 112"/>
              <a:gd name="T3" fmla="*/ 480 h 1184"/>
              <a:gd name="T4" fmla="*/ 72 w 112"/>
              <a:gd name="T5" fmla="*/ 696 h 1184"/>
              <a:gd name="T6" fmla="*/ 48 w 112"/>
              <a:gd name="T7" fmla="*/ 960 h 1184"/>
              <a:gd name="T8" fmla="*/ 32 w 112"/>
              <a:gd name="T9" fmla="*/ 1072 h 1184"/>
              <a:gd name="T10" fmla="*/ 0 w 112"/>
              <a:gd name="T11" fmla="*/ 1184 h 118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2"/>
              <a:gd name="T19" fmla="*/ 0 h 1184"/>
              <a:gd name="T20" fmla="*/ 112 w 112"/>
              <a:gd name="T21" fmla="*/ 1184 h 118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2" h="1184">
                <a:moveTo>
                  <a:pt x="112" y="0"/>
                </a:moveTo>
                <a:cubicBezTo>
                  <a:pt x="109" y="160"/>
                  <a:pt x="109" y="320"/>
                  <a:pt x="104" y="480"/>
                </a:cubicBezTo>
                <a:cubicBezTo>
                  <a:pt x="102" y="555"/>
                  <a:pt x="78" y="622"/>
                  <a:pt x="72" y="696"/>
                </a:cubicBezTo>
                <a:cubicBezTo>
                  <a:pt x="65" y="783"/>
                  <a:pt x="58" y="874"/>
                  <a:pt x="48" y="960"/>
                </a:cubicBezTo>
                <a:cubicBezTo>
                  <a:pt x="44" y="995"/>
                  <a:pt x="42" y="1037"/>
                  <a:pt x="32" y="1072"/>
                </a:cubicBezTo>
                <a:cubicBezTo>
                  <a:pt x="22" y="1109"/>
                  <a:pt x="0" y="1145"/>
                  <a:pt x="0" y="1184"/>
                </a:cubicBezTo>
              </a:path>
            </a:pathLst>
          </a:custGeom>
          <a:noFill/>
          <a:ln w="47625" cap="sq" cmpd="sng">
            <a:solidFill>
              <a:srgbClr val="3366FF"/>
            </a:solidFill>
            <a:prstDash val="solid"/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1006" name="Rectangle 60"/>
          <p:cNvSpPr>
            <a:spLocks noChangeArrowheads="1"/>
          </p:cNvSpPr>
          <p:nvPr/>
        </p:nvSpPr>
        <p:spPr bwMode="auto">
          <a:xfrm>
            <a:off x="4419600" y="4533900"/>
            <a:ext cx="88900" cy="431800"/>
          </a:xfrm>
          <a:prstGeom prst="rect">
            <a:avLst/>
          </a:prstGeom>
          <a:solidFill>
            <a:srgbClr val="0000FF"/>
          </a:solidFill>
          <a:ln w="25400" cap="sq">
            <a:solidFill>
              <a:srgbClr val="00FFFF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7" name="Rectangle 61"/>
          <p:cNvSpPr>
            <a:spLocks noChangeArrowheads="1"/>
          </p:cNvSpPr>
          <p:nvPr/>
        </p:nvSpPr>
        <p:spPr bwMode="auto">
          <a:xfrm>
            <a:off x="4432300" y="5080000"/>
            <a:ext cx="88900" cy="431800"/>
          </a:xfrm>
          <a:prstGeom prst="rect">
            <a:avLst/>
          </a:prstGeom>
          <a:solidFill>
            <a:srgbClr val="0000FF"/>
          </a:solidFill>
          <a:ln w="25400" cap="sq">
            <a:solidFill>
              <a:srgbClr val="00FFFF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8" name="Rectangle 62"/>
          <p:cNvSpPr>
            <a:spLocks noChangeArrowheads="1"/>
          </p:cNvSpPr>
          <p:nvPr/>
        </p:nvSpPr>
        <p:spPr bwMode="auto">
          <a:xfrm>
            <a:off x="4445000" y="5626100"/>
            <a:ext cx="88900" cy="431800"/>
          </a:xfrm>
          <a:prstGeom prst="rect">
            <a:avLst/>
          </a:prstGeom>
          <a:solidFill>
            <a:srgbClr val="0000FF"/>
          </a:solidFill>
          <a:ln w="25400" cap="sq">
            <a:solidFill>
              <a:srgbClr val="00FFFF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9" name="Rectangle 63"/>
          <p:cNvSpPr>
            <a:spLocks noChangeArrowheads="1"/>
          </p:cNvSpPr>
          <p:nvPr/>
        </p:nvSpPr>
        <p:spPr bwMode="auto">
          <a:xfrm>
            <a:off x="7442200" y="4419600"/>
            <a:ext cx="76200" cy="1930400"/>
          </a:xfrm>
          <a:prstGeom prst="rect">
            <a:avLst/>
          </a:prstGeom>
          <a:solidFill>
            <a:srgbClr val="0000FF"/>
          </a:solidFill>
          <a:ln w="25400" cap="sq">
            <a:solidFill>
              <a:srgbClr val="00FFFF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10" name="Line 64"/>
          <p:cNvSpPr>
            <a:spLocks noChangeShapeType="1"/>
          </p:cNvSpPr>
          <p:nvPr/>
        </p:nvSpPr>
        <p:spPr bwMode="auto">
          <a:xfrm flipV="1">
            <a:off x="7480300" y="4292600"/>
            <a:ext cx="0" cy="114300"/>
          </a:xfrm>
          <a:prstGeom prst="line">
            <a:avLst/>
          </a:prstGeom>
          <a:noFill/>
          <a:ln w="25400" cap="sq">
            <a:solidFill>
              <a:srgbClr val="00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1011" name="Line 65"/>
          <p:cNvSpPr>
            <a:spLocks noChangeShapeType="1"/>
          </p:cNvSpPr>
          <p:nvPr/>
        </p:nvSpPr>
        <p:spPr bwMode="auto">
          <a:xfrm flipV="1">
            <a:off x="4470400" y="3797300"/>
            <a:ext cx="0" cy="177800"/>
          </a:xfrm>
          <a:prstGeom prst="line">
            <a:avLst/>
          </a:prstGeom>
          <a:noFill/>
          <a:ln w="25400" cap="sq">
            <a:solidFill>
              <a:srgbClr val="00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1012" name="Text Box 66"/>
          <p:cNvSpPr txBox="1">
            <a:spLocks noChangeArrowheads="1"/>
          </p:cNvSpPr>
          <p:nvPr/>
        </p:nvSpPr>
        <p:spPr bwMode="auto">
          <a:xfrm>
            <a:off x="4937125" y="3630613"/>
            <a:ext cx="1495425" cy="581025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algn="ctr"/>
            <a:r>
              <a:rPr lang="en-US" sz="1600" b="1"/>
              <a:t>Active (H-H)</a:t>
            </a:r>
          </a:p>
          <a:p>
            <a:pPr algn="ctr"/>
            <a:r>
              <a:rPr lang="en-US" sz="1600" b="1"/>
              <a:t>Compartments</a:t>
            </a:r>
          </a:p>
        </p:txBody>
      </p:sp>
      <p:sp>
        <p:nvSpPr>
          <p:cNvPr id="41013" name="Line 67"/>
          <p:cNvSpPr>
            <a:spLocks noChangeShapeType="1"/>
          </p:cNvSpPr>
          <p:nvPr/>
        </p:nvSpPr>
        <p:spPr bwMode="auto">
          <a:xfrm flipH="1">
            <a:off x="4737100" y="3860800"/>
            <a:ext cx="215900" cy="139700"/>
          </a:xfrm>
          <a:prstGeom prst="line">
            <a:avLst/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1014" name="Line 68"/>
          <p:cNvSpPr>
            <a:spLocks noChangeShapeType="1"/>
          </p:cNvSpPr>
          <p:nvPr/>
        </p:nvSpPr>
        <p:spPr bwMode="auto">
          <a:xfrm flipH="1">
            <a:off x="4635500" y="4102100"/>
            <a:ext cx="368300" cy="1092200"/>
          </a:xfrm>
          <a:prstGeom prst="line">
            <a:avLst/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1015" name="Text Box 69"/>
          <p:cNvSpPr txBox="1">
            <a:spLocks noChangeArrowheads="1"/>
          </p:cNvSpPr>
          <p:nvPr/>
        </p:nvSpPr>
        <p:spPr bwMode="auto">
          <a:xfrm>
            <a:off x="4899025" y="2347913"/>
            <a:ext cx="1495425" cy="581025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algn="ctr"/>
            <a:r>
              <a:rPr lang="en-US" sz="1600" b="1"/>
              <a:t>Passive</a:t>
            </a:r>
          </a:p>
          <a:p>
            <a:pPr algn="ctr"/>
            <a:r>
              <a:rPr lang="en-US" sz="1600" b="1"/>
              <a:t>Compartments</a:t>
            </a:r>
          </a:p>
        </p:txBody>
      </p:sp>
      <p:sp>
        <p:nvSpPr>
          <p:cNvPr id="41016" name="Line 70"/>
          <p:cNvSpPr>
            <a:spLocks noChangeShapeType="1"/>
          </p:cNvSpPr>
          <p:nvPr/>
        </p:nvSpPr>
        <p:spPr bwMode="auto">
          <a:xfrm flipH="1">
            <a:off x="4597400" y="2781300"/>
            <a:ext cx="317500" cy="76200"/>
          </a:xfrm>
          <a:prstGeom prst="line">
            <a:avLst/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1017" name="Line 71"/>
          <p:cNvSpPr>
            <a:spLocks noChangeShapeType="1"/>
          </p:cNvSpPr>
          <p:nvPr/>
        </p:nvSpPr>
        <p:spPr bwMode="auto">
          <a:xfrm flipH="1" flipV="1">
            <a:off x="4826000" y="2095500"/>
            <a:ext cx="254000" cy="431800"/>
          </a:xfrm>
          <a:prstGeom prst="line">
            <a:avLst/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1018" name="Text Box 72"/>
          <p:cNvSpPr txBox="1">
            <a:spLocks noChangeArrowheads="1"/>
          </p:cNvSpPr>
          <p:nvPr/>
        </p:nvSpPr>
        <p:spPr bwMode="auto">
          <a:xfrm>
            <a:off x="1871663" y="203200"/>
            <a:ext cx="4679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u="sng"/>
              <a:t>Compartmental Model of Neurons</a:t>
            </a:r>
          </a:p>
        </p:txBody>
      </p:sp>
      <p:sp>
        <p:nvSpPr>
          <p:cNvPr id="41019" name="AutoShape 73"/>
          <p:cNvSpPr>
            <a:spLocks noChangeArrowheads="1"/>
          </p:cNvSpPr>
          <p:nvPr/>
        </p:nvSpPr>
        <p:spPr bwMode="auto">
          <a:xfrm rot="-5400000">
            <a:off x="2895600" y="2743200"/>
            <a:ext cx="330200" cy="622300"/>
          </a:xfrm>
          <a:prstGeom prst="downArrow">
            <a:avLst>
              <a:gd name="adj1" fmla="val 50000"/>
              <a:gd name="adj2" fmla="val 47115"/>
            </a:avLst>
          </a:prstGeom>
          <a:solidFill>
            <a:srgbClr val="FFCC00"/>
          </a:solidFill>
          <a:ln w="25400" cap="sq">
            <a:solidFill>
              <a:srgbClr val="FFFF99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0" name="AutoShape 74"/>
          <p:cNvSpPr>
            <a:spLocks noChangeArrowheads="1"/>
          </p:cNvSpPr>
          <p:nvPr/>
        </p:nvSpPr>
        <p:spPr bwMode="auto">
          <a:xfrm rot="-5400000">
            <a:off x="6477000" y="2717800"/>
            <a:ext cx="330200" cy="622300"/>
          </a:xfrm>
          <a:prstGeom prst="downArrow">
            <a:avLst>
              <a:gd name="adj1" fmla="val 50000"/>
              <a:gd name="adj2" fmla="val 47115"/>
            </a:avLst>
          </a:prstGeom>
          <a:solidFill>
            <a:srgbClr val="FFCC00"/>
          </a:solidFill>
          <a:ln w="25400" cap="sq">
            <a:solidFill>
              <a:srgbClr val="FFFF99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1" name="Text Box 75"/>
          <p:cNvSpPr txBox="1">
            <a:spLocks noChangeArrowheads="1"/>
          </p:cNvSpPr>
          <p:nvPr/>
        </p:nvSpPr>
        <p:spPr bwMode="auto">
          <a:xfrm>
            <a:off x="2633717" y="6153295"/>
            <a:ext cx="3022622" cy="461665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1200" dirty="0"/>
              <a:t>Adapted from: P. Dayan &amp; L.F. Abbott (2001)</a:t>
            </a:r>
          </a:p>
          <a:p>
            <a:r>
              <a:rPr lang="en-US" sz="1200" dirty="0"/>
              <a:t>Theoretical Neuroscience, MIT Press.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993034" y="2254827"/>
            <a:ext cx="5179623" cy="584775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3200" b="1" u="sng" dirty="0"/>
              <a:t>Large-Scale Brain Networks</a:t>
            </a:r>
          </a:p>
        </p:txBody>
      </p:sp>
    </p:spTree>
    <p:extLst>
      <p:ext uri="{BB962C8B-B14F-4D97-AF65-F5344CB8AC3E}">
        <p14:creationId xmlns:p14="http://schemas.microsoft.com/office/powerpoint/2010/main" val="91454012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986" name="Line 2"/>
          <p:cNvSpPr>
            <a:spLocks noChangeShapeType="1"/>
          </p:cNvSpPr>
          <p:nvPr/>
        </p:nvSpPr>
        <p:spPr bwMode="auto">
          <a:xfrm flipV="1">
            <a:off x="7240588" y="5226050"/>
            <a:ext cx="0" cy="504825"/>
          </a:xfrm>
          <a:prstGeom prst="line">
            <a:avLst/>
          </a:prstGeom>
          <a:noFill/>
          <a:ln w="28575" cap="sq">
            <a:solidFill>
              <a:srgbClr val="33CCCC"/>
            </a:solidFill>
            <a:round/>
            <a:headEnd type="none" w="sm" len="sm"/>
            <a:tailEnd type="triangle" w="lg" len="lg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937987" name="Line 3"/>
          <p:cNvSpPr>
            <a:spLocks noChangeShapeType="1"/>
          </p:cNvSpPr>
          <p:nvPr/>
        </p:nvSpPr>
        <p:spPr bwMode="auto">
          <a:xfrm flipV="1">
            <a:off x="8407400" y="4459288"/>
            <a:ext cx="0" cy="525462"/>
          </a:xfrm>
          <a:prstGeom prst="line">
            <a:avLst/>
          </a:prstGeom>
          <a:noFill/>
          <a:ln w="28575" cap="sq">
            <a:solidFill>
              <a:srgbClr val="FFCC00"/>
            </a:solidFill>
            <a:round/>
            <a:headEnd type="none" w="sm" len="sm"/>
            <a:tailEnd type="triangle" w="lg" len="lg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937988" name="Text Box 4"/>
          <p:cNvSpPr txBox="1">
            <a:spLocks noChangeArrowheads="1"/>
          </p:cNvSpPr>
          <p:nvPr/>
        </p:nvSpPr>
        <p:spPr bwMode="auto">
          <a:xfrm>
            <a:off x="2112963" y="203200"/>
            <a:ext cx="5908990" cy="52322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  <a:effectLst/>
        </p:spPr>
        <p:txBody>
          <a:bodyPr wrap="none">
            <a:spAutoFit/>
          </a:bodyPr>
          <a:lstStyle/>
          <a:p>
            <a:r>
              <a:rPr lang="en-US" sz="2800" b="1" u="sng" dirty="0">
                <a:latin typeface="+mj-lt"/>
                <a:cs typeface="Calibri" pitchFamily="34" charset="0"/>
              </a:rPr>
              <a:t>Multi-Scale Modularity in the Cortex</a:t>
            </a:r>
          </a:p>
        </p:txBody>
      </p:sp>
      <p:sp>
        <p:nvSpPr>
          <p:cNvPr id="937989" name="Text Box 5"/>
          <p:cNvSpPr txBox="1">
            <a:spLocks noChangeArrowheads="1"/>
          </p:cNvSpPr>
          <p:nvPr/>
        </p:nvSpPr>
        <p:spPr bwMode="auto">
          <a:xfrm>
            <a:off x="350838" y="6051550"/>
            <a:ext cx="1803400" cy="366713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  <a:effectLst/>
        </p:spPr>
        <p:txBody>
          <a:bodyPr wrap="none">
            <a:spAutoFit/>
          </a:bodyPr>
          <a:lstStyle/>
          <a:p>
            <a:r>
              <a:rPr lang="en-US" sz="1800"/>
              <a:t>Cortical Columns</a:t>
            </a:r>
          </a:p>
        </p:txBody>
      </p:sp>
      <p:sp>
        <p:nvSpPr>
          <p:cNvPr id="937990" name="Text Box 6"/>
          <p:cNvSpPr txBox="1">
            <a:spLocks noChangeArrowheads="1"/>
          </p:cNvSpPr>
          <p:nvPr/>
        </p:nvSpPr>
        <p:spPr bwMode="auto">
          <a:xfrm>
            <a:off x="3503613" y="5967413"/>
            <a:ext cx="1530350" cy="366712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  <a:effectLst/>
        </p:spPr>
        <p:txBody>
          <a:bodyPr wrap="none">
            <a:spAutoFit/>
          </a:bodyPr>
          <a:lstStyle/>
          <a:p>
            <a:r>
              <a:rPr lang="en-US" sz="1800"/>
              <a:t>Hypercolumns</a:t>
            </a:r>
          </a:p>
        </p:txBody>
      </p:sp>
      <p:sp>
        <p:nvSpPr>
          <p:cNvPr id="937991" name="Text Box 7"/>
          <p:cNvSpPr txBox="1">
            <a:spLocks noChangeArrowheads="1"/>
          </p:cNvSpPr>
          <p:nvPr/>
        </p:nvSpPr>
        <p:spPr bwMode="auto">
          <a:xfrm>
            <a:off x="6635750" y="5861050"/>
            <a:ext cx="1708150" cy="366713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  <a:effectLst/>
        </p:spPr>
        <p:txBody>
          <a:bodyPr wrap="none">
            <a:spAutoFit/>
          </a:bodyPr>
          <a:lstStyle/>
          <a:p>
            <a:r>
              <a:rPr lang="en-US" sz="1800"/>
              <a:t>Micro-Networks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3940175" y="1744663"/>
            <a:ext cx="673100" cy="4089400"/>
            <a:chOff x="2098" y="1119"/>
            <a:chExt cx="424" cy="2576"/>
          </a:xfrm>
        </p:grpSpPr>
        <p:sp>
          <p:nvSpPr>
            <p:cNvPr id="937993" name="AutoShape 9"/>
            <p:cNvSpPr>
              <a:spLocks noChangeArrowheads="1"/>
            </p:cNvSpPr>
            <p:nvPr/>
          </p:nvSpPr>
          <p:spPr bwMode="auto">
            <a:xfrm>
              <a:off x="2278" y="1132"/>
              <a:ext cx="87" cy="2436"/>
            </a:xfrm>
            <a:prstGeom prst="can">
              <a:avLst>
                <a:gd name="adj" fmla="val 66111"/>
              </a:avLst>
            </a:prstGeom>
            <a:solidFill>
              <a:srgbClr val="333300">
                <a:alpha val="96001"/>
              </a:srgbClr>
            </a:solidFill>
            <a:ln w="12700" cap="sq">
              <a:solidFill>
                <a:srgbClr val="99CC00"/>
              </a:solidFill>
              <a:round/>
              <a:headEnd type="none" w="sm" len="sm"/>
              <a:tailEnd type="non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7994" name="AutoShape 10"/>
            <p:cNvSpPr>
              <a:spLocks noChangeArrowheads="1"/>
            </p:cNvSpPr>
            <p:nvPr/>
          </p:nvSpPr>
          <p:spPr bwMode="auto">
            <a:xfrm>
              <a:off x="2206" y="1133"/>
              <a:ext cx="87" cy="2436"/>
            </a:xfrm>
            <a:prstGeom prst="can">
              <a:avLst>
                <a:gd name="adj" fmla="val 66111"/>
              </a:avLst>
            </a:prstGeom>
            <a:solidFill>
              <a:srgbClr val="333300">
                <a:alpha val="96001"/>
              </a:srgbClr>
            </a:solidFill>
            <a:ln w="12700" cap="sq">
              <a:solidFill>
                <a:srgbClr val="99CC00"/>
              </a:solidFill>
              <a:round/>
              <a:headEnd type="none" w="sm" len="sm"/>
              <a:tailEnd type="non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7995" name="AutoShape 11"/>
            <p:cNvSpPr>
              <a:spLocks noChangeArrowheads="1"/>
            </p:cNvSpPr>
            <p:nvPr/>
          </p:nvSpPr>
          <p:spPr bwMode="auto">
            <a:xfrm>
              <a:off x="2278" y="1172"/>
              <a:ext cx="87" cy="2436"/>
            </a:xfrm>
            <a:prstGeom prst="can">
              <a:avLst>
                <a:gd name="adj" fmla="val 66111"/>
              </a:avLst>
            </a:prstGeom>
            <a:solidFill>
              <a:srgbClr val="333300">
                <a:alpha val="96001"/>
              </a:srgbClr>
            </a:solidFill>
            <a:ln w="12700" cap="sq">
              <a:solidFill>
                <a:srgbClr val="99CC00"/>
              </a:solidFill>
              <a:round/>
              <a:headEnd type="none" w="sm" len="sm"/>
              <a:tailEnd type="non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7996" name="AutoShape 12"/>
            <p:cNvSpPr>
              <a:spLocks noChangeArrowheads="1"/>
            </p:cNvSpPr>
            <p:nvPr/>
          </p:nvSpPr>
          <p:spPr bwMode="auto">
            <a:xfrm>
              <a:off x="2126" y="1159"/>
              <a:ext cx="87" cy="2436"/>
            </a:xfrm>
            <a:prstGeom prst="can">
              <a:avLst>
                <a:gd name="adj" fmla="val 66111"/>
              </a:avLst>
            </a:prstGeom>
            <a:solidFill>
              <a:srgbClr val="333300">
                <a:alpha val="96001"/>
              </a:srgbClr>
            </a:solidFill>
            <a:ln w="12700" cap="sq">
              <a:solidFill>
                <a:srgbClr val="99CC00"/>
              </a:solidFill>
              <a:round/>
              <a:headEnd type="none" w="sm" len="sm"/>
              <a:tailEnd type="non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7997" name="AutoShape 13"/>
            <p:cNvSpPr>
              <a:spLocks noChangeArrowheads="1"/>
            </p:cNvSpPr>
            <p:nvPr/>
          </p:nvSpPr>
          <p:spPr bwMode="auto">
            <a:xfrm>
              <a:off x="2411" y="1180"/>
              <a:ext cx="87" cy="2436"/>
            </a:xfrm>
            <a:prstGeom prst="can">
              <a:avLst>
                <a:gd name="adj" fmla="val 66111"/>
              </a:avLst>
            </a:prstGeom>
            <a:solidFill>
              <a:srgbClr val="333300">
                <a:alpha val="96001"/>
              </a:srgbClr>
            </a:solidFill>
            <a:ln w="12700" cap="sq">
              <a:solidFill>
                <a:srgbClr val="99CC00"/>
              </a:solidFill>
              <a:round/>
              <a:headEnd type="none" w="sm" len="sm"/>
              <a:tailEnd type="non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7998" name="AutoShape 14"/>
            <p:cNvSpPr>
              <a:spLocks noChangeArrowheads="1"/>
            </p:cNvSpPr>
            <p:nvPr/>
          </p:nvSpPr>
          <p:spPr bwMode="auto">
            <a:xfrm>
              <a:off x="2358" y="1146"/>
              <a:ext cx="87" cy="2436"/>
            </a:xfrm>
            <a:prstGeom prst="can">
              <a:avLst>
                <a:gd name="adj" fmla="val 66111"/>
              </a:avLst>
            </a:prstGeom>
            <a:solidFill>
              <a:srgbClr val="333300">
                <a:alpha val="96001"/>
              </a:srgbClr>
            </a:solidFill>
            <a:ln w="12700" cap="sq">
              <a:solidFill>
                <a:srgbClr val="99CC00"/>
              </a:solidFill>
              <a:round/>
              <a:headEnd type="none" w="sm" len="sm"/>
              <a:tailEnd type="non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7999" name="AutoShape 15"/>
            <p:cNvSpPr>
              <a:spLocks noChangeArrowheads="1"/>
            </p:cNvSpPr>
            <p:nvPr/>
          </p:nvSpPr>
          <p:spPr bwMode="auto">
            <a:xfrm>
              <a:off x="2351" y="1207"/>
              <a:ext cx="87" cy="2436"/>
            </a:xfrm>
            <a:prstGeom prst="can">
              <a:avLst>
                <a:gd name="adj" fmla="val 66111"/>
              </a:avLst>
            </a:prstGeom>
            <a:solidFill>
              <a:srgbClr val="333300">
                <a:alpha val="96001"/>
              </a:srgbClr>
            </a:solidFill>
            <a:ln w="12700" cap="sq">
              <a:solidFill>
                <a:srgbClr val="99CC00"/>
              </a:solidFill>
              <a:round/>
              <a:headEnd type="none" w="sm" len="sm"/>
              <a:tailEnd type="non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8000" name="AutoShape 16"/>
            <p:cNvSpPr>
              <a:spLocks noChangeArrowheads="1"/>
            </p:cNvSpPr>
            <p:nvPr/>
          </p:nvSpPr>
          <p:spPr bwMode="auto">
            <a:xfrm>
              <a:off x="2218" y="1188"/>
              <a:ext cx="87" cy="2436"/>
            </a:xfrm>
            <a:prstGeom prst="can">
              <a:avLst>
                <a:gd name="adj" fmla="val 66111"/>
              </a:avLst>
            </a:prstGeom>
            <a:solidFill>
              <a:srgbClr val="333300">
                <a:alpha val="96001"/>
              </a:srgbClr>
            </a:solidFill>
            <a:ln w="12700" cap="sq">
              <a:solidFill>
                <a:srgbClr val="99CC00"/>
              </a:solidFill>
              <a:round/>
              <a:headEnd type="none" w="sm" len="sm"/>
              <a:tailEnd type="non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8001" name="AutoShape 17"/>
            <p:cNvSpPr>
              <a:spLocks noChangeArrowheads="1"/>
            </p:cNvSpPr>
            <p:nvPr/>
          </p:nvSpPr>
          <p:spPr bwMode="auto">
            <a:xfrm>
              <a:off x="2145" y="1201"/>
              <a:ext cx="87" cy="2436"/>
            </a:xfrm>
            <a:prstGeom prst="can">
              <a:avLst>
                <a:gd name="adj" fmla="val 66111"/>
              </a:avLst>
            </a:prstGeom>
            <a:solidFill>
              <a:srgbClr val="333300">
                <a:alpha val="96001"/>
              </a:srgbClr>
            </a:solidFill>
            <a:ln w="12700" cap="sq">
              <a:solidFill>
                <a:srgbClr val="99CC00"/>
              </a:solidFill>
              <a:round/>
              <a:headEnd type="none" w="sm" len="sm"/>
              <a:tailEnd type="non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8002" name="AutoShape 18"/>
            <p:cNvSpPr>
              <a:spLocks noChangeArrowheads="1"/>
            </p:cNvSpPr>
            <p:nvPr/>
          </p:nvSpPr>
          <p:spPr bwMode="auto">
            <a:xfrm>
              <a:off x="2245" y="1220"/>
              <a:ext cx="87" cy="2436"/>
            </a:xfrm>
            <a:prstGeom prst="can">
              <a:avLst>
                <a:gd name="adj" fmla="val 66111"/>
              </a:avLst>
            </a:prstGeom>
            <a:solidFill>
              <a:srgbClr val="333300">
                <a:alpha val="96001"/>
              </a:srgbClr>
            </a:solidFill>
            <a:ln w="12700" cap="sq">
              <a:solidFill>
                <a:srgbClr val="99CC00"/>
              </a:solidFill>
              <a:round/>
              <a:headEnd type="none" w="sm" len="sm"/>
              <a:tailEnd type="non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8003" name="AutoShape 19"/>
            <p:cNvSpPr>
              <a:spLocks noChangeArrowheads="1"/>
            </p:cNvSpPr>
            <p:nvPr/>
          </p:nvSpPr>
          <p:spPr bwMode="auto">
            <a:xfrm>
              <a:off x="2098" y="1119"/>
              <a:ext cx="424" cy="2576"/>
            </a:xfrm>
            <a:prstGeom prst="can">
              <a:avLst>
                <a:gd name="adj" fmla="val 40363"/>
              </a:avLst>
            </a:prstGeom>
            <a:noFill/>
            <a:ln w="25400" cap="sq">
              <a:solidFill>
                <a:srgbClr val="00FFFF"/>
              </a:solidFill>
              <a:round/>
              <a:headEnd type="none" w="sm" len="sm"/>
              <a:tailEnd type="non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38004" name="AutoShape 20"/>
          <p:cNvSpPr>
            <a:spLocks noChangeArrowheads="1"/>
          </p:cNvSpPr>
          <p:nvPr/>
        </p:nvSpPr>
        <p:spPr bwMode="auto">
          <a:xfrm>
            <a:off x="5916613" y="2141538"/>
            <a:ext cx="979487" cy="1490662"/>
          </a:xfrm>
          <a:prstGeom prst="can">
            <a:avLst>
              <a:gd name="adj" fmla="val 30311"/>
            </a:avLst>
          </a:prstGeom>
          <a:solidFill>
            <a:srgbClr val="000080"/>
          </a:solidFill>
          <a:ln w="12700" cap="sq">
            <a:solidFill>
              <a:srgbClr val="00FFFF"/>
            </a:solidFill>
            <a:round/>
            <a:headEnd type="none" w="sm" len="sm"/>
            <a:tailEnd type="non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38005" name="AutoShape 21"/>
          <p:cNvSpPr>
            <a:spLocks noChangeArrowheads="1"/>
          </p:cNvSpPr>
          <p:nvPr/>
        </p:nvSpPr>
        <p:spPr bwMode="auto">
          <a:xfrm>
            <a:off x="6999288" y="2152650"/>
            <a:ext cx="979487" cy="1490663"/>
          </a:xfrm>
          <a:prstGeom prst="can">
            <a:avLst>
              <a:gd name="adj" fmla="val 30311"/>
            </a:avLst>
          </a:prstGeom>
          <a:solidFill>
            <a:srgbClr val="000080"/>
          </a:solidFill>
          <a:ln w="12700" cap="sq">
            <a:solidFill>
              <a:srgbClr val="00FFFF"/>
            </a:solidFill>
            <a:round/>
            <a:headEnd type="none" w="sm" len="sm"/>
            <a:tailEnd type="non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38006" name="AutoShape 22"/>
          <p:cNvSpPr>
            <a:spLocks noChangeArrowheads="1"/>
          </p:cNvSpPr>
          <p:nvPr/>
        </p:nvSpPr>
        <p:spPr bwMode="auto">
          <a:xfrm>
            <a:off x="6148388" y="2511425"/>
            <a:ext cx="979487" cy="1490663"/>
          </a:xfrm>
          <a:prstGeom prst="can">
            <a:avLst>
              <a:gd name="adj" fmla="val 30311"/>
            </a:avLst>
          </a:prstGeom>
          <a:solidFill>
            <a:srgbClr val="000080"/>
          </a:solidFill>
          <a:ln w="12700" cap="sq">
            <a:solidFill>
              <a:srgbClr val="00FFFF"/>
            </a:solidFill>
            <a:round/>
            <a:headEnd type="none" w="sm" len="sm"/>
            <a:tailEnd type="non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38007" name="AutoShape 23"/>
          <p:cNvSpPr>
            <a:spLocks noChangeArrowheads="1"/>
          </p:cNvSpPr>
          <p:nvPr/>
        </p:nvSpPr>
        <p:spPr bwMode="auto">
          <a:xfrm>
            <a:off x="7261225" y="2511425"/>
            <a:ext cx="979488" cy="1490663"/>
          </a:xfrm>
          <a:prstGeom prst="can">
            <a:avLst>
              <a:gd name="adj" fmla="val 30311"/>
            </a:avLst>
          </a:prstGeom>
          <a:solidFill>
            <a:srgbClr val="000080"/>
          </a:solidFill>
          <a:ln w="12700" cap="sq">
            <a:solidFill>
              <a:srgbClr val="00FFFF"/>
            </a:solidFill>
            <a:round/>
            <a:headEnd type="none" w="sm" len="sm"/>
            <a:tailEnd type="non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38008" name="AutoShape 24"/>
          <p:cNvSpPr>
            <a:spLocks noChangeArrowheads="1"/>
          </p:cNvSpPr>
          <p:nvPr/>
        </p:nvSpPr>
        <p:spPr bwMode="auto">
          <a:xfrm>
            <a:off x="6767513" y="2900363"/>
            <a:ext cx="979487" cy="1490662"/>
          </a:xfrm>
          <a:prstGeom prst="can">
            <a:avLst>
              <a:gd name="adj" fmla="val 30311"/>
            </a:avLst>
          </a:prstGeom>
          <a:solidFill>
            <a:srgbClr val="000080"/>
          </a:solidFill>
          <a:ln w="12700" cap="sq">
            <a:solidFill>
              <a:srgbClr val="00FFFF"/>
            </a:solidFill>
            <a:round/>
            <a:headEnd type="none" w="sm" len="sm"/>
            <a:tailEnd type="non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38009" name="AutoShape 25"/>
          <p:cNvSpPr>
            <a:spLocks noChangeArrowheads="1"/>
          </p:cNvSpPr>
          <p:nvPr/>
        </p:nvSpPr>
        <p:spPr bwMode="auto">
          <a:xfrm>
            <a:off x="5716588" y="2889250"/>
            <a:ext cx="979487" cy="1490663"/>
          </a:xfrm>
          <a:prstGeom prst="can">
            <a:avLst>
              <a:gd name="adj" fmla="val 30311"/>
            </a:avLst>
          </a:prstGeom>
          <a:solidFill>
            <a:srgbClr val="000080"/>
          </a:solidFill>
          <a:ln w="12700" cap="sq">
            <a:solidFill>
              <a:srgbClr val="00FFFF"/>
            </a:solidFill>
            <a:round/>
            <a:headEnd type="none" w="sm" len="sm"/>
            <a:tailEnd type="non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38010" name="AutoShape 26"/>
          <p:cNvSpPr>
            <a:spLocks noChangeArrowheads="1"/>
          </p:cNvSpPr>
          <p:nvPr/>
        </p:nvSpPr>
        <p:spPr bwMode="auto">
          <a:xfrm>
            <a:off x="7818438" y="2890838"/>
            <a:ext cx="979487" cy="1490662"/>
          </a:xfrm>
          <a:prstGeom prst="can">
            <a:avLst>
              <a:gd name="adj" fmla="val 30311"/>
            </a:avLst>
          </a:prstGeom>
          <a:solidFill>
            <a:srgbClr val="000080">
              <a:alpha val="67000"/>
            </a:srgbClr>
          </a:solidFill>
          <a:ln w="12700" cap="sq">
            <a:solidFill>
              <a:srgbClr val="00FFFF"/>
            </a:solidFill>
            <a:round/>
            <a:headEnd type="none" w="sm" len="sm"/>
            <a:tailEnd type="non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38011" name="AutoShape 27"/>
          <p:cNvSpPr>
            <a:spLocks noChangeArrowheads="1"/>
          </p:cNvSpPr>
          <p:nvPr/>
        </p:nvSpPr>
        <p:spPr bwMode="auto">
          <a:xfrm>
            <a:off x="6221413" y="3268663"/>
            <a:ext cx="979487" cy="1490662"/>
          </a:xfrm>
          <a:prstGeom prst="can">
            <a:avLst>
              <a:gd name="adj" fmla="val 30311"/>
            </a:avLst>
          </a:prstGeom>
          <a:solidFill>
            <a:srgbClr val="000080">
              <a:alpha val="80000"/>
            </a:srgbClr>
          </a:solidFill>
          <a:ln w="12700" cap="sq">
            <a:solidFill>
              <a:srgbClr val="00FFFF"/>
            </a:solidFill>
            <a:round/>
            <a:headEnd type="none" w="sm" len="sm"/>
            <a:tailEnd type="non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38012" name="AutoShape 28"/>
          <p:cNvSpPr>
            <a:spLocks noChangeArrowheads="1"/>
          </p:cNvSpPr>
          <p:nvPr/>
        </p:nvSpPr>
        <p:spPr bwMode="auto">
          <a:xfrm>
            <a:off x="7313613" y="3290888"/>
            <a:ext cx="979487" cy="1490662"/>
          </a:xfrm>
          <a:prstGeom prst="can">
            <a:avLst>
              <a:gd name="adj" fmla="val 30311"/>
            </a:avLst>
          </a:prstGeom>
          <a:solidFill>
            <a:srgbClr val="000080">
              <a:alpha val="69000"/>
            </a:srgbClr>
          </a:solidFill>
          <a:ln w="12700" cap="sq">
            <a:solidFill>
              <a:srgbClr val="00FFFF"/>
            </a:solidFill>
            <a:round/>
            <a:headEnd type="none" w="sm" len="sm"/>
            <a:tailEnd type="non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38013" name="AutoShape 29"/>
          <p:cNvSpPr>
            <a:spLocks noChangeArrowheads="1"/>
          </p:cNvSpPr>
          <p:nvPr/>
        </p:nvSpPr>
        <p:spPr bwMode="auto">
          <a:xfrm>
            <a:off x="6724650" y="3659188"/>
            <a:ext cx="979488" cy="1490662"/>
          </a:xfrm>
          <a:prstGeom prst="can">
            <a:avLst>
              <a:gd name="adj" fmla="val 30311"/>
            </a:avLst>
          </a:prstGeom>
          <a:solidFill>
            <a:srgbClr val="000080">
              <a:alpha val="73000"/>
            </a:srgbClr>
          </a:solidFill>
          <a:ln w="12700" cap="sq">
            <a:solidFill>
              <a:srgbClr val="00FFFF"/>
            </a:solidFill>
            <a:round/>
            <a:headEnd type="none" w="sm" len="sm"/>
            <a:tailEnd type="non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38014" name="Line 30"/>
          <p:cNvSpPr>
            <a:spLocks noChangeShapeType="1"/>
          </p:cNvSpPr>
          <p:nvPr/>
        </p:nvSpPr>
        <p:spPr bwMode="auto">
          <a:xfrm flipH="1" flipV="1">
            <a:off x="6672263" y="3405188"/>
            <a:ext cx="534987" cy="400050"/>
          </a:xfrm>
          <a:prstGeom prst="line">
            <a:avLst/>
          </a:prstGeom>
          <a:noFill/>
          <a:ln w="12700" cap="sq">
            <a:solidFill>
              <a:srgbClr val="00CCFF"/>
            </a:solidFill>
            <a:round/>
            <a:headEnd type="triangle" w="med" len="lg"/>
            <a:tailEnd type="triangle" w="med" len="lg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938015" name="Line 31"/>
          <p:cNvSpPr>
            <a:spLocks noChangeShapeType="1"/>
          </p:cNvSpPr>
          <p:nvPr/>
        </p:nvSpPr>
        <p:spPr bwMode="auto">
          <a:xfrm flipV="1">
            <a:off x="6640513" y="3057525"/>
            <a:ext cx="579437" cy="336550"/>
          </a:xfrm>
          <a:prstGeom prst="line">
            <a:avLst/>
          </a:prstGeom>
          <a:noFill/>
          <a:ln w="12700" cap="sq">
            <a:solidFill>
              <a:srgbClr val="00CCFF"/>
            </a:solidFill>
            <a:round/>
            <a:headEnd type="triangle" w="med" len="lg"/>
            <a:tailEnd type="triangle" w="med" len="lg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938016" name="Line 32"/>
          <p:cNvSpPr>
            <a:spLocks noChangeShapeType="1"/>
          </p:cNvSpPr>
          <p:nvPr/>
        </p:nvSpPr>
        <p:spPr bwMode="auto">
          <a:xfrm flipV="1">
            <a:off x="7227888" y="3130550"/>
            <a:ext cx="1587" cy="661988"/>
          </a:xfrm>
          <a:prstGeom prst="line">
            <a:avLst/>
          </a:prstGeom>
          <a:noFill/>
          <a:ln w="12700" cap="sq">
            <a:solidFill>
              <a:srgbClr val="00CCFF"/>
            </a:solidFill>
            <a:round/>
            <a:headEnd type="triangle" w="med" len="lg"/>
            <a:tailEnd type="triangle" w="med" len="lg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938017" name="Line 33"/>
          <p:cNvSpPr>
            <a:spLocks noChangeShapeType="1"/>
          </p:cNvSpPr>
          <p:nvPr/>
        </p:nvSpPr>
        <p:spPr bwMode="auto">
          <a:xfrm flipH="1" flipV="1">
            <a:off x="6619875" y="2659063"/>
            <a:ext cx="617538" cy="366712"/>
          </a:xfrm>
          <a:prstGeom prst="line">
            <a:avLst/>
          </a:prstGeom>
          <a:noFill/>
          <a:ln w="12700" cap="sq">
            <a:solidFill>
              <a:srgbClr val="00CCFF"/>
            </a:solidFill>
            <a:round/>
            <a:headEnd type="triangle" w="med" len="lg"/>
            <a:tailEnd type="triangle" w="med" len="lg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938018" name="Line 34"/>
          <p:cNvSpPr>
            <a:spLocks noChangeShapeType="1"/>
          </p:cNvSpPr>
          <p:nvPr/>
        </p:nvSpPr>
        <p:spPr bwMode="auto">
          <a:xfrm flipV="1">
            <a:off x="6653213" y="1733550"/>
            <a:ext cx="0" cy="862013"/>
          </a:xfrm>
          <a:prstGeom prst="line">
            <a:avLst/>
          </a:prstGeom>
          <a:noFill/>
          <a:ln w="28575" cap="sq">
            <a:solidFill>
              <a:srgbClr val="33CCCC"/>
            </a:solidFill>
            <a:round/>
            <a:headEnd type="none" w="sm" len="sm"/>
            <a:tailEnd type="triangle" w="lg" len="lg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938019" name="Line 35"/>
          <p:cNvSpPr>
            <a:spLocks noChangeShapeType="1"/>
          </p:cNvSpPr>
          <p:nvPr/>
        </p:nvSpPr>
        <p:spPr bwMode="auto">
          <a:xfrm flipH="1" flipV="1">
            <a:off x="7345363" y="2270125"/>
            <a:ext cx="449262" cy="377825"/>
          </a:xfrm>
          <a:prstGeom prst="line">
            <a:avLst/>
          </a:prstGeom>
          <a:noFill/>
          <a:ln w="12700" cap="sq">
            <a:solidFill>
              <a:srgbClr val="FFCC00"/>
            </a:solidFill>
            <a:round/>
            <a:headEnd type="triangle" w="med" len="lg"/>
            <a:tailEnd type="triangle" w="med" len="lg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938020" name="Line 36"/>
          <p:cNvSpPr>
            <a:spLocks noChangeShapeType="1"/>
          </p:cNvSpPr>
          <p:nvPr/>
        </p:nvSpPr>
        <p:spPr bwMode="auto">
          <a:xfrm flipV="1">
            <a:off x="7332663" y="2649538"/>
            <a:ext cx="476250" cy="357187"/>
          </a:xfrm>
          <a:prstGeom prst="line">
            <a:avLst/>
          </a:prstGeom>
          <a:noFill/>
          <a:ln w="12700" cap="sq">
            <a:solidFill>
              <a:srgbClr val="FFCC00"/>
            </a:solidFill>
            <a:round/>
            <a:headEnd type="triangle" w="med" len="lg"/>
            <a:tailEnd type="triangle" w="med" len="lg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938021" name="Line 37"/>
          <p:cNvSpPr>
            <a:spLocks noChangeShapeType="1"/>
          </p:cNvSpPr>
          <p:nvPr/>
        </p:nvSpPr>
        <p:spPr bwMode="auto">
          <a:xfrm flipH="1" flipV="1">
            <a:off x="7818438" y="2668588"/>
            <a:ext cx="492125" cy="420687"/>
          </a:xfrm>
          <a:prstGeom prst="line">
            <a:avLst/>
          </a:prstGeom>
          <a:noFill/>
          <a:ln w="12700" cap="sq">
            <a:solidFill>
              <a:srgbClr val="FFCC00"/>
            </a:solidFill>
            <a:round/>
            <a:headEnd type="triangle" w="med" len="lg"/>
            <a:tailEnd type="triangle" w="med" len="lg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938022" name="Line 38"/>
          <p:cNvSpPr>
            <a:spLocks noChangeShapeType="1"/>
          </p:cNvSpPr>
          <p:nvPr/>
        </p:nvSpPr>
        <p:spPr bwMode="auto">
          <a:xfrm flipH="1" flipV="1">
            <a:off x="7313613" y="3036888"/>
            <a:ext cx="912812" cy="52387"/>
          </a:xfrm>
          <a:prstGeom prst="line">
            <a:avLst/>
          </a:prstGeom>
          <a:noFill/>
          <a:ln w="12700" cap="sq">
            <a:solidFill>
              <a:srgbClr val="FFCC00"/>
            </a:solidFill>
            <a:round/>
            <a:headEnd type="triangle" w="med" len="lg"/>
            <a:tailEnd type="triangle" w="med" len="lg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938023" name="Line 39"/>
          <p:cNvSpPr>
            <a:spLocks noChangeShapeType="1"/>
          </p:cNvSpPr>
          <p:nvPr/>
        </p:nvSpPr>
        <p:spPr bwMode="auto">
          <a:xfrm flipH="1" flipV="1">
            <a:off x="7356475" y="1327150"/>
            <a:ext cx="1588" cy="869950"/>
          </a:xfrm>
          <a:prstGeom prst="line">
            <a:avLst/>
          </a:prstGeom>
          <a:noFill/>
          <a:ln w="28575" cap="sq">
            <a:solidFill>
              <a:srgbClr val="FFCC00"/>
            </a:solidFill>
            <a:round/>
            <a:headEnd type="none" w="sm" len="sm"/>
            <a:tailEnd type="triangle" w="lg" len="lg"/>
          </a:ln>
          <a:effectLst/>
        </p:spPr>
        <p:txBody>
          <a:bodyPr wrap="none"/>
          <a:lstStyle/>
          <a:p>
            <a:endParaRPr lang="en-US"/>
          </a:p>
        </p:txBody>
      </p:sp>
      <p:grpSp>
        <p:nvGrpSpPr>
          <p:cNvPr id="3" name="Group 40"/>
          <p:cNvGrpSpPr>
            <a:grpSpLocks/>
          </p:cNvGrpSpPr>
          <p:nvPr/>
        </p:nvGrpSpPr>
        <p:grpSpPr bwMode="auto">
          <a:xfrm>
            <a:off x="927100" y="5372100"/>
            <a:ext cx="711200" cy="241300"/>
            <a:chOff x="312" y="3272"/>
            <a:chExt cx="448" cy="152"/>
          </a:xfrm>
        </p:grpSpPr>
        <p:sp>
          <p:nvSpPr>
            <p:cNvPr id="938025" name="AutoShape 41"/>
            <p:cNvSpPr>
              <a:spLocks noChangeArrowheads="1"/>
            </p:cNvSpPr>
            <p:nvPr/>
          </p:nvSpPr>
          <p:spPr bwMode="auto">
            <a:xfrm>
              <a:off x="392" y="3272"/>
              <a:ext cx="88" cy="104"/>
            </a:xfrm>
            <a:prstGeom prst="triangle">
              <a:avLst>
                <a:gd name="adj" fmla="val 50000"/>
              </a:avLst>
            </a:prstGeom>
            <a:solidFill>
              <a:srgbClr val="37FFFF"/>
            </a:solidFill>
            <a:ln w="25400" cap="sq">
              <a:solidFill>
                <a:srgbClr val="00FFFF"/>
              </a:solidFill>
              <a:miter lim="800000"/>
              <a:headEnd type="none" w="sm" len="sm"/>
              <a:tailEnd type="non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8026" name="AutoShape 42"/>
            <p:cNvSpPr>
              <a:spLocks noChangeArrowheads="1"/>
            </p:cNvSpPr>
            <p:nvPr/>
          </p:nvSpPr>
          <p:spPr bwMode="auto">
            <a:xfrm>
              <a:off x="496" y="3296"/>
              <a:ext cx="88" cy="120"/>
            </a:xfrm>
            <a:prstGeom prst="triangle">
              <a:avLst>
                <a:gd name="adj" fmla="val 50000"/>
              </a:avLst>
            </a:prstGeom>
            <a:solidFill>
              <a:srgbClr val="37FFFF"/>
            </a:solidFill>
            <a:ln w="25400" cap="sq">
              <a:solidFill>
                <a:srgbClr val="00FFFF"/>
              </a:solidFill>
              <a:miter lim="800000"/>
              <a:headEnd type="none" w="sm" len="sm"/>
              <a:tailEnd type="non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8027" name="AutoShape 43"/>
            <p:cNvSpPr>
              <a:spLocks noChangeArrowheads="1"/>
            </p:cNvSpPr>
            <p:nvPr/>
          </p:nvSpPr>
          <p:spPr bwMode="auto">
            <a:xfrm>
              <a:off x="584" y="3272"/>
              <a:ext cx="88" cy="120"/>
            </a:xfrm>
            <a:prstGeom prst="triangle">
              <a:avLst>
                <a:gd name="adj" fmla="val 50000"/>
              </a:avLst>
            </a:prstGeom>
            <a:solidFill>
              <a:srgbClr val="37FFFF"/>
            </a:solidFill>
            <a:ln w="25400" cap="sq">
              <a:solidFill>
                <a:srgbClr val="00FFFF"/>
              </a:solidFill>
              <a:miter lim="800000"/>
              <a:headEnd type="none" w="sm" len="sm"/>
              <a:tailEnd type="non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8028" name="AutoShape 44"/>
            <p:cNvSpPr>
              <a:spLocks noChangeArrowheads="1"/>
            </p:cNvSpPr>
            <p:nvPr/>
          </p:nvSpPr>
          <p:spPr bwMode="auto">
            <a:xfrm>
              <a:off x="672" y="3304"/>
              <a:ext cx="88" cy="120"/>
            </a:xfrm>
            <a:prstGeom prst="triangle">
              <a:avLst>
                <a:gd name="adj" fmla="val 50000"/>
              </a:avLst>
            </a:prstGeom>
            <a:solidFill>
              <a:srgbClr val="37FFFF"/>
            </a:solidFill>
            <a:ln w="25400" cap="sq">
              <a:solidFill>
                <a:srgbClr val="00FFFF"/>
              </a:solidFill>
              <a:miter lim="800000"/>
              <a:headEnd type="none" w="sm" len="sm"/>
              <a:tailEnd type="non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8029" name="AutoShape 45"/>
            <p:cNvSpPr>
              <a:spLocks noChangeArrowheads="1"/>
            </p:cNvSpPr>
            <p:nvPr/>
          </p:nvSpPr>
          <p:spPr bwMode="auto">
            <a:xfrm>
              <a:off x="312" y="3296"/>
              <a:ext cx="88" cy="120"/>
            </a:xfrm>
            <a:prstGeom prst="triangle">
              <a:avLst>
                <a:gd name="adj" fmla="val 50000"/>
              </a:avLst>
            </a:prstGeom>
            <a:solidFill>
              <a:srgbClr val="37FFFF"/>
            </a:solidFill>
            <a:ln w="25400" cap="sq">
              <a:solidFill>
                <a:srgbClr val="00FFFF"/>
              </a:solidFill>
              <a:miter lim="800000"/>
              <a:headEnd type="none" w="sm" len="sm"/>
              <a:tailEnd type="none" w="lg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46"/>
          <p:cNvGrpSpPr>
            <a:grpSpLocks/>
          </p:cNvGrpSpPr>
          <p:nvPr/>
        </p:nvGrpSpPr>
        <p:grpSpPr bwMode="auto">
          <a:xfrm>
            <a:off x="939800" y="1701800"/>
            <a:ext cx="673100" cy="3200400"/>
            <a:chOff x="592" y="960"/>
            <a:chExt cx="424" cy="2016"/>
          </a:xfrm>
        </p:grpSpPr>
        <p:grpSp>
          <p:nvGrpSpPr>
            <p:cNvPr id="5" name="Group 47"/>
            <p:cNvGrpSpPr>
              <a:grpSpLocks/>
            </p:cNvGrpSpPr>
            <p:nvPr/>
          </p:nvGrpSpPr>
          <p:grpSpPr bwMode="auto">
            <a:xfrm>
              <a:off x="592" y="2856"/>
              <a:ext cx="424" cy="120"/>
              <a:chOff x="392" y="2824"/>
              <a:chExt cx="424" cy="120"/>
            </a:xfrm>
          </p:grpSpPr>
          <p:sp>
            <p:nvSpPr>
              <p:cNvPr id="938032" name="AutoShape 48"/>
              <p:cNvSpPr>
                <a:spLocks noChangeArrowheads="1"/>
              </p:cNvSpPr>
              <p:nvPr/>
            </p:nvSpPr>
            <p:spPr bwMode="auto">
              <a:xfrm>
                <a:off x="392" y="2824"/>
                <a:ext cx="88" cy="120"/>
              </a:xfrm>
              <a:prstGeom prst="triangle">
                <a:avLst>
                  <a:gd name="adj" fmla="val 50000"/>
                </a:avLst>
              </a:prstGeom>
              <a:solidFill>
                <a:srgbClr val="FFFF66"/>
              </a:solidFill>
              <a:ln w="25400" cap="sq">
                <a:solidFill>
                  <a:schemeClr val="tx1"/>
                </a:solidFill>
                <a:miter lim="800000"/>
                <a:headEnd type="none" w="sm" len="sm"/>
                <a:tailEnd type="none" w="lg" len="lg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8033" name="AutoShape 49"/>
              <p:cNvSpPr>
                <a:spLocks noChangeArrowheads="1"/>
              </p:cNvSpPr>
              <p:nvPr/>
            </p:nvSpPr>
            <p:spPr bwMode="auto">
              <a:xfrm>
                <a:off x="504" y="2824"/>
                <a:ext cx="88" cy="120"/>
              </a:xfrm>
              <a:prstGeom prst="triangle">
                <a:avLst>
                  <a:gd name="adj" fmla="val 50000"/>
                </a:avLst>
              </a:prstGeom>
              <a:solidFill>
                <a:srgbClr val="FFFF66"/>
              </a:solidFill>
              <a:ln w="25400" cap="sq">
                <a:solidFill>
                  <a:schemeClr val="tx1"/>
                </a:solidFill>
                <a:miter lim="800000"/>
                <a:headEnd type="none" w="sm" len="sm"/>
                <a:tailEnd type="none" w="lg" len="lg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8034" name="AutoShape 50"/>
              <p:cNvSpPr>
                <a:spLocks noChangeArrowheads="1"/>
              </p:cNvSpPr>
              <p:nvPr/>
            </p:nvSpPr>
            <p:spPr bwMode="auto">
              <a:xfrm>
                <a:off x="616" y="2824"/>
                <a:ext cx="88" cy="120"/>
              </a:xfrm>
              <a:prstGeom prst="triangle">
                <a:avLst>
                  <a:gd name="adj" fmla="val 50000"/>
                </a:avLst>
              </a:prstGeom>
              <a:solidFill>
                <a:srgbClr val="FFFF66"/>
              </a:solidFill>
              <a:ln w="25400" cap="sq">
                <a:solidFill>
                  <a:schemeClr val="tx1"/>
                </a:solidFill>
                <a:miter lim="800000"/>
                <a:headEnd type="none" w="sm" len="sm"/>
                <a:tailEnd type="none" w="lg" len="lg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8035" name="AutoShape 51"/>
              <p:cNvSpPr>
                <a:spLocks noChangeArrowheads="1"/>
              </p:cNvSpPr>
              <p:nvPr/>
            </p:nvSpPr>
            <p:spPr bwMode="auto">
              <a:xfrm>
                <a:off x="728" y="2824"/>
                <a:ext cx="88" cy="120"/>
              </a:xfrm>
              <a:prstGeom prst="triangle">
                <a:avLst>
                  <a:gd name="adj" fmla="val 50000"/>
                </a:avLst>
              </a:prstGeom>
              <a:solidFill>
                <a:srgbClr val="FFFF66"/>
              </a:solidFill>
              <a:ln w="25400" cap="sq">
                <a:solidFill>
                  <a:schemeClr val="tx1"/>
                </a:solidFill>
                <a:miter lim="800000"/>
                <a:headEnd type="none" w="sm" len="sm"/>
                <a:tailEnd type="none" w="lg" len="lg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38036" name="Freeform 52"/>
            <p:cNvSpPr>
              <a:spLocks/>
            </p:cNvSpPr>
            <p:nvPr/>
          </p:nvSpPr>
          <p:spPr bwMode="auto">
            <a:xfrm>
              <a:off x="641" y="961"/>
              <a:ext cx="113" cy="1877"/>
            </a:xfrm>
            <a:custGeom>
              <a:avLst/>
              <a:gdLst/>
              <a:ahLst/>
              <a:cxnLst>
                <a:cxn ang="0">
                  <a:pos x="0" y="1880"/>
                </a:cxn>
                <a:cxn ang="0">
                  <a:pos x="72" y="1568"/>
                </a:cxn>
                <a:cxn ang="0">
                  <a:pos x="96" y="1296"/>
                </a:cxn>
                <a:cxn ang="0">
                  <a:pos x="160" y="0"/>
                </a:cxn>
              </a:cxnLst>
              <a:rect l="0" t="0" r="r" b="b"/>
              <a:pathLst>
                <a:path w="160" h="1880">
                  <a:moveTo>
                    <a:pt x="0" y="1880"/>
                  </a:moveTo>
                  <a:cubicBezTo>
                    <a:pt x="28" y="1772"/>
                    <a:pt x="56" y="1665"/>
                    <a:pt x="72" y="1568"/>
                  </a:cubicBezTo>
                  <a:cubicBezTo>
                    <a:pt x="88" y="1471"/>
                    <a:pt x="81" y="1557"/>
                    <a:pt x="96" y="1296"/>
                  </a:cubicBezTo>
                  <a:cubicBezTo>
                    <a:pt x="111" y="1035"/>
                    <a:pt x="135" y="517"/>
                    <a:pt x="160" y="0"/>
                  </a:cubicBezTo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lg" len="lg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38037" name="Freeform 53"/>
            <p:cNvSpPr>
              <a:spLocks/>
            </p:cNvSpPr>
            <p:nvPr/>
          </p:nvSpPr>
          <p:spPr bwMode="auto">
            <a:xfrm>
              <a:off x="744" y="968"/>
              <a:ext cx="56" cy="1921"/>
            </a:xfrm>
            <a:custGeom>
              <a:avLst/>
              <a:gdLst/>
              <a:ahLst/>
              <a:cxnLst>
                <a:cxn ang="0">
                  <a:pos x="0" y="1880"/>
                </a:cxn>
                <a:cxn ang="0">
                  <a:pos x="32" y="1608"/>
                </a:cxn>
                <a:cxn ang="0">
                  <a:pos x="112" y="0"/>
                </a:cxn>
              </a:cxnLst>
              <a:rect l="0" t="0" r="r" b="b"/>
              <a:pathLst>
                <a:path w="112" h="1921">
                  <a:moveTo>
                    <a:pt x="0" y="1880"/>
                  </a:moveTo>
                  <a:cubicBezTo>
                    <a:pt x="6" y="1900"/>
                    <a:pt x="13" y="1921"/>
                    <a:pt x="32" y="1608"/>
                  </a:cubicBezTo>
                  <a:cubicBezTo>
                    <a:pt x="51" y="1295"/>
                    <a:pt x="81" y="647"/>
                    <a:pt x="112" y="0"/>
                  </a:cubicBezTo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lg" len="lg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38038" name="Freeform 54"/>
            <p:cNvSpPr>
              <a:spLocks/>
            </p:cNvSpPr>
            <p:nvPr/>
          </p:nvSpPr>
          <p:spPr bwMode="auto">
            <a:xfrm>
              <a:off x="820" y="968"/>
              <a:ext cx="36" cy="1880"/>
            </a:xfrm>
            <a:custGeom>
              <a:avLst/>
              <a:gdLst/>
              <a:ahLst/>
              <a:cxnLst>
                <a:cxn ang="0">
                  <a:pos x="36" y="1896"/>
                </a:cxn>
                <a:cxn ang="0">
                  <a:pos x="4" y="1408"/>
                </a:cxn>
                <a:cxn ang="0">
                  <a:pos x="12" y="0"/>
                </a:cxn>
              </a:cxnLst>
              <a:rect l="0" t="0" r="r" b="b"/>
              <a:pathLst>
                <a:path w="36" h="1896">
                  <a:moveTo>
                    <a:pt x="36" y="1896"/>
                  </a:moveTo>
                  <a:cubicBezTo>
                    <a:pt x="22" y="1810"/>
                    <a:pt x="8" y="1724"/>
                    <a:pt x="4" y="1408"/>
                  </a:cubicBezTo>
                  <a:cubicBezTo>
                    <a:pt x="0" y="1092"/>
                    <a:pt x="6" y="546"/>
                    <a:pt x="12" y="0"/>
                  </a:cubicBezTo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lg" len="lg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38039" name="Freeform 55"/>
            <p:cNvSpPr>
              <a:spLocks/>
            </p:cNvSpPr>
            <p:nvPr/>
          </p:nvSpPr>
          <p:spPr bwMode="auto">
            <a:xfrm>
              <a:off x="871" y="960"/>
              <a:ext cx="97" cy="1880"/>
            </a:xfrm>
            <a:custGeom>
              <a:avLst/>
              <a:gdLst/>
              <a:ahLst/>
              <a:cxnLst>
                <a:cxn ang="0">
                  <a:pos x="97" y="1904"/>
                </a:cxn>
                <a:cxn ang="0">
                  <a:pos x="41" y="1704"/>
                </a:cxn>
                <a:cxn ang="0">
                  <a:pos x="9" y="1464"/>
                </a:cxn>
                <a:cxn ang="0">
                  <a:pos x="1" y="1016"/>
                </a:cxn>
                <a:cxn ang="0">
                  <a:pos x="1" y="0"/>
                </a:cxn>
              </a:cxnLst>
              <a:rect l="0" t="0" r="r" b="b"/>
              <a:pathLst>
                <a:path w="97" h="1904">
                  <a:moveTo>
                    <a:pt x="97" y="1904"/>
                  </a:moveTo>
                  <a:cubicBezTo>
                    <a:pt x="76" y="1840"/>
                    <a:pt x="56" y="1777"/>
                    <a:pt x="41" y="1704"/>
                  </a:cubicBezTo>
                  <a:cubicBezTo>
                    <a:pt x="26" y="1631"/>
                    <a:pt x="16" y="1579"/>
                    <a:pt x="9" y="1464"/>
                  </a:cubicBezTo>
                  <a:cubicBezTo>
                    <a:pt x="2" y="1349"/>
                    <a:pt x="2" y="1260"/>
                    <a:pt x="1" y="1016"/>
                  </a:cubicBezTo>
                  <a:cubicBezTo>
                    <a:pt x="0" y="772"/>
                    <a:pt x="0" y="386"/>
                    <a:pt x="1" y="0"/>
                  </a:cubicBezTo>
                </a:path>
              </a:pathLst>
            </a:custGeom>
            <a:noFill/>
            <a:ln w="254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lg" len="lg"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938040" name="AutoShape 56"/>
          <p:cNvSpPr>
            <a:spLocks noChangeArrowheads="1"/>
          </p:cNvSpPr>
          <p:nvPr/>
        </p:nvSpPr>
        <p:spPr bwMode="auto">
          <a:xfrm>
            <a:off x="1524000" y="2476500"/>
            <a:ext cx="139700" cy="190500"/>
          </a:xfrm>
          <a:prstGeom prst="triangle">
            <a:avLst>
              <a:gd name="adj" fmla="val 50000"/>
            </a:avLst>
          </a:prstGeom>
          <a:solidFill>
            <a:srgbClr val="CC99FF"/>
          </a:solidFill>
          <a:ln w="25400" cap="sq">
            <a:solidFill>
              <a:srgbClr val="CC99FF"/>
            </a:solidFill>
            <a:miter lim="800000"/>
            <a:headEnd type="none" w="sm" len="sm"/>
            <a:tailEnd type="non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38041" name="AutoShape 57"/>
          <p:cNvSpPr>
            <a:spLocks noChangeArrowheads="1"/>
          </p:cNvSpPr>
          <p:nvPr/>
        </p:nvSpPr>
        <p:spPr bwMode="auto">
          <a:xfrm>
            <a:off x="1689100" y="2971800"/>
            <a:ext cx="139700" cy="190500"/>
          </a:xfrm>
          <a:prstGeom prst="triangle">
            <a:avLst>
              <a:gd name="adj" fmla="val 50000"/>
            </a:avLst>
          </a:prstGeom>
          <a:solidFill>
            <a:srgbClr val="CC99FF"/>
          </a:solidFill>
          <a:ln w="25400" cap="sq">
            <a:solidFill>
              <a:srgbClr val="CC99FF"/>
            </a:solidFill>
            <a:miter lim="800000"/>
            <a:headEnd type="none" w="sm" len="sm"/>
            <a:tailEnd type="non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38042" name="AutoShape 58"/>
          <p:cNvSpPr>
            <a:spLocks noChangeArrowheads="1"/>
          </p:cNvSpPr>
          <p:nvPr/>
        </p:nvSpPr>
        <p:spPr bwMode="auto">
          <a:xfrm>
            <a:off x="952500" y="2857500"/>
            <a:ext cx="139700" cy="190500"/>
          </a:xfrm>
          <a:prstGeom prst="triangle">
            <a:avLst>
              <a:gd name="adj" fmla="val 50000"/>
            </a:avLst>
          </a:prstGeom>
          <a:solidFill>
            <a:srgbClr val="CC99FF"/>
          </a:solidFill>
          <a:ln w="25400" cap="sq">
            <a:solidFill>
              <a:srgbClr val="CC99FF"/>
            </a:solidFill>
            <a:miter lim="800000"/>
            <a:headEnd type="none" w="sm" len="sm"/>
            <a:tailEnd type="non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38043" name="AutoShape 59"/>
          <p:cNvSpPr>
            <a:spLocks noChangeArrowheads="1"/>
          </p:cNvSpPr>
          <p:nvPr/>
        </p:nvSpPr>
        <p:spPr bwMode="auto">
          <a:xfrm>
            <a:off x="850900" y="2590800"/>
            <a:ext cx="139700" cy="190500"/>
          </a:xfrm>
          <a:prstGeom prst="triangle">
            <a:avLst>
              <a:gd name="adj" fmla="val 50000"/>
            </a:avLst>
          </a:prstGeom>
          <a:solidFill>
            <a:srgbClr val="CC99FF"/>
          </a:solidFill>
          <a:ln w="25400" cap="sq">
            <a:solidFill>
              <a:srgbClr val="CC99FF"/>
            </a:solidFill>
            <a:miter lim="800000"/>
            <a:headEnd type="none" w="sm" len="sm"/>
            <a:tailEnd type="non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38044" name="AutoShape 60"/>
          <p:cNvSpPr>
            <a:spLocks noChangeArrowheads="1"/>
          </p:cNvSpPr>
          <p:nvPr/>
        </p:nvSpPr>
        <p:spPr bwMode="auto">
          <a:xfrm>
            <a:off x="1435100" y="2755900"/>
            <a:ext cx="139700" cy="190500"/>
          </a:xfrm>
          <a:prstGeom prst="triangle">
            <a:avLst>
              <a:gd name="adj" fmla="val 50000"/>
            </a:avLst>
          </a:prstGeom>
          <a:solidFill>
            <a:srgbClr val="CC99FF"/>
          </a:solidFill>
          <a:ln w="25400" cap="sq">
            <a:solidFill>
              <a:srgbClr val="CC99FF"/>
            </a:solidFill>
            <a:miter lim="800000"/>
            <a:headEnd type="none" w="sm" len="sm"/>
            <a:tailEnd type="non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38045" name="Freeform 61"/>
          <p:cNvSpPr>
            <a:spLocks/>
          </p:cNvSpPr>
          <p:nvPr/>
        </p:nvSpPr>
        <p:spPr bwMode="auto">
          <a:xfrm>
            <a:off x="927100" y="1689100"/>
            <a:ext cx="101600" cy="876300"/>
          </a:xfrm>
          <a:custGeom>
            <a:avLst/>
            <a:gdLst/>
            <a:ahLst/>
            <a:cxnLst>
              <a:cxn ang="0">
                <a:pos x="0" y="552"/>
              </a:cxn>
              <a:cxn ang="0">
                <a:pos x="40" y="336"/>
              </a:cxn>
              <a:cxn ang="0">
                <a:pos x="64" y="0"/>
              </a:cxn>
            </a:cxnLst>
            <a:rect l="0" t="0" r="r" b="b"/>
            <a:pathLst>
              <a:path w="64" h="552">
                <a:moveTo>
                  <a:pt x="0" y="552"/>
                </a:moveTo>
                <a:cubicBezTo>
                  <a:pt x="14" y="490"/>
                  <a:pt x="29" y="428"/>
                  <a:pt x="40" y="336"/>
                </a:cubicBezTo>
                <a:cubicBezTo>
                  <a:pt x="51" y="244"/>
                  <a:pt x="57" y="122"/>
                  <a:pt x="64" y="0"/>
                </a:cubicBezTo>
              </a:path>
            </a:pathLst>
          </a:custGeom>
          <a:solidFill>
            <a:srgbClr val="CC99FF"/>
          </a:solidFill>
          <a:ln w="25400" cap="sq" cmpd="sng">
            <a:solidFill>
              <a:srgbClr val="CC99FF"/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938046" name="Freeform 62"/>
          <p:cNvSpPr>
            <a:spLocks/>
          </p:cNvSpPr>
          <p:nvPr/>
        </p:nvSpPr>
        <p:spPr bwMode="auto">
          <a:xfrm>
            <a:off x="1028700" y="1701800"/>
            <a:ext cx="76200" cy="1117600"/>
          </a:xfrm>
          <a:custGeom>
            <a:avLst/>
            <a:gdLst/>
            <a:ahLst/>
            <a:cxnLst>
              <a:cxn ang="0">
                <a:pos x="0" y="704"/>
              </a:cxn>
              <a:cxn ang="0">
                <a:pos x="16" y="560"/>
              </a:cxn>
              <a:cxn ang="0">
                <a:pos x="32" y="424"/>
              </a:cxn>
              <a:cxn ang="0">
                <a:pos x="48" y="0"/>
              </a:cxn>
            </a:cxnLst>
            <a:rect l="0" t="0" r="r" b="b"/>
            <a:pathLst>
              <a:path w="48" h="704">
                <a:moveTo>
                  <a:pt x="0" y="704"/>
                </a:moveTo>
                <a:cubicBezTo>
                  <a:pt x="5" y="655"/>
                  <a:pt x="11" y="607"/>
                  <a:pt x="16" y="560"/>
                </a:cubicBezTo>
                <a:cubicBezTo>
                  <a:pt x="21" y="513"/>
                  <a:pt x="27" y="517"/>
                  <a:pt x="32" y="424"/>
                </a:cubicBezTo>
                <a:cubicBezTo>
                  <a:pt x="37" y="331"/>
                  <a:pt x="42" y="165"/>
                  <a:pt x="48" y="0"/>
                </a:cubicBezTo>
              </a:path>
            </a:pathLst>
          </a:custGeom>
          <a:solidFill>
            <a:srgbClr val="CC99FF"/>
          </a:solidFill>
          <a:ln w="25400" cap="sq" cmpd="sng">
            <a:solidFill>
              <a:srgbClr val="CC99FF"/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938047" name="Freeform 63"/>
          <p:cNvSpPr>
            <a:spLocks/>
          </p:cNvSpPr>
          <p:nvPr/>
        </p:nvSpPr>
        <p:spPr bwMode="auto">
          <a:xfrm>
            <a:off x="1446213" y="1689100"/>
            <a:ext cx="52387" cy="1041400"/>
          </a:xfrm>
          <a:custGeom>
            <a:avLst/>
            <a:gdLst/>
            <a:ahLst/>
            <a:cxnLst>
              <a:cxn ang="0">
                <a:pos x="33" y="656"/>
              </a:cxn>
              <a:cxn ang="0">
                <a:pos x="9" y="440"/>
              </a:cxn>
              <a:cxn ang="0">
                <a:pos x="1" y="320"/>
              </a:cxn>
              <a:cxn ang="0">
                <a:pos x="1" y="0"/>
              </a:cxn>
            </a:cxnLst>
            <a:rect l="0" t="0" r="r" b="b"/>
            <a:pathLst>
              <a:path w="33" h="656">
                <a:moveTo>
                  <a:pt x="33" y="656"/>
                </a:moveTo>
                <a:cubicBezTo>
                  <a:pt x="23" y="576"/>
                  <a:pt x="14" y="496"/>
                  <a:pt x="9" y="440"/>
                </a:cubicBezTo>
                <a:cubicBezTo>
                  <a:pt x="4" y="384"/>
                  <a:pt x="2" y="393"/>
                  <a:pt x="1" y="320"/>
                </a:cubicBezTo>
                <a:cubicBezTo>
                  <a:pt x="0" y="247"/>
                  <a:pt x="0" y="123"/>
                  <a:pt x="1" y="0"/>
                </a:cubicBezTo>
              </a:path>
            </a:pathLst>
          </a:custGeom>
          <a:solidFill>
            <a:srgbClr val="CC99FF"/>
          </a:solidFill>
          <a:ln w="25400" cap="sq" cmpd="sng">
            <a:solidFill>
              <a:srgbClr val="CC99FF"/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938048" name="Freeform 64"/>
          <p:cNvSpPr>
            <a:spLocks/>
          </p:cNvSpPr>
          <p:nvPr/>
        </p:nvSpPr>
        <p:spPr bwMode="auto">
          <a:xfrm>
            <a:off x="1511300" y="1689100"/>
            <a:ext cx="76200" cy="774700"/>
          </a:xfrm>
          <a:custGeom>
            <a:avLst/>
            <a:gdLst/>
            <a:ahLst/>
            <a:cxnLst>
              <a:cxn ang="0">
                <a:pos x="56" y="464"/>
              </a:cxn>
              <a:cxn ang="0">
                <a:pos x="16" y="288"/>
              </a:cxn>
              <a:cxn ang="0">
                <a:pos x="8" y="96"/>
              </a:cxn>
              <a:cxn ang="0">
                <a:pos x="0" y="0"/>
              </a:cxn>
            </a:cxnLst>
            <a:rect l="0" t="0" r="r" b="b"/>
            <a:pathLst>
              <a:path w="56" h="464">
                <a:moveTo>
                  <a:pt x="56" y="464"/>
                </a:moveTo>
                <a:cubicBezTo>
                  <a:pt x="40" y="406"/>
                  <a:pt x="24" y="349"/>
                  <a:pt x="16" y="288"/>
                </a:cubicBezTo>
                <a:cubicBezTo>
                  <a:pt x="8" y="227"/>
                  <a:pt x="11" y="144"/>
                  <a:pt x="8" y="96"/>
                </a:cubicBezTo>
                <a:cubicBezTo>
                  <a:pt x="5" y="48"/>
                  <a:pt x="2" y="24"/>
                  <a:pt x="0" y="0"/>
                </a:cubicBezTo>
              </a:path>
            </a:pathLst>
          </a:custGeom>
          <a:solidFill>
            <a:srgbClr val="CC99FF"/>
          </a:solidFill>
          <a:ln w="25400" cap="sq" cmpd="sng">
            <a:solidFill>
              <a:srgbClr val="CC99FF"/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938049" name="Freeform 65"/>
          <p:cNvSpPr>
            <a:spLocks/>
          </p:cNvSpPr>
          <p:nvPr/>
        </p:nvSpPr>
        <p:spPr bwMode="auto">
          <a:xfrm>
            <a:off x="1587500" y="1689100"/>
            <a:ext cx="165100" cy="1257300"/>
          </a:xfrm>
          <a:custGeom>
            <a:avLst/>
            <a:gdLst/>
            <a:ahLst/>
            <a:cxnLst>
              <a:cxn ang="0">
                <a:pos x="104" y="792"/>
              </a:cxn>
              <a:cxn ang="0">
                <a:pos x="48" y="528"/>
              </a:cxn>
              <a:cxn ang="0">
                <a:pos x="8" y="168"/>
              </a:cxn>
              <a:cxn ang="0">
                <a:pos x="0" y="0"/>
              </a:cxn>
            </a:cxnLst>
            <a:rect l="0" t="0" r="r" b="b"/>
            <a:pathLst>
              <a:path w="104" h="792">
                <a:moveTo>
                  <a:pt x="104" y="792"/>
                </a:moveTo>
                <a:cubicBezTo>
                  <a:pt x="84" y="712"/>
                  <a:pt x="64" y="632"/>
                  <a:pt x="48" y="528"/>
                </a:cubicBezTo>
                <a:cubicBezTo>
                  <a:pt x="32" y="424"/>
                  <a:pt x="16" y="256"/>
                  <a:pt x="8" y="168"/>
                </a:cubicBezTo>
                <a:cubicBezTo>
                  <a:pt x="0" y="80"/>
                  <a:pt x="0" y="40"/>
                  <a:pt x="0" y="0"/>
                </a:cubicBezTo>
              </a:path>
            </a:pathLst>
          </a:custGeom>
          <a:solidFill>
            <a:srgbClr val="CC99FF"/>
          </a:solidFill>
          <a:ln w="25400" cap="sq" cmpd="sng">
            <a:solidFill>
              <a:srgbClr val="CC99FF"/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938050" name="Oval 66"/>
          <p:cNvSpPr>
            <a:spLocks noChangeArrowheads="1"/>
          </p:cNvSpPr>
          <p:nvPr/>
        </p:nvSpPr>
        <p:spPr bwMode="auto">
          <a:xfrm>
            <a:off x="1625600" y="3378200"/>
            <a:ext cx="152400" cy="165100"/>
          </a:xfrm>
          <a:prstGeom prst="ellipse">
            <a:avLst/>
          </a:prstGeom>
          <a:solidFill>
            <a:srgbClr val="FF99CC"/>
          </a:solidFill>
          <a:ln w="25400" cap="sq">
            <a:solidFill>
              <a:srgbClr val="FF99CC"/>
            </a:solidFill>
            <a:round/>
            <a:headEnd type="none" w="sm" len="sm"/>
            <a:tailEnd type="non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38051" name="Oval 67"/>
          <p:cNvSpPr>
            <a:spLocks noChangeArrowheads="1"/>
          </p:cNvSpPr>
          <p:nvPr/>
        </p:nvSpPr>
        <p:spPr bwMode="auto">
          <a:xfrm>
            <a:off x="762000" y="3429000"/>
            <a:ext cx="152400" cy="165100"/>
          </a:xfrm>
          <a:prstGeom prst="ellipse">
            <a:avLst/>
          </a:prstGeom>
          <a:solidFill>
            <a:srgbClr val="FF99CC"/>
          </a:solidFill>
          <a:ln w="25400" cap="sq">
            <a:solidFill>
              <a:srgbClr val="FF99CC"/>
            </a:solidFill>
            <a:round/>
            <a:headEnd type="none" w="sm" len="sm"/>
            <a:tailEnd type="non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38052" name="Oval 68"/>
          <p:cNvSpPr>
            <a:spLocks noChangeArrowheads="1"/>
          </p:cNvSpPr>
          <p:nvPr/>
        </p:nvSpPr>
        <p:spPr bwMode="auto">
          <a:xfrm>
            <a:off x="952500" y="3467100"/>
            <a:ext cx="152400" cy="165100"/>
          </a:xfrm>
          <a:prstGeom prst="ellipse">
            <a:avLst/>
          </a:prstGeom>
          <a:solidFill>
            <a:srgbClr val="FF99CC"/>
          </a:solidFill>
          <a:ln w="25400" cap="sq">
            <a:solidFill>
              <a:srgbClr val="FF99CC"/>
            </a:solidFill>
            <a:round/>
            <a:headEnd type="none" w="sm" len="sm"/>
            <a:tailEnd type="non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38053" name="Oval 69"/>
          <p:cNvSpPr>
            <a:spLocks noChangeArrowheads="1"/>
          </p:cNvSpPr>
          <p:nvPr/>
        </p:nvSpPr>
        <p:spPr bwMode="auto">
          <a:xfrm>
            <a:off x="1384300" y="3416300"/>
            <a:ext cx="152400" cy="165100"/>
          </a:xfrm>
          <a:prstGeom prst="ellipse">
            <a:avLst/>
          </a:prstGeom>
          <a:solidFill>
            <a:srgbClr val="FF99CC"/>
          </a:solidFill>
          <a:ln w="25400" cap="sq">
            <a:solidFill>
              <a:srgbClr val="FF99CC"/>
            </a:solidFill>
            <a:round/>
            <a:headEnd type="none" w="sm" len="sm"/>
            <a:tailEnd type="non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38054" name="Oval 70"/>
          <p:cNvSpPr>
            <a:spLocks noChangeArrowheads="1"/>
          </p:cNvSpPr>
          <p:nvPr/>
        </p:nvSpPr>
        <p:spPr bwMode="auto">
          <a:xfrm>
            <a:off x="1549400" y="3441700"/>
            <a:ext cx="152400" cy="165100"/>
          </a:xfrm>
          <a:prstGeom prst="ellipse">
            <a:avLst/>
          </a:prstGeom>
          <a:solidFill>
            <a:srgbClr val="FF99CC"/>
          </a:solidFill>
          <a:ln w="25400" cap="sq">
            <a:solidFill>
              <a:srgbClr val="FF99CC"/>
            </a:solidFill>
            <a:round/>
            <a:headEnd type="none" w="sm" len="sm"/>
            <a:tailEnd type="non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38055" name="Oval 71"/>
          <p:cNvSpPr>
            <a:spLocks noChangeArrowheads="1"/>
          </p:cNvSpPr>
          <p:nvPr/>
        </p:nvSpPr>
        <p:spPr bwMode="auto">
          <a:xfrm>
            <a:off x="698500" y="1473200"/>
            <a:ext cx="1181100" cy="419100"/>
          </a:xfrm>
          <a:prstGeom prst="ellipse">
            <a:avLst/>
          </a:prstGeom>
          <a:noFill/>
          <a:ln w="25400" cap="sq">
            <a:solidFill>
              <a:srgbClr val="99FF66"/>
            </a:solidFill>
            <a:round/>
            <a:headEnd type="none" w="sm" len="sm"/>
            <a:tailEnd type="non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38056" name="Line 72"/>
          <p:cNvSpPr>
            <a:spLocks noChangeShapeType="1"/>
          </p:cNvSpPr>
          <p:nvPr/>
        </p:nvSpPr>
        <p:spPr bwMode="auto">
          <a:xfrm>
            <a:off x="698500" y="1689100"/>
            <a:ext cx="0" cy="4152900"/>
          </a:xfrm>
          <a:prstGeom prst="line">
            <a:avLst/>
          </a:prstGeom>
          <a:noFill/>
          <a:ln w="25400" cap="sq">
            <a:solidFill>
              <a:srgbClr val="99FF66"/>
            </a:solidFill>
            <a:round/>
            <a:headEnd type="none" w="sm" len="sm"/>
            <a:tailEnd type="none" w="lg" len="lg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938057" name="Line 73"/>
          <p:cNvSpPr>
            <a:spLocks noChangeShapeType="1"/>
          </p:cNvSpPr>
          <p:nvPr/>
        </p:nvSpPr>
        <p:spPr bwMode="auto">
          <a:xfrm>
            <a:off x="1879600" y="1689100"/>
            <a:ext cx="0" cy="4152900"/>
          </a:xfrm>
          <a:prstGeom prst="line">
            <a:avLst/>
          </a:prstGeom>
          <a:noFill/>
          <a:ln w="25400" cap="sq">
            <a:solidFill>
              <a:srgbClr val="99FF66"/>
            </a:solidFill>
            <a:round/>
            <a:headEnd type="none" w="sm" len="sm"/>
            <a:tailEnd type="none" w="lg" len="lg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938058" name="Oval 74"/>
          <p:cNvSpPr>
            <a:spLocks noChangeArrowheads="1"/>
          </p:cNvSpPr>
          <p:nvPr/>
        </p:nvSpPr>
        <p:spPr bwMode="auto">
          <a:xfrm>
            <a:off x="698500" y="5651500"/>
            <a:ext cx="1181100" cy="419100"/>
          </a:xfrm>
          <a:prstGeom prst="ellipse">
            <a:avLst/>
          </a:prstGeom>
          <a:noFill/>
          <a:ln w="25400" cap="sq">
            <a:solidFill>
              <a:srgbClr val="99FF66"/>
            </a:solidFill>
            <a:round/>
            <a:headEnd type="none" w="sm" len="sm"/>
            <a:tailEnd type="none" w="lg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38059" name="Text Box 75"/>
          <p:cNvSpPr txBox="1">
            <a:spLocks noChangeArrowheads="1"/>
          </p:cNvSpPr>
          <p:nvPr/>
        </p:nvSpPr>
        <p:spPr bwMode="auto">
          <a:xfrm>
            <a:off x="174625" y="5308600"/>
            <a:ext cx="425450" cy="366713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  <a:effectLst/>
        </p:spPr>
        <p:txBody>
          <a:bodyPr wrap="none">
            <a:spAutoFit/>
          </a:bodyPr>
          <a:lstStyle/>
          <a:p>
            <a:r>
              <a:rPr lang="en-US" sz="1800"/>
              <a:t>VI</a:t>
            </a:r>
          </a:p>
        </p:txBody>
      </p:sp>
      <p:sp>
        <p:nvSpPr>
          <p:cNvPr id="938060" name="Text Box 76"/>
          <p:cNvSpPr txBox="1">
            <a:spLocks noChangeArrowheads="1"/>
          </p:cNvSpPr>
          <p:nvPr/>
        </p:nvSpPr>
        <p:spPr bwMode="auto">
          <a:xfrm>
            <a:off x="187325" y="4610100"/>
            <a:ext cx="349250" cy="366713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  <a:effectLst/>
        </p:spPr>
        <p:txBody>
          <a:bodyPr wrap="none">
            <a:spAutoFit/>
          </a:bodyPr>
          <a:lstStyle/>
          <a:p>
            <a:r>
              <a:rPr lang="en-US" sz="1800"/>
              <a:t>V</a:t>
            </a:r>
          </a:p>
        </p:txBody>
      </p:sp>
      <p:sp>
        <p:nvSpPr>
          <p:cNvPr id="938061" name="Text Box 77"/>
          <p:cNvSpPr txBox="1">
            <a:spLocks noChangeArrowheads="1"/>
          </p:cNvSpPr>
          <p:nvPr/>
        </p:nvSpPr>
        <p:spPr bwMode="auto">
          <a:xfrm>
            <a:off x="200025" y="3365500"/>
            <a:ext cx="425450" cy="366713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  <a:effectLst/>
        </p:spPr>
        <p:txBody>
          <a:bodyPr wrap="none">
            <a:spAutoFit/>
          </a:bodyPr>
          <a:lstStyle/>
          <a:p>
            <a:r>
              <a:rPr lang="en-US" sz="1800"/>
              <a:t>IV</a:t>
            </a:r>
          </a:p>
        </p:txBody>
      </p:sp>
      <p:sp>
        <p:nvSpPr>
          <p:cNvPr id="938062" name="Text Box 78"/>
          <p:cNvSpPr txBox="1">
            <a:spLocks noChangeArrowheads="1"/>
          </p:cNvSpPr>
          <p:nvPr/>
        </p:nvSpPr>
        <p:spPr bwMode="auto">
          <a:xfrm>
            <a:off x="174625" y="2667000"/>
            <a:ext cx="412750" cy="366713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  <a:effectLst/>
        </p:spPr>
        <p:txBody>
          <a:bodyPr wrap="none">
            <a:spAutoFit/>
          </a:bodyPr>
          <a:lstStyle/>
          <a:p>
            <a:r>
              <a:rPr lang="en-US" sz="1800"/>
              <a:t>III</a:t>
            </a:r>
          </a:p>
        </p:txBody>
      </p:sp>
      <p:sp>
        <p:nvSpPr>
          <p:cNvPr id="938063" name="Text Box 79"/>
          <p:cNvSpPr txBox="1">
            <a:spLocks noChangeArrowheads="1"/>
          </p:cNvSpPr>
          <p:nvPr/>
        </p:nvSpPr>
        <p:spPr bwMode="auto">
          <a:xfrm>
            <a:off x="212725" y="2235200"/>
            <a:ext cx="336550" cy="366713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  <a:effectLst/>
        </p:spPr>
        <p:txBody>
          <a:bodyPr wrap="none">
            <a:spAutoFit/>
          </a:bodyPr>
          <a:lstStyle/>
          <a:p>
            <a:r>
              <a:rPr lang="en-US" sz="1800"/>
              <a:t>II</a:t>
            </a:r>
          </a:p>
        </p:txBody>
      </p:sp>
      <p:sp>
        <p:nvSpPr>
          <p:cNvPr id="938064" name="Text Box 80"/>
          <p:cNvSpPr txBox="1">
            <a:spLocks noChangeArrowheads="1"/>
          </p:cNvSpPr>
          <p:nvPr/>
        </p:nvSpPr>
        <p:spPr bwMode="auto">
          <a:xfrm>
            <a:off x="263525" y="1612900"/>
            <a:ext cx="260350" cy="366713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  <a:effectLst/>
        </p:spPr>
        <p:txBody>
          <a:bodyPr wrap="none">
            <a:spAutoFit/>
          </a:bodyPr>
          <a:lstStyle/>
          <a:p>
            <a:r>
              <a:rPr lang="en-US" sz="1800"/>
              <a:t>I</a:t>
            </a:r>
          </a:p>
        </p:txBody>
      </p:sp>
      <p:sp>
        <p:nvSpPr>
          <p:cNvPr id="938065" name="Line 81"/>
          <p:cNvSpPr>
            <a:spLocks noChangeShapeType="1"/>
          </p:cNvSpPr>
          <p:nvPr/>
        </p:nvSpPr>
        <p:spPr bwMode="auto">
          <a:xfrm>
            <a:off x="723900" y="1244600"/>
            <a:ext cx="1117600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938066" name="Text Box 82"/>
          <p:cNvSpPr txBox="1">
            <a:spLocks noChangeArrowheads="1"/>
          </p:cNvSpPr>
          <p:nvPr/>
        </p:nvSpPr>
        <p:spPr bwMode="auto">
          <a:xfrm>
            <a:off x="898525" y="808038"/>
            <a:ext cx="779463" cy="366712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  <a:effectLst/>
        </p:spPr>
        <p:txBody>
          <a:bodyPr wrap="none">
            <a:spAutoFit/>
          </a:bodyPr>
          <a:lstStyle/>
          <a:p>
            <a:r>
              <a:rPr lang="en-US" sz="1800"/>
              <a:t>32 </a:t>
            </a:r>
            <a:r>
              <a:rPr lang="en-US" sz="1800">
                <a:sym typeface="Symbol" pitchFamily="18" charset="2"/>
              </a:rPr>
              <a:t>m</a:t>
            </a:r>
          </a:p>
        </p:txBody>
      </p:sp>
      <p:sp>
        <p:nvSpPr>
          <p:cNvPr id="938067" name="Line 83"/>
          <p:cNvSpPr>
            <a:spLocks noChangeShapeType="1"/>
          </p:cNvSpPr>
          <p:nvPr/>
        </p:nvSpPr>
        <p:spPr bwMode="auto">
          <a:xfrm>
            <a:off x="3911600" y="1447800"/>
            <a:ext cx="711200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</p:spPr>
        <p:txBody>
          <a:bodyPr wrap="none"/>
          <a:lstStyle/>
          <a:p>
            <a:endParaRPr lang="en-US">
              <a:latin typeface="+mj-lt"/>
            </a:endParaRPr>
          </a:p>
        </p:txBody>
      </p:sp>
      <p:sp>
        <p:nvSpPr>
          <p:cNvPr id="938068" name="Text Box 84"/>
          <p:cNvSpPr txBox="1">
            <a:spLocks noChangeArrowheads="1"/>
          </p:cNvSpPr>
          <p:nvPr/>
        </p:nvSpPr>
        <p:spPr bwMode="auto">
          <a:xfrm>
            <a:off x="3794125" y="1011238"/>
            <a:ext cx="893763" cy="366712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latin typeface="+mj-lt"/>
              </a:rPr>
              <a:t>450 </a:t>
            </a:r>
            <a:r>
              <a:rPr lang="en-US" sz="1800">
                <a:latin typeface="+mj-lt"/>
                <a:sym typeface="Symbol" pitchFamily="18" charset="2"/>
              </a:rPr>
              <a:t>m</a:t>
            </a:r>
          </a:p>
        </p:txBody>
      </p:sp>
    </p:spTree>
    <p:extLst>
      <p:ext uri="{BB962C8B-B14F-4D97-AF65-F5344CB8AC3E}">
        <p14:creationId xmlns:p14="http://schemas.microsoft.com/office/powerpoint/2010/main" val="123693726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610" name="Rectangle 2"/>
          <p:cNvSpPr>
            <a:spLocks noChangeArrowheads="1"/>
          </p:cNvSpPr>
          <p:nvPr/>
        </p:nvSpPr>
        <p:spPr bwMode="auto">
          <a:xfrm>
            <a:off x="2058977" y="0"/>
            <a:ext cx="4906984" cy="52322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800" b="1" u="sng" dirty="0">
                <a:latin typeface="+mj-lt"/>
                <a:cs typeface="Calibri" pitchFamily="34" charset="0"/>
              </a:rPr>
              <a:t>Phenomenological Time-Scales</a:t>
            </a:r>
          </a:p>
        </p:txBody>
      </p:sp>
      <p:graphicFrame>
        <p:nvGraphicFramePr>
          <p:cNvPr id="964611" name="Group 3"/>
          <p:cNvGraphicFramePr>
            <a:graphicFrameLocks noGrp="1"/>
          </p:cNvGraphicFramePr>
          <p:nvPr/>
        </p:nvGraphicFramePr>
        <p:xfrm>
          <a:off x="368300" y="685800"/>
          <a:ext cx="8470900" cy="5752402"/>
        </p:xfrm>
        <a:graphic>
          <a:graphicData uri="http://schemas.openxmlformats.org/drawingml/2006/table">
            <a:tbl>
              <a:tblPr/>
              <a:tblGrid>
                <a:gridCol w="306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9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Calibri" pitchFamily="34" charset="0"/>
                        </a:rPr>
                        <a:t>Time Scale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Calibri" pitchFamily="34" charset="0"/>
                        </a:rPr>
                        <a:t>Phenomena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FFFF"/>
                          </a:solidFill>
                          <a:effectLst/>
                          <a:latin typeface="+mj-lt"/>
                          <a:cs typeface="Calibri" pitchFamily="34" charset="0"/>
                        </a:rPr>
                        <a:t>Fixed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FFFF"/>
                          </a:solidFill>
                          <a:effectLst/>
                          <a:latin typeface="+mj-lt"/>
                          <a:cs typeface="Calibri" pitchFamily="34" charset="0"/>
                        </a:rPr>
                        <a:t>Natural laws.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FFFF"/>
                          </a:solidFill>
                          <a:effectLst/>
                          <a:latin typeface="+mj-lt"/>
                          <a:cs typeface="Calibri" pitchFamily="34" charset="0"/>
                        </a:rPr>
                        <a:t>100,000 – 1,000,000 years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FFFF"/>
                          </a:solidFill>
                          <a:effectLst/>
                          <a:latin typeface="+mj-lt"/>
                          <a:cs typeface="Calibri" pitchFamily="34" charset="0"/>
                        </a:rPr>
                        <a:t>(~ 1,000 – 100,000 gen)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FFFF"/>
                          </a:solidFill>
                          <a:effectLst/>
                          <a:latin typeface="+mj-lt"/>
                          <a:cs typeface="Calibri" pitchFamily="34" charset="0"/>
                        </a:rPr>
                        <a:t>General climate, habitat, ecosystem, geography, etc.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FFFF"/>
                          </a:solidFill>
                          <a:effectLst/>
                          <a:latin typeface="+mj-lt"/>
                          <a:cs typeface="Calibri" pitchFamily="34" charset="0"/>
                        </a:rPr>
                        <a:t>General behavior of most other macro-organisms.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2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FFFF"/>
                          </a:solidFill>
                          <a:effectLst/>
                          <a:latin typeface="+mj-lt"/>
                          <a:cs typeface="Calibri" pitchFamily="34" charset="0"/>
                        </a:rPr>
                        <a:t>1,000 – 10,000 years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FFFF"/>
                          </a:solidFill>
                          <a:effectLst/>
                          <a:latin typeface="+mj-lt"/>
                          <a:cs typeface="Calibri" pitchFamily="34" charset="0"/>
                        </a:rPr>
                        <a:t>(10 – 5,000 gen)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FFFF"/>
                          </a:solidFill>
                          <a:effectLst/>
                          <a:latin typeface="+mj-lt"/>
                          <a:cs typeface="Calibri" pitchFamily="34" charset="0"/>
                        </a:rPr>
                        <a:t>Details of climate, habitat, ecosystem, geography, etc.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FFFF"/>
                          </a:solidFill>
                          <a:effectLst/>
                          <a:latin typeface="+mj-lt"/>
                          <a:cs typeface="Calibri" pitchFamily="34" charset="0"/>
                        </a:rPr>
                        <a:t>Migration and competition.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FFFF"/>
                          </a:solidFill>
                          <a:effectLst/>
                          <a:latin typeface="+mj-lt"/>
                          <a:cs typeface="Calibri" pitchFamily="34" charset="0"/>
                        </a:rPr>
                        <a:t>100 – 1,000 years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FFFF"/>
                          </a:solidFill>
                          <a:effectLst/>
                          <a:latin typeface="+mj-lt"/>
                          <a:cs typeface="Calibri" pitchFamily="34" charset="0"/>
                        </a:rPr>
                        <a:t>(1 – 50 gen)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FFFF"/>
                          </a:solidFill>
                          <a:effectLst/>
                          <a:latin typeface="+mj-lt"/>
                          <a:cs typeface="Calibri" pitchFamily="34" charset="0"/>
                        </a:rPr>
                        <a:t>Variation in species populations.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FFFF"/>
                          </a:solidFill>
                          <a:effectLst/>
                          <a:latin typeface="+mj-lt"/>
                          <a:cs typeface="Calibri" pitchFamily="34" charset="0"/>
                        </a:rPr>
                        <a:t>Specific ecological factors (e.g., rainfall patterns)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2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FFFF"/>
                          </a:solidFill>
                          <a:effectLst/>
                          <a:latin typeface="+mj-lt"/>
                          <a:cs typeface="Calibri" pitchFamily="34" charset="0"/>
                        </a:rPr>
                        <a:t>1 – 100 years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FFFF"/>
                          </a:solidFill>
                          <a:effectLst/>
                          <a:latin typeface="+mj-lt"/>
                          <a:cs typeface="Calibri" pitchFamily="34" charset="0"/>
                        </a:rPr>
                        <a:t>(1 lifetime)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FFFF"/>
                          </a:solidFill>
                          <a:effectLst/>
                          <a:latin typeface="+mj-lt"/>
                          <a:cs typeface="Calibri" pitchFamily="34" charset="0"/>
                        </a:rPr>
                        <a:t>Specific ecological factors (e.g., availability of food).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FFFF"/>
                          </a:solidFill>
                          <a:effectLst/>
                          <a:latin typeface="+mj-lt"/>
                          <a:cs typeface="Calibri" pitchFamily="34" charset="0"/>
                        </a:rPr>
                        <a:t>Patterns of experience, Social relationships.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FFFF"/>
                          </a:solidFill>
                          <a:effectLst/>
                          <a:latin typeface="+mj-lt"/>
                          <a:cs typeface="Calibri" pitchFamily="34" charset="0"/>
                        </a:rPr>
                        <a:t>1 day – 1 year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FFFF"/>
                          </a:solidFill>
                          <a:effectLst/>
                          <a:latin typeface="+mj-lt"/>
                          <a:cs typeface="Calibri" pitchFamily="34" charset="0"/>
                        </a:rPr>
                        <a:t>Growth and development.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FFFF"/>
                          </a:solidFill>
                          <a:effectLst/>
                          <a:latin typeface="+mj-lt"/>
                          <a:cs typeface="Calibri" pitchFamily="34" charset="0"/>
                        </a:rPr>
                        <a:t>Natural phenomena (day/night, seasons, etc.)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2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FFFF"/>
                          </a:solidFill>
                          <a:effectLst/>
                          <a:latin typeface="+mj-lt"/>
                          <a:cs typeface="Calibri" pitchFamily="34" charset="0"/>
                        </a:rPr>
                        <a:t>1 sec – 1 day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FFFF"/>
                          </a:solidFill>
                          <a:effectLst/>
                          <a:latin typeface="+mj-lt"/>
                          <a:cs typeface="Calibri" pitchFamily="34" charset="0"/>
                        </a:rPr>
                        <a:t>Behavior of self and other individuals.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FFFF"/>
                          </a:solidFill>
                          <a:effectLst/>
                          <a:latin typeface="+mj-lt"/>
                          <a:cs typeface="Calibri" pitchFamily="34" charset="0"/>
                        </a:rPr>
                        <a:t>Specific experiences (episodes).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FFFF"/>
                          </a:solidFill>
                          <a:effectLst/>
                          <a:latin typeface="+mj-lt"/>
                          <a:cs typeface="Calibri" pitchFamily="34" charset="0"/>
                        </a:rPr>
                        <a:t>100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FFFF"/>
                          </a:solidFill>
                          <a:effectLst/>
                          <a:latin typeface="+mj-lt"/>
                          <a:cs typeface="Calibri" pitchFamily="34" charset="0"/>
                        </a:rPr>
                        <a:t>msec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FFFF"/>
                          </a:solidFill>
                          <a:effectLst/>
                          <a:latin typeface="+mj-lt"/>
                          <a:cs typeface="Calibri" pitchFamily="34" charset="0"/>
                        </a:rPr>
                        <a:t> – 1 sec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FFFF"/>
                          </a:solidFill>
                          <a:effectLst/>
                          <a:latin typeface="+mj-lt"/>
                          <a:cs typeface="Calibri" pitchFamily="34" charset="0"/>
                        </a:rPr>
                        <a:t>Perception, cognition and action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558898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650" name="AutoShape 2"/>
          <p:cNvSpPr>
            <a:spLocks noChangeArrowheads="1"/>
          </p:cNvSpPr>
          <p:nvPr/>
        </p:nvSpPr>
        <p:spPr bwMode="auto">
          <a:xfrm rot="2649676">
            <a:off x="2562225" y="793750"/>
            <a:ext cx="3910013" cy="3802063"/>
          </a:xfrm>
          <a:custGeom>
            <a:avLst/>
            <a:gdLst>
              <a:gd name="T0" fmla="*/ 61003 w 21600"/>
              <a:gd name="T1" fmla="*/ 1429470 h 21600"/>
              <a:gd name="T2" fmla="*/ 3437191 w 21600"/>
              <a:gd name="T3" fmla="*/ 2704041 h 21600"/>
              <a:gd name="T4" fmla="*/ 561159 w 21600"/>
              <a:gd name="T5" fmla="*/ 1553917 h 21600"/>
              <a:gd name="T6" fmla="*/ 4398583 w 21600"/>
              <a:gd name="T7" fmla="*/ 1883957 h 21600"/>
              <a:gd name="T8" fmla="*/ 3657129 w 21600"/>
              <a:gd name="T9" fmla="*/ 2615326 h 21600"/>
              <a:gd name="T10" fmla="*/ 2904813 w 21600"/>
              <a:gd name="T11" fmla="*/ 1894343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8747" y="10743"/>
                </a:moveTo>
                <a:cubicBezTo>
                  <a:pt x="18716" y="6375"/>
                  <a:pt x="15167" y="2852"/>
                  <a:pt x="10800" y="2852"/>
                </a:cubicBezTo>
                <a:cubicBezTo>
                  <a:pt x="6410" y="2852"/>
                  <a:pt x="2852" y="6410"/>
                  <a:pt x="2852" y="10800"/>
                </a:cubicBezTo>
                <a:cubicBezTo>
                  <a:pt x="2852" y="15189"/>
                  <a:pt x="6410" y="18748"/>
                  <a:pt x="10800" y="18748"/>
                </a:cubicBezTo>
                <a:cubicBezTo>
                  <a:pt x="13682" y="18748"/>
                  <a:pt x="16339" y="17187"/>
                  <a:pt x="17742" y="14668"/>
                </a:cubicBezTo>
                <a:lnTo>
                  <a:pt x="20234" y="16057"/>
                </a:lnTo>
                <a:cubicBezTo>
                  <a:pt x="18327" y="19478"/>
                  <a:pt x="14717" y="21599"/>
                  <a:pt x="10800" y="21600"/>
                </a:cubicBezTo>
                <a:cubicBezTo>
                  <a:pt x="4835" y="21600"/>
                  <a:pt x="0" y="16764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34" y="-1"/>
                  <a:pt x="21557" y="4788"/>
                  <a:pt x="21599" y="10722"/>
                </a:cubicBezTo>
                <a:lnTo>
                  <a:pt x="24299" y="10703"/>
                </a:lnTo>
                <a:lnTo>
                  <a:pt x="20203" y="14858"/>
                </a:lnTo>
                <a:lnTo>
                  <a:pt x="16047" y="10762"/>
                </a:lnTo>
                <a:lnTo>
                  <a:pt x="18747" y="10743"/>
                </a:lnTo>
                <a:close/>
              </a:path>
            </a:pathLst>
          </a:custGeom>
          <a:solidFill>
            <a:srgbClr val="33CCCC">
              <a:alpha val="38823"/>
            </a:srgbClr>
          </a:solidFill>
          <a:ln w="34925" cap="sq">
            <a:noFill/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1447800" y="698500"/>
            <a:ext cx="6096000" cy="4191000"/>
          </a:xfrm>
          <a:prstGeom prst="rect">
            <a:avLst/>
          </a:prstGeom>
          <a:solidFill>
            <a:srgbClr val="CC99FF">
              <a:alpha val="34117"/>
            </a:srgbClr>
          </a:solidFill>
          <a:ln w="34925" cap="sq">
            <a:noFill/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5092700" y="3924300"/>
            <a:ext cx="2768600" cy="2235200"/>
          </a:xfrm>
          <a:prstGeom prst="rect">
            <a:avLst/>
          </a:prstGeom>
          <a:solidFill>
            <a:srgbClr val="FF9900">
              <a:alpha val="43137"/>
            </a:srgbClr>
          </a:solidFill>
          <a:ln w="34925" cap="sq">
            <a:noFill/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1117600" y="3924300"/>
            <a:ext cx="2768600" cy="2235200"/>
          </a:xfrm>
          <a:prstGeom prst="rect">
            <a:avLst/>
          </a:prstGeom>
          <a:solidFill>
            <a:srgbClr val="99CC00">
              <a:alpha val="43137"/>
            </a:srgbClr>
          </a:solidFill>
          <a:ln w="34925" cap="sq">
            <a:noFill/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54" name="Text Box 6"/>
          <p:cNvSpPr txBox="1">
            <a:spLocks noChangeArrowheads="1"/>
          </p:cNvSpPr>
          <p:nvPr/>
        </p:nvSpPr>
        <p:spPr bwMode="auto">
          <a:xfrm>
            <a:off x="2447925" y="0"/>
            <a:ext cx="3940175" cy="45720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2400" b="1" u="sng"/>
              <a:t>The Perception-Action Cycle</a:t>
            </a:r>
          </a:p>
        </p:txBody>
      </p:sp>
      <p:grpSp>
        <p:nvGrpSpPr>
          <p:cNvPr id="27655" name="Group 7"/>
          <p:cNvGrpSpPr>
            <a:grpSpLocks/>
          </p:cNvGrpSpPr>
          <p:nvPr/>
        </p:nvGrpSpPr>
        <p:grpSpPr bwMode="auto">
          <a:xfrm>
            <a:off x="1739900" y="889000"/>
            <a:ext cx="1752600" cy="4978400"/>
            <a:chOff x="704" y="776"/>
            <a:chExt cx="1104" cy="3136"/>
          </a:xfrm>
        </p:grpSpPr>
        <p:sp>
          <p:nvSpPr>
            <p:cNvPr id="27710" name="Rectangle 8"/>
            <p:cNvSpPr>
              <a:spLocks noChangeArrowheads="1"/>
            </p:cNvSpPr>
            <p:nvPr/>
          </p:nvSpPr>
          <p:spPr bwMode="auto">
            <a:xfrm>
              <a:off x="704" y="3512"/>
              <a:ext cx="1096" cy="400"/>
            </a:xfrm>
            <a:prstGeom prst="rect">
              <a:avLst/>
            </a:prstGeom>
            <a:solidFill>
              <a:srgbClr val="333300"/>
            </a:solidFill>
            <a:ln w="31750" cap="sq">
              <a:solidFill>
                <a:srgbClr val="99CC00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11" name="Rectangle 9"/>
            <p:cNvSpPr>
              <a:spLocks noChangeArrowheads="1"/>
            </p:cNvSpPr>
            <p:nvPr/>
          </p:nvSpPr>
          <p:spPr bwMode="auto">
            <a:xfrm>
              <a:off x="704" y="2856"/>
              <a:ext cx="1096" cy="272"/>
            </a:xfrm>
            <a:prstGeom prst="rect">
              <a:avLst/>
            </a:prstGeom>
            <a:solidFill>
              <a:srgbClr val="333300"/>
            </a:solidFill>
            <a:ln w="31750" cap="sq">
              <a:solidFill>
                <a:srgbClr val="99CC00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12" name="Rectangle 10"/>
            <p:cNvSpPr>
              <a:spLocks noChangeArrowheads="1"/>
            </p:cNvSpPr>
            <p:nvPr/>
          </p:nvSpPr>
          <p:spPr bwMode="auto">
            <a:xfrm>
              <a:off x="704" y="776"/>
              <a:ext cx="1096" cy="400"/>
            </a:xfrm>
            <a:prstGeom prst="rect">
              <a:avLst/>
            </a:prstGeom>
            <a:solidFill>
              <a:srgbClr val="333300"/>
            </a:solidFill>
            <a:ln w="31750" cap="sq">
              <a:solidFill>
                <a:srgbClr val="99CC00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13" name="Rectangle 11"/>
            <p:cNvSpPr>
              <a:spLocks noChangeArrowheads="1"/>
            </p:cNvSpPr>
            <p:nvPr/>
          </p:nvSpPr>
          <p:spPr bwMode="auto">
            <a:xfrm>
              <a:off x="704" y="1520"/>
              <a:ext cx="1096" cy="272"/>
            </a:xfrm>
            <a:prstGeom prst="rect">
              <a:avLst/>
            </a:prstGeom>
            <a:solidFill>
              <a:srgbClr val="333300"/>
            </a:solidFill>
            <a:ln w="31750" cap="sq">
              <a:solidFill>
                <a:srgbClr val="99CC00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14" name="Rectangle 12"/>
            <p:cNvSpPr>
              <a:spLocks noChangeArrowheads="1"/>
            </p:cNvSpPr>
            <p:nvPr/>
          </p:nvSpPr>
          <p:spPr bwMode="auto">
            <a:xfrm>
              <a:off x="712" y="2128"/>
              <a:ext cx="1096" cy="400"/>
            </a:xfrm>
            <a:prstGeom prst="rect">
              <a:avLst/>
            </a:prstGeom>
            <a:solidFill>
              <a:srgbClr val="333300"/>
            </a:solidFill>
            <a:ln w="31750" cap="sq">
              <a:solidFill>
                <a:srgbClr val="99CC00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7656" name="Group 13"/>
          <p:cNvGrpSpPr>
            <a:grpSpLocks/>
          </p:cNvGrpSpPr>
          <p:nvPr/>
        </p:nvGrpSpPr>
        <p:grpSpPr bwMode="auto">
          <a:xfrm>
            <a:off x="5486400" y="876300"/>
            <a:ext cx="1752600" cy="4978400"/>
            <a:chOff x="3064" y="768"/>
            <a:chExt cx="1104" cy="3136"/>
          </a:xfrm>
        </p:grpSpPr>
        <p:sp>
          <p:nvSpPr>
            <p:cNvPr id="27705" name="Rectangle 14"/>
            <p:cNvSpPr>
              <a:spLocks noChangeArrowheads="1"/>
            </p:cNvSpPr>
            <p:nvPr/>
          </p:nvSpPr>
          <p:spPr bwMode="auto">
            <a:xfrm>
              <a:off x="3064" y="3504"/>
              <a:ext cx="1096" cy="400"/>
            </a:xfrm>
            <a:prstGeom prst="rect">
              <a:avLst/>
            </a:prstGeom>
            <a:solidFill>
              <a:srgbClr val="420000"/>
            </a:solidFill>
            <a:ln w="31750" cap="sq">
              <a:solidFill>
                <a:srgbClr val="FF9900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06" name="Rectangle 15"/>
            <p:cNvSpPr>
              <a:spLocks noChangeArrowheads="1"/>
            </p:cNvSpPr>
            <p:nvPr/>
          </p:nvSpPr>
          <p:spPr bwMode="auto">
            <a:xfrm>
              <a:off x="3064" y="2848"/>
              <a:ext cx="1096" cy="272"/>
            </a:xfrm>
            <a:prstGeom prst="rect">
              <a:avLst/>
            </a:prstGeom>
            <a:solidFill>
              <a:srgbClr val="420000"/>
            </a:solidFill>
            <a:ln w="31750" cap="sq">
              <a:solidFill>
                <a:srgbClr val="FF9900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07" name="Rectangle 16"/>
            <p:cNvSpPr>
              <a:spLocks noChangeArrowheads="1"/>
            </p:cNvSpPr>
            <p:nvPr/>
          </p:nvSpPr>
          <p:spPr bwMode="auto">
            <a:xfrm>
              <a:off x="3064" y="768"/>
              <a:ext cx="1096" cy="400"/>
            </a:xfrm>
            <a:prstGeom prst="rect">
              <a:avLst/>
            </a:prstGeom>
            <a:solidFill>
              <a:srgbClr val="420000"/>
            </a:solidFill>
            <a:ln w="31750" cap="sq">
              <a:solidFill>
                <a:srgbClr val="FF9900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08" name="Rectangle 17"/>
            <p:cNvSpPr>
              <a:spLocks noChangeArrowheads="1"/>
            </p:cNvSpPr>
            <p:nvPr/>
          </p:nvSpPr>
          <p:spPr bwMode="auto">
            <a:xfrm>
              <a:off x="3064" y="1512"/>
              <a:ext cx="1096" cy="272"/>
            </a:xfrm>
            <a:prstGeom prst="rect">
              <a:avLst/>
            </a:prstGeom>
            <a:solidFill>
              <a:srgbClr val="420000"/>
            </a:solidFill>
            <a:ln w="31750" cap="sq">
              <a:solidFill>
                <a:srgbClr val="FF9900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09" name="Rectangle 18"/>
            <p:cNvSpPr>
              <a:spLocks noChangeArrowheads="1"/>
            </p:cNvSpPr>
            <p:nvPr/>
          </p:nvSpPr>
          <p:spPr bwMode="auto">
            <a:xfrm>
              <a:off x="3072" y="2120"/>
              <a:ext cx="1096" cy="400"/>
            </a:xfrm>
            <a:prstGeom prst="rect">
              <a:avLst/>
            </a:prstGeom>
            <a:solidFill>
              <a:srgbClr val="420000"/>
            </a:solidFill>
            <a:ln w="31750" cap="sq">
              <a:solidFill>
                <a:srgbClr val="FF9900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7657" name="Rectangle 19"/>
          <p:cNvSpPr>
            <a:spLocks noChangeArrowheads="1"/>
          </p:cNvSpPr>
          <p:nvPr/>
        </p:nvSpPr>
        <p:spPr bwMode="auto">
          <a:xfrm>
            <a:off x="3403600" y="6210300"/>
            <a:ext cx="2235200" cy="469900"/>
          </a:xfrm>
          <a:prstGeom prst="rect">
            <a:avLst/>
          </a:prstGeom>
          <a:solidFill>
            <a:srgbClr val="000046"/>
          </a:solidFill>
          <a:ln w="31750" cap="sq">
            <a:solidFill>
              <a:srgbClr val="3366FF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58" name="Text Box 20"/>
          <p:cNvSpPr txBox="1">
            <a:spLocks noChangeArrowheads="1"/>
          </p:cNvSpPr>
          <p:nvPr/>
        </p:nvSpPr>
        <p:spPr bwMode="auto">
          <a:xfrm>
            <a:off x="5854700" y="938213"/>
            <a:ext cx="1022350" cy="51752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>
                <a:latin typeface="Arial" charset="0"/>
              </a:rPr>
              <a:t>Prefrontal</a:t>
            </a:r>
          </a:p>
          <a:p>
            <a:pPr algn="ctr" eaLnBrk="0" hangingPunct="0"/>
            <a:r>
              <a:rPr lang="en-US" sz="1400" b="1">
                <a:latin typeface="Arial" charset="0"/>
              </a:rPr>
              <a:t> Cortex</a:t>
            </a:r>
          </a:p>
        </p:txBody>
      </p:sp>
      <p:sp>
        <p:nvSpPr>
          <p:cNvPr id="27659" name="Text Box 21"/>
          <p:cNvSpPr txBox="1">
            <a:spLocks noChangeArrowheads="1"/>
          </p:cNvSpPr>
          <p:nvPr/>
        </p:nvSpPr>
        <p:spPr bwMode="auto">
          <a:xfrm>
            <a:off x="3868738" y="6284913"/>
            <a:ext cx="1268412" cy="3048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>
                <a:latin typeface="Arial" charset="0"/>
              </a:rPr>
              <a:t>Environment</a:t>
            </a:r>
          </a:p>
        </p:txBody>
      </p:sp>
      <p:sp>
        <p:nvSpPr>
          <p:cNvPr id="27660" name="Text Box 22"/>
          <p:cNvSpPr txBox="1">
            <a:spLocks noChangeArrowheads="1"/>
          </p:cNvSpPr>
          <p:nvPr/>
        </p:nvSpPr>
        <p:spPr bwMode="auto">
          <a:xfrm>
            <a:off x="1854200" y="5281613"/>
            <a:ext cx="1495425" cy="51752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>
                <a:latin typeface="Arial" charset="0"/>
              </a:rPr>
              <a:t>Primary</a:t>
            </a:r>
          </a:p>
          <a:p>
            <a:pPr algn="ctr" eaLnBrk="0" hangingPunct="0"/>
            <a:r>
              <a:rPr lang="en-US" sz="1400" b="1">
                <a:latin typeface="Arial" charset="0"/>
              </a:rPr>
              <a:t>Sensory Cortex</a:t>
            </a:r>
          </a:p>
        </p:txBody>
      </p:sp>
      <p:sp>
        <p:nvSpPr>
          <p:cNvPr id="27661" name="Text Box 23"/>
          <p:cNvSpPr txBox="1">
            <a:spLocks noChangeArrowheads="1"/>
          </p:cNvSpPr>
          <p:nvPr/>
        </p:nvSpPr>
        <p:spPr bwMode="auto">
          <a:xfrm>
            <a:off x="5718175" y="5281613"/>
            <a:ext cx="1287463" cy="51752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>
                <a:latin typeface="Arial" charset="0"/>
              </a:rPr>
              <a:t>Primary</a:t>
            </a:r>
          </a:p>
          <a:p>
            <a:pPr algn="ctr" eaLnBrk="0" hangingPunct="0"/>
            <a:r>
              <a:rPr lang="en-US" sz="1400" b="1">
                <a:latin typeface="Arial" charset="0"/>
              </a:rPr>
              <a:t>Motor Cortex</a:t>
            </a:r>
          </a:p>
        </p:txBody>
      </p:sp>
      <p:sp>
        <p:nvSpPr>
          <p:cNvPr id="27662" name="Text Box 24"/>
          <p:cNvSpPr txBox="1">
            <a:spLocks noChangeArrowheads="1"/>
          </p:cNvSpPr>
          <p:nvPr/>
        </p:nvSpPr>
        <p:spPr bwMode="auto">
          <a:xfrm>
            <a:off x="5886450" y="3084513"/>
            <a:ext cx="974725" cy="51752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>
                <a:latin typeface="Arial" charset="0"/>
              </a:rPr>
              <a:t>Premotor</a:t>
            </a:r>
          </a:p>
          <a:p>
            <a:pPr algn="ctr" eaLnBrk="0" hangingPunct="0"/>
            <a:r>
              <a:rPr lang="en-US" sz="1400" b="1">
                <a:latin typeface="Arial" charset="0"/>
              </a:rPr>
              <a:t>Cortex</a:t>
            </a:r>
          </a:p>
        </p:txBody>
      </p:sp>
      <p:sp>
        <p:nvSpPr>
          <p:cNvPr id="27663" name="Text Box 25"/>
          <p:cNvSpPr txBox="1">
            <a:spLocks noChangeArrowheads="1"/>
          </p:cNvSpPr>
          <p:nvPr/>
        </p:nvSpPr>
        <p:spPr bwMode="auto">
          <a:xfrm>
            <a:off x="1719263" y="3084513"/>
            <a:ext cx="1798637" cy="51752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>
                <a:latin typeface="Arial" charset="0"/>
              </a:rPr>
              <a:t>Unimodal</a:t>
            </a:r>
          </a:p>
          <a:p>
            <a:pPr algn="ctr" eaLnBrk="0" hangingPunct="0"/>
            <a:r>
              <a:rPr lang="en-US" sz="1400" b="1">
                <a:latin typeface="Arial" charset="0"/>
              </a:rPr>
              <a:t>Association Cortex</a:t>
            </a:r>
          </a:p>
        </p:txBody>
      </p:sp>
      <p:sp>
        <p:nvSpPr>
          <p:cNvPr id="27664" name="Text Box 26"/>
          <p:cNvSpPr txBox="1">
            <a:spLocks noChangeArrowheads="1"/>
          </p:cNvSpPr>
          <p:nvPr/>
        </p:nvSpPr>
        <p:spPr bwMode="auto">
          <a:xfrm>
            <a:off x="1706563" y="950913"/>
            <a:ext cx="1798637" cy="51752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>
                <a:latin typeface="Arial" charset="0"/>
              </a:rPr>
              <a:t>Polymodal</a:t>
            </a:r>
          </a:p>
          <a:p>
            <a:pPr algn="ctr" eaLnBrk="0" hangingPunct="0"/>
            <a:r>
              <a:rPr lang="en-US" sz="1400" b="1">
                <a:latin typeface="Arial" charset="0"/>
              </a:rPr>
              <a:t>Association Cortex</a:t>
            </a:r>
          </a:p>
        </p:txBody>
      </p:sp>
      <p:sp>
        <p:nvSpPr>
          <p:cNvPr id="27665" name="Line 27"/>
          <p:cNvSpPr>
            <a:spLocks noChangeShapeType="1"/>
          </p:cNvSpPr>
          <p:nvPr/>
        </p:nvSpPr>
        <p:spPr bwMode="auto">
          <a:xfrm flipV="1">
            <a:off x="2359025" y="4687888"/>
            <a:ext cx="0" cy="522287"/>
          </a:xfrm>
          <a:prstGeom prst="line">
            <a:avLst/>
          </a:prstGeom>
          <a:noFill/>
          <a:ln w="34925" cap="sq">
            <a:solidFill>
              <a:srgbClr val="99CC00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7666" name="Line 28"/>
          <p:cNvSpPr>
            <a:spLocks noChangeShapeType="1"/>
          </p:cNvSpPr>
          <p:nvPr/>
        </p:nvSpPr>
        <p:spPr bwMode="auto">
          <a:xfrm flipV="1">
            <a:off x="2359025" y="3722688"/>
            <a:ext cx="0" cy="433387"/>
          </a:xfrm>
          <a:prstGeom prst="line">
            <a:avLst/>
          </a:prstGeom>
          <a:noFill/>
          <a:ln w="34925" cap="sq">
            <a:solidFill>
              <a:srgbClr val="99CC00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7667" name="Line 29"/>
          <p:cNvSpPr>
            <a:spLocks noChangeShapeType="1"/>
          </p:cNvSpPr>
          <p:nvPr/>
        </p:nvSpPr>
        <p:spPr bwMode="auto">
          <a:xfrm flipV="1">
            <a:off x="2359025" y="2528888"/>
            <a:ext cx="0" cy="484187"/>
          </a:xfrm>
          <a:prstGeom prst="line">
            <a:avLst/>
          </a:prstGeom>
          <a:noFill/>
          <a:ln w="34925" cap="sq">
            <a:solidFill>
              <a:srgbClr val="99CC00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7668" name="Line 30"/>
          <p:cNvSpPr>
            <a:spLocks noChangeShapeType="1"/>
          </p:cNvSpPr>
          <p:nvPr/>
        </p:nvSpPr>
        <p:spPr bwMode="auto">
          <a:xfrm flipV="1">
            <a:off x="2359025" y="1576388"/>
            <a:ext cx="0" cy="484187"/>
          </a:xfrm>
          <a:prstGeom prst="line">
            <a:avLst/>
          </a:prstGeom>
          <a:noFill/>
          <a:ln w="34925" cap="sq">
            <a:solidFill>
              <a:srgbClr val="99CC00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7669" name="Line 31"/>
          <p:cNvSpPr>
            <a:spLocks noChangeShapeType="1"/>
          </p:cNvSpPr>
          <p:nvPr/>
        </p:nvSpPr>
        <p:spPr bwMode="auto">
          <a:xfrm>
            <a:off x="2805113" y="1525588"/>
            <a:ext cx="0" cy="484187"/>
          </a:xfrm>
          <a:prstGeom prst="line">
            <a:avLst/>
          </a:prstGeom>
          <a:noFill/>
          <a:ln w="34925" cap="sq">
            <a:solidFill>
              <a:srgbClr val="99CC00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7670" name="Line 32"/>
          <p:cNvSpPr>
            <a:spLocks noChangeShapeType="1"/>
          </p:cNvSpPr>
          <p:nvPr/>
        </p:nvSpPr>
        <p:spPr bwMode="auto">
          <a:xfrm>
            <a:off x="2805113" y="2503488"/>
            <a:ext cx="0" cy="484187"/>
          </a:xfrm>
          <a:prstGeom prst="line">
            <a:avLst/>
          </a:prstGeom>
          <a:noFill/>
          <a:ln w="34925" cap="sq">
            <a:solidFill>
              <a:srgbClr val="99CC00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7671" name="Line 33"/>
          <p:cNvSpPr>
            <a:spLocks noChangeShapeType="1"/>
          </p:cNvSpPr>
          <p:nvPr/>
        </p:nvSpPr>
        <p:spPr bwMode="auto">
          <a:xfrm>
            <a:off x="2805113" y="3671888"/>
            <a:ext cx="0" cy="484187"/>
          </a:xfrm>
          <a:prstGeom prst="line">
            <a:avLst/>
          </a:prstGeom>
          <a:noFill/>
          <a:ln w="34925" cap="sq">
            <a:solidFill>
              <a:srgbClr val="99CC00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7672" name="Line 34"/>
          <p:cNvSpPr>
            <a:spLocks noChangeShapeType="1"/>
          </p:cNvSpPr>
          <p:nvPr/>
        </p:nvSpPr>
        <p:spPr bwMode="auto">
          <a:xfrm>
            <a:off x="2805113" y="4637088"/>
            <a:ext cx="0" cy="560387"/>
          </a:xfrm>
          <a:prstGeom prst="line">
            <a:avLst/>
          </a:prstGeom>
          <a:noFill/>
          <a:ln w="34925" cap="sq">
            <a:solidFill>
              <a:srgbClr val="99CC00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7673" name="Line 35"/>
          <p:cNvSpPr>
            <a:spLocks noChangeShapeType="1"/>
          </p:cNvSpPr>
          <p:nvPr/>
        </p:nvSpPr>
        <p:spPr bwMode="auto">
          <a:xfrm flipV="1">
            <a:off x="6143625" y="4687888"/>
            <a:ext cx="0" cy="522287"/>
          </a:xfrm>
          <a:prstGeom prst="line">
            <a:avLst/>
          </a:prstGeom>
          <a:noFill/>
          <a:ln w="34925" cap="sq">
            <a:solidFill>
              <a:srgbClr val="FF9900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7674" name="Line 36"/>
          <p:cNvSpPr>
            <a:spLocks noChangeShapeType="1"/>
          </p:cNvSpPr>
          <p:nvPr/>
        </p:nvSpPr>
        <p:spPr bwMode="auto">
          <a:xfrm flipV="1">
            <a:off x="6143625" y="3722688"/>
            <a:ext cx="0" cy="433387"/>
          </a:xfrm>
          <a:prstGeom prst="line">
            <a:avLst/>
          </a:prstGeom>
          <a:noFill/>
          <a:ln w="34925" cap="sq">
            <a:solidFill>
              <a:srgbClr val="FF9900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7675" name="Line 37"/>
          <p:cNvSpPr>
            <a:spLocks noChangeShapeType="1"/>
          </p:cNvSpPr>
          <p:nvPr/>
        </p:nvSpPr>
        <p:spPr bwMode="auto">
          <a:xfrm flipV="1">
            <a:off x="6143625" y="2528888"/>
            <a:ext cx="0" cy="484187"/>
          </a:xfrm>
          <a:prstGeom prst="line">
            <a:avLst/>
          </a:prstGeom>
          <a:noFill/>
          <a:ln w="34925" cap="sq">
            <a:solidFill>
              <a:srgbClr val="FF9900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7676" name="Line 38"/>
          <p:cNvSpPr>
            <a:spLocks noChangeShapeType="1"/>
          </p:cNvSpPr>
          <p:nvPr/>
        </p:nvSpPr>
        <p:spPr bwMode="auto">
          <a:xfrm flipV="1">
            <a:off x="6143625" y="1576388"/>
            <a:ext cx="0" cy="484187"/>
          </a:xfrm>
          <a:prstGeom prst="line">
            <a:avLst/>
          </a:prstGeom>
          <a:noFill/>
          <a:ln w="34925" cap="sq">
            <a:solidFill>
              <a:srgbClr val="FF9900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7677" name="Line 39"/>
          <p:cNvSpPr>
            <a:spLocks noChangeShapeType="1"/>
          </p:cNvSpPr>
          <p:nvPr/>
        </p:nvSpPr>
        <p:spPr bwMode="auto">
          <a:xfrm>
            <a:off x="6589713" y="1525588"/>
            <a:ext cx="0" cy="484187"/>
          </a:xfrm>
          <a:prstGeom prst="line">
            <a:avLst/>
          </a:prstGeom>
          <a:noFill/>
          <a:ln w="34925" cap="sq">
            <a:solidFill>
              <a:srgbClr val="FF9900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7678" name="Line 40"/>
          <p:cNvSpPr>
            <a:spLocks noChangeShapeType="1"/>
          </p:cNvSpPr>
          <p:nvPr/>
        </p:nvSpPr>
        <p:spPr bwMode="auto">
          <a:xfrm>
            <a:off x="6589713" y="2503488"/>
            <a:ext cx="0" cy="484187"/>
          </a:xfrm>
          <a:prstGeom prst="line">
            <a:avLst/>
          </a:prstGeom>
          <a:noFill/>
          <a:ln w="34925" cap="sq">
            <a:solidFill>
              <a:srgbClr val="FF9900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7679" name="Line 41"/>
          <p:cNvSpPr>
            <a:spLocks noChangeShapeType="1"/>
          </p:cNvSpPr>
          <p:nvPr/>
        </p:nvSpPr>
        <p:spPr bwMode="auto">
          <a:xfrm>
            <a:off x="6589713" y="3671888"/>
            <a:ext cx="0" cy="484187"/>
          </a:xfrm>
          <a:prstGeom prst="line">
            <a:avLst/>
          </a:prstGeom>
          <a:noFill/>
          <a:ln w="34925" cap="sq">
            <a:solidFill>
              <a:srgbClr val="FF9900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7680" name="Line 42"/>
          <p:cNvSpPr>
            <a:spLocks noChangeShapeType="1"/>
          </p:cNvSpPr>
          <p:nvPr/>
        </p:nvSpPr>
        <p:spPr bwMode="auto">
          <a:xfrm>
            <a:off x="6589713" y="4637088"/>
            <a:ext cx="0" cy="560387"/>
          </a:xfrm>
          <a:prstGeom prst="line">
            <a:avLst/>
          </a:prstGeom>
          <a:noFill/>
          <a:ln w="34925" cap="sq">
            <a:solidFill>
              <a:srgbClr val="FF9900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endParaRPr lang="en-US"/>
          </a:p>
        </p:txBody>
      </p:sp>
      <p:grpSp>
        <p:nvGrpSpPr>
          <p:cNvPr id="27681" name="Group 43"/>
          <p:cNvGrpSpPr>
            <a:grpSpLocks/>
          </p:cNvGrpSpPr>
          <p:nvPr/>
        </p:nvGrpSpPr>
        <p:grpSpPr bwMode="auto">
          <a:xfrm>
            <a:off x="3492500" y="1054100"/>
            <a:ext cx="1981200" cy="292100"/>
            <a:chOff x="2200" y="648"/>
            <a:chExt cx="1248" cy="184"/>
          </a:xfrm>
        </p:grpSpPr>
        <p:sp>
          <p:nvSpPr>
            <p:cNvPr id="27703" name="Line 44"/>
            <p:cNvSpPr>
              <a:spLocks noChangeShapeType="1"/>
            </p:cNvSpPr>
            <p:nvPr/>
          </p:nvSpPr>
          <p:spPr bwMode="auto">
            <a:xfrm>
              <a:off x="2200" y="648"/>
              <a:ext cx="1200" cy="0"/>
            </a:xfrm>
            <a:prstGeom prst="line">
              <a:avLst/>
            </a:prstGeom>
            <a:noFill/>
            <a:ln w="34925" cap="sq">
              <a:solidFill>
                <a:srgbClr val="99CC00"/>
              </a:solidFill>
              <a:round/>
              <a:headEnd type="none" w="sm" len="sm"/>
              <a:tailEnd type="triangl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04" name="Line 45"/>
            <p:cNvSpPr>
              <a:spLocks noChangeShapeType="1"/>
            </p:cNvSpPr>
            <p:nvPr/>
          </p:nvSpPr>
          <p:spPr bwMode="auto">
            <a:xfrm flipH="1">
              <a:off x="2240" y="832"/>
              <a:ext cx="1208" cy="0"/>
            </a:xfrm>
            <a:prstGeom prst="line">
              <a:avLst/>
            </a:prstGeom>
            <a:noFill/>
            <a:ln w="34925" cap="sq">
              <a:solidFill>
                <a:srgbClr val="FF9900"/>
              </a:solidFill>
              <a:round/>
              <a:headEnd type="none" w="sm" len="sm"/>
              <a:tailEnd type="triangle" w="lg" len="lg"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7682" name="Group 46"/>
          <p:cNvGrpSpPr>
            <a:grpSpLocks/>
          </p:cNvGrpSpPr>
          <p:nvPr/>
        </p:nvGrpSpPr>
        <p:grpSpPr bwMode="auto">
          <a:xfrm>
            <a:off x="3479800" y="2133600"/>
            <a:ext cx="1981200" cy="292100"/>
            <a:chOff x="2200" y="648"/>
            <a:chExt cx="1248" cy="184"/>
          </a:xfrm>
        </p:grpSpPr>
        <p:sp>
          <p:nvSpPr>
            <p:cNvPr id="27701" name="Line 47"/>
            <p:cNvSpPr>
              <a:spLocks noChangeShapeType="1"/>
            </p:cNvSpPr>
            <p:nvPr/>
          </p:nvSpPr>
          <p:spPr bwMode="auto">
            <a:xfrm>
              <a:off x="2200" y="648"/>
              <a:ext cx="1200" cy="0"/>
            </a:xfrm>
            <a:prstGeom prst="line">
              <a:avLst/>
            </a:prstGeom>
            <a:noFill/>
            <a:ln w="34925" cap="sq">
              <a:solidFill>
                <a:srgbClr val="99CC00"/>
              </a:solidFill>
              <a:round/>
              <a:headEnd type="none" w="sm" len="sm"/>
              <a:tailEnd type="triangl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02" name="Line 48"/>
            <p:cNvSpPr>
              <a:spLocks noChangeShapeType="1"/>
            </p:cNvSpPr>
            <p:nvPr/>
          </p:nvSpPr>
          <p:spPr bwMode="auto">
            <a:xfrm flipH="1">
              <a:off x="2240" y="832"/>
              <a:ext cx="1208" cy="0"/>
            </a:xfrm>
            <a:prstGeom prst="line">
              <a:avLst/>
            </a:prstGeom>
            <a:noFill/>
            <a:ln w="34925" cap="sq">
              <a:solidFill>
                <a:srgbClr val="FF9900"/>
              </a:solidFill>
              <a:round/>
              <a:headEnd type="none" w="sm" len="sm"/>
              <a:tailEnd type="triangle" w="lg" len="lg"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7683" name="Group 49"/>
          <p:cNvGrpSpPr>
            <a:grpSpLocks/>
          </p:cNvGrpSpPr>
          <p:nvPr/>
        </p:nvGrpSpPr>
        <p:grpSpPr bwMode="auto">
          <a:xfrm>
            <a:off x="3492500" y="3200400"/>
            <a:ext cx="1981200" cy="292100"/>
            <a:chOff x="2200" y="648"/>
            <a:chExt cx="1248" cy="184"/>
          </a:xfrm>
        </p:grpSpPr>
        <p:sp>
          <p:nvSpPr>
            <p:cNvPr id="27699" name="Line 50"/>
            <p:cNvSpPr>
              <a:spLocks noChangeShapeType="1"/>
            </p:cNvSpPr>
            <p:nvPr/>
          </p:nvSpPr>
          <p:spPr bwMode="auto">
            <a:xfrm>
              <a:off x="2200" y="648"/>
              <a:ext cx="1200" cy="0"/>
            </a:xfrm>
            <a:prstGeom prst="line">
              <a:avLst/>
            </a:prstGeom>
            <a:noFill/>
            <a:ln w="34925" cap="sq">
              <a:solidFill>
                <a:srgbClr val="99CC00"/>
              </a:solidFill>
              <a:round/>
              <a:headEnd type="none" w="sm" len="sm"/>
              <a:tailEnd type="triangl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00" name="Line 51"/>
            <p:cNvSpPr>
              <a:spLocks noChangeShapeType="1"/>
            </p:cNvSpPr>
            <p:nvPr/>
          </p:nvSpPr>
          <p:spPr bwMode="auto">
            <a:xfrm flipH="1">
              <a:off x="2240" y="832"/>
              <a:ext cx="1208" cy="0"/>
            </a:xfrm>
            <a:prstGeom prst="line">
              <a:avLst/>
            </a:prstGeom>
            <a:noFill/>
            <a:ln w="34925" cap="sq">
              <a:solidFill>
                <a:srgbClr val="FF9900"/>
              </a:solidFill>
              <a:round/>
              <a:headEnd type="none" w="sm" len="sm"/>
              <a:tailEnd type="triangle" w="lg" len="lg"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7684" name="Group 52"/>
          <p:cNvGrpSpPr>
            <a:grpSpLocks/>
          </p:cNvGrpSpPr>
          <p:nvPr/>
        </p:nvGrpSpPr>
        <p:grpSpPr bwMode="auto">
          <a:xfrm>
            <a:off x="3492500" y="4254500"/>
            <a:ext cx="1981200" cy="292100"/>
            <a:chOff x="2200" y="648"/>
            <a:chExt cx="1248" cy="184"/>
          </a:xfrm>
        </p:grpSpPr>
        <p:sp>
          <p:nvSpPr>
            <p:cNvPr id="27697" name="Line 53"/>
            <p:cNvSpPr>
              <a:spLocks noChangeShapeType="1"/>
            </p:cNvSpPr>
            <p:nvPr/>
          </p:nvSpPr>
          <p:spPr bwMode="auto">
            <a:xfrm>
              <a:off x="2200" y="648"/>
              <a:ext cx="1200" cy="0"/>
            </a:xfrm>
            <a:prstGeom prst="line">
              <a:avLst/>
            </a:prstGeom>
            <a:noFill/>
            <a:ln w="34925" cap="sq">
              <a:solidFill>
                <a:srgbClr val="99CC00"/>
              </a:solidFill>
              <a:round/>
              <a:headEnd type="none" w="sm" len="sm"/>
              <a:tailEnd type="triangl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98" name="Line 54"/>
            <p:cNvSpPr>
              <a:spLocks noChangeShapeType="1"/>
            </p:cNvSpPr>
            <p:nvPr/>
          </p:nvSpPr>
          <p:spPr bwMode="auto">
            <a:xfrm flipH="1">
              <a:off x="2240" y="832"/>
              <a:ext cx="1208" cy="0"/>
            </a:xfrm>
            <a:prstGeom prst="line">
              <a:avLst/>
            </a:prstGeom>
            <a:noFill/>
            <a:ln w="34925" cap="sq">
              <a:solidFill>
                <a:srgbClr val="FF9900"/>
              </a:solidFill>
              <a:round/>
              <a:headEnd type="none" w="sm" len="sm"/>
              <a:tailEnd type="triangle" w="lg" len="lg"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7685" name="Group 55"/>
          <p:cNvGrpSpPr>
            <a:grpSpLocks/>
          </p:cNvGrpSpPr>
          <p:nvPr/>
        </p:nvGrpSpPr>
        <p:grpSpPr bwMode="auto">
          <a:xfrm>
            <a:off x="3492500" y="5410200"/>
            <a:ext cx="1981200" cy="292100"/>
            <a:chOff x="2200" y="648"/>
            <a:chExt cx="1248" cy="184"/>
          </a:xfrm>
        </p:grpSpPr>
        <p:sp>
          <p:nvSpPr>
            <p:cNvPr id="27695" name="Line 56"/>
            <p:cNvSpPr>
              <a:spLocks noChangeShapeType="1"/>
            </p:cNvSpPr>
            <p:nvPr/>
          </p:nvSpPr>
          <p:spPr bwMode="auto">
            <a:xfrm>
              <a:off x="2200" y="648"/>
              <a:ext cx="1200" cy="0"/>
            </a:xfrm>
            <a:prstGeom prst="line">
              <a:avLst/>
            </a:prstGeom>
            <a:noFill/>
            <a:ln w="34925" cap="sq">
              <a:solidFill>
                <a:srgbClr val="99CC00"/>
              </a:solidFill>
              <a:round/>
              <a:headEnd type="none" w="sm" len="sm"/>
              <a:tailEnd type="triangl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696" name="Line 57"/>
            <p:cNvSpPr>
              <a:spLocks noChangeShapeType="1"/>
            </p:cNvSpPr>
            <p:nvPr/>
          </p:nvSpPr>
          <p:spPr bwMode="auto">
            <a:xfrm flipH="1">
              <a:off x="2240" y="832"/>
              <a:ext cx="1208" cy="0"/>
            </a:xfrm>
            <a:prstGeom prst="line">
              <a:avLst/>
            </a:prstGeom>
            <a:noFill/>
            <a:ln w="34925" cap="sq">
              <a:solidFill>
                <a:srgbClr val="FF9900"/>
              </a:solidFill>
              <a:round/>
              <a:headEnd type="none" w="sm" len="sm"/>
              <a:tailEnd type="triangle" w="lg" len="lg"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7686" name="Line 58"/>
          <p:cNvSpPr>
            <a:spLocks noChangeShapeType="1"/>
          </p:cNvSpPr>
          <p:nvPr/>
        </p:nvSpPr>
        <p:spPr bwMode="auto">
          <a:xfrm flipH="1">
            <a:off x="2641600" y="6438900"/>
            <a:ext cx="736600" cy="0"/>
          </a:xfrm>
          <a:prstGeom prst="line">
            <a:avLst/>
          </a:prstGeom>
          <a:noFill/>
          <a:ln w="34925" cap="sq">
            <a:solidFill>
              <a:srgbClr val="3366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7687" name="Line 59"/>
          <p:cNvSpPr>
            <a:spLocks noChangeShapeType="1"/>
          </p:cNvSpPr>
          <p:nvPr/>
        </p:nvSpPr>
        <p:spPr bwMode="auto">
          <a:xfrm flipH="1">
            <a:off x="5715000" y="6426200"/>
            <a:ext cx="647700" cy="0"/>
          </a:xfrm>
          <a:prstGeom prst="line">
            <a:avLst/>
          </a:prstGeom>
          <a:noFill/>
          <a:ln w="34925" cap="sq">
            <a:solidFill>
              <a:srgbClr val="FF9900"/>
            </a:solidFill>
            <a:round/>
            <a:headEnd type="none" w="lg" len="lg"/>
            <a:tailEnd type="triangl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7688" name="Line 60"/>
          <p:cNvSpPr>
            <a:spLocks noChangeShapeType="1"/>
          </p:cNvSpPr>
          <p:nvPr/>
        </p:nvSpPr>
        <p:spPr bwMode="auto">
          <a:xfrm flipV="1">
            <a:off x="2641600" y="5930900"/>
            <a:ext cx="0" cy="482600"/>
          </a:xfrm>
          <a:prstGeom prst="line">
            <a:avLst/>
          </a:prstGeom>
          <a:noFill/>
          <a:ln w="34925" cap="sq">
            <a:solidFill>
              <a:srgbClr val="3366FF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7689" name="Line 61"/>
          <p:cNvSpPr>
            <a:spLocks noChangeShapeType="1"/>
          </p:cNvSpPr>
          <p:nvPr/>
        </p:nvSpPr>
        <p:spPr bwMode="auto">
          <a:xfrm flipV="1">
            <a:off x="6375400" y="5867400"/>
            <a:ext cx="0" cy="546100"/>
          </a:xfrm>
          <a:prstGeom prst="line">
            <a:avLst/>
          </a:prstGeom>
          <a:noFill/>
          <a:ln w="34925" cap="sq">
            <a:solidFill>
              <a:srgbClr val="FF9900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95710" name="AutoShape 62"/>
          <p:cNvSpPr>
            <a:spLocks noChangeArrowheads="1"/>
          </p:cNvSpPr>
          <p:nvPr/>
        </p:nvSpPr>
        <p:spPr bwMode="auto">
          <a:xfrm>
            <a:off x="4178300" y="5219700"/>
            <a:ext cx="635000" cy="635000"/>
          </a:xfrm>
          <a:custGeom>
            <a:avLst/>
            <a:gdLst>
              <a:gd name="T0" fmla="*/ 35454 w 21600"/>
              <a:gd name="T1" fmla="*/ 171656 h 21600"/>
              <a:gd name="T2" fmla="*/ 455113 w 21600"/>
              <a:gd name="T3" fmla="*/ 511792 h 21600"/>
              <a:gd name="T4" fmla="*/ 176477 w 21600"/>
              <a:gd name="T5" fmla="*/ 244563 h 21600"/>
              <a:gd name="T6" fmla="*/ 714375 w 21600"/>
              <a:gd name="T7" fmla="*/ 317500 h 21600"/>
              <a:gd name="T8" fmla="*/ 555625 w 21600"/>
              <a:gd name="T9" fmla="*/ 476250 h 21600"/>
              <a:gd name="T10" fmla="*/ 396875 w 21600"/>
              <a:gd name="T11" fmla="*/ 31750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7817" y="5400"/>
                  <a:pt x="5400" y="7817"/>
                  <a:pt x="5400" y="10800"/>
                </a:cubicBezTo>
                <a:cubicBezTo>
                  <a:pt x="5400" y="13782"/>
                  <a:pt x="7817" y="16200"/>
                  <a:pt x="10800" y="16200"/>
                </a:cubicBezTo>
                <a:cubicBezTo>
                  <a:pt x="11918" y="16200"/>
                  <a:pt x="13008" y="15852"/>
                  <a:pt x="13921" y="15206"/>
                </a:cubicBezTo>
                <a:lnTo>
                  <a:pt x="17042" y="19613"/>
                </a:lnTo>
                <a:cubicBezTo>
                  <a:pt x="15217" y="20905"/>
                  <a:pt x="13036" y="21599"/>
                  <a:pt x="10800" y="21600"/>
                </a:cubicBezTo>
                <a:cubicBezTo>
                  <a:pt x="4835" y="21600"/>
                  <a:pt x="0" y="16764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4" y="-1"/>
                  <a:pt x="21599" y="4835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rgbClr val="33CCCC">
              <a:alpha val="47842"/>
            </a:srgbClr>
          </a:solidFill>
          <a:ln w="34925" cap="sq">
            <a:noFill/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91" name="Text Box 63"/>
          <p:cNvSpPr txBox="1">
            <a:spLocks noChangeArrowheads="1"/>
          </p:cNvSpPr>
          <p:nvPr/>
        </p:nvSpPr>
        <p:spPr bwMode="auto">
          <a:xfrm>
            <a:off x="6459538" y="165100"/>
            <a:ext cx="1485900" cy="51752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>
                <a:latin typeface="Arial" charset="0"/>
              </a:rPr>
              <a:t>Redrawn from: </a:t>
            </a:r>
          </a:p>
          <a:p>
            <a:pPr algn="ctr" eaLnBrk="0" hangingPunct="0"/>
            <a:r>
              <a:rPr lang="en-US" sz="1400" b="1">
                <a:solidFill>
                  <a:srgbClr val="00FFFF"/>
                </a:solidFill>
                <a:latin typeface="Arial" charset="0"/>
              </a:rPr>
              <a:t>Fuster, 1995</a:t>
            </a:r>
          </a:p>
        </p:txBody>
      </p:sp>
      <p:sp>
        <p:nvSpPr>
          <p:cNvPr id="27692" name="Text Box 64"/>
          <p:cNvSpPr txBox="1">
            <a:spLocks noChangeArrowheads="1"/>
          </p:cNvSpPr>
          <p:nvPr/>
        </p:nvSpPr>
        <p:spPr bwMode="auto">
          <a:xfrm>
            <a:off x="1089025" y="3910013"/>
            <a:ext cx="706438" cy="3048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FFFF"/>
                </a:solidFill>
                <a:latin typeface="Arial" charset="0"/>
              </a:rPr>
              <a:t>Sense</a:t>
            </a:r>
          </a:p>
        </p:txBody>
      </p:sp>
      <p:sp>
        <p:nvSpPr>
          <p:cNvPr id="27693" name="Text Box 65"/>
          <p:cNvSpPr txBox="1">
            <a:spLocks noChangeArrowheads="1"/>
          </p:cNvSpPr>
          <p:nvPr/>
        </p:nvSpPr>
        <p:spPr bwMode="auto">
          <a:xfrm>
            <a:off x="4162425" y="4583113"/>
            <a:ext cx="655638" cy="3048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FFFF"/>
                </a:solidFill>
                <a:latin typeface="Arial" charset="0"/>
              </a:rPr>
              <a:t>Think</a:t>
            </a:r>
          </a:p>
        </p:txBody>
      </p:sp>
      <p:sp>
        <p:nvSpPr>
          <p:cNvPr id="27694" name="Text Box 66"/>
          <p:cNvSpPr txBox="1">
            <a:spLocks noChangeArrowheads="1"/>
          </p:cNvSpPr>
          <p:nvPr/>
        </p:nvSpPr>
        <p:spPr bwMode="auto">
          <a:xfrm>
            <a:off x="7418388" y="3897313"/>
            <a:ext cx="469900" cy="3048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FFFF"/>
                </a:solidFill>
                <a:latin typeface="Arial" charset="0"/>
              </a:rPr>
              <a:t>Act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957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7956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5650" grpId="0" animBg="1"/>
      <p:bldP spid="795710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8544" y="1223677"/>
            <a:ext cx="8631848" cy="249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398366" y="649381"/>
            <a:ext cx="6873934" cy="52322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400" dirty="0" err="1">
                <a:solidFill>
                  <a:srgbClr val="00FFFF"/>
                </a:solidFill>
              </a:rPr>
              <a:t>Sporns</a:t>
            </a:r>
            <a:r>
              <a:rPr lang="en-US" sz="1400" dirty="0">
                <a:solidFill>
                  <a:srgbClr val="00FFFF"/>
                </a:solidFill>
              </a:rPr>
              <a:t>, O. et al. (2004) Organization, development and function of complex brain networks, </a:t>
            </a:r>
          </a:p>
          <a:p>
            <a:pPr algn="ctr"/>
            <a:r>
              <a:rPr lang="en-US" sz="1400" dirty="0">
                <a:solidFill>
                  <a:srgbClr val="00FFFF"/>
                </a:solidFill>
              </a:rPr>
              <a:t>Trends in Cognitive Sciences 8: 418-425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123293" y="155575"/>
            <a:ext cx="2787173" cy="461665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  <a:effectLst/>
        </p:spPr>
        <p:txBody>
          <a:bodyPr wrap="none">
            <a:spAutoFit/>
          </a:bodyPr>
          <a:lstStyle/>
          <a:p>
            <a:r>
              <a:rPr lang="en-US" sz="2400" b="1" u="sng" dirty="0"/>
              <a:t>Network Structures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8052" y="3768918"/>
            <a:ext cx="273023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Random</a:t>
            </a:r>
          </a:p>
          <a:p>
            <a:r>
              <a:rPr lang="en-US" dirty="0"/>
              <a:t>Nodes connect randomly to</a:t>
            </a:r>
          </a:p>
          <a:p>
            <a:r>
              <a:rPr lang="en-US" dirty="0"/>
              <a:t> any other node</a:t>
            </a:r>
          </a:p>
          <a:p>
            <a:endParaRPr lang="en-US" dirty="0"/>
          </a:p>
          <a:p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Short paths</a:t>
            </a:r>
          </a:p>
          <a:p>
            <a:pPr>
              <a:buFont typeface="Arial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Low clustering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44736" y="3768918"/>
            <a:ext cx="254428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Small World</a:t>
            </a:r>
          </a:p>
          <a:p>
            <a:r>
              <a:rPr lang="en-US" dirty="0"/>
              <a:t>Nodes connect  mainly to</a:t>
            </a:r>
          </a:p>
          <a:p>
            <a:r>
              <a:rPr lang="en-US" dirty="0"/>
              <a:t> nearby nodes, with some</a:t>
            </a:r>
          </a:p>
          <a:p>
            <a:r>
              <a:rPr lang="en-US" dirty="0"/>
              <a:t> shortcuts</a:t>
            </a:r>
          </a:p>
          <a:p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Short paths</a:t>
            </a:r>
          </a:p>
          <a:p>
            <a:pPr>
              <a:buFont typeface="Arial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High clustering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40690" y="3792772"/>
            <a:ext cx="265970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Fat-Tailed</a:t>
            </a:r>
          </a:p>
          <a:p>
            <a:r>
              <a:rPr lang="en-US" dirty="0"/>
              <a:t>Most nodes have few links</a:t>
            </a:r>
          </a:p>
          <a:p>
            <a:r>
              <a:rPr lang="en-US" dirty="0"/>
              <a:t> but a few have many</a:t>
            </a:r>
          </a:p>
          <a:p>
            <a:endParaRPr lang="en-US" dirty="0"/>
          </a:p>
          <a:p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Short paths</a:t>
            </a:r>
          </a:p>
          <a:p>
            <a:pPr>
              <a:buFont typeface="Arial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Low clustering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16670" y="5824097"/>
            <a:ext cx="22878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Connectivity could be: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Poisson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Power law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40690" y="5835254"/>
            <a:ext cx="22878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Connectivity could be: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Power law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Bimodal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0964" y="5824097"/>
            <a:ext cx="1653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Connectivity 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Poisson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0" y="5824097"/>
            <a:ext cx="9144000" cy="0"/>
          </a:xfrm>
          <a:prstGeom prst="line">
            <a:avLst/>
          </a:prstGeom>
          <a:noFill/>
          <a:ln w="9525" cap="sq" cmpd="sng" algn="ctr">
            <a:solidFill>
              <a:schemeClr val="tx1"/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3123293" y="1223677"/>
            <a:ext cx="0" cy="5634323"/>
          </a:xfrm>
          <a:prstGeom prst="line">
            <a:avLst/>
          </a:prstGeom>
          <a:noFill/>
          <a:ln w="28575" cap="sq" cmpd="sng" algn="ctr">
            <a:solidFill>
              <a:srgbClr val="33CCFF"/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45469" y="4877613"/>
            <a:ext cx="9144000" cy="0"/>
          </a:xfrm>
          <a:prstGeom prst="line">
            <a:avLst/>
          </a:prstGeom>
          <a:noFill/>
          <a:ln w="9525" cap="sq" cmpd="sng" algn="ctr">
            <a:solidFill>
              <a:schemeClr val="tx1"/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>
            <a:off x="6026914" y="1223677"/>
            <a:ext cx="0" cy="5634323"/>
          </a:xfrm>
          <a:prstGeom prst="line">
            <a:avLst/>
          </a:prstGeom>
          <a:noFill/>
          <a:ln w="28575" cap="sq" cmpd="sng" algn="ctr">
            <a:solidFill>
              <a:srgbClr val="33CCFF"/>
            </a:solidFill>
            <a:prstDash val="solid"/>
            <a:round/>
            <a:headEnd type="none" w="sm" len="sm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22449155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88613" y="1119583"/>
            <a:ext cx="7077375" cy="5402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398366" y="649381"/>
            <a:ext cx="6873934" cy="52322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400" dirty="0" err="1">
                <a:solidFill>
                  <a:srgbClr val="00FFFF"/>
                </a:solidFill>
              </a:rPr>
              <a:t>Sporns</a:t>
            </a:r>
            <a:r>
              <a:rPr lang="en-US" sz="1400" dirty="0">
                <a:solidFill>
                  <a:srgbClr val="00FFFF"/>
                </a:solidFill>
              </a:rPr>
              <a:t>, O. et al. (2004) Organization, development and function of complex brain networks, </a:t>
            </a:r>
          </a:p>
          <a:p>
            <a:pPr algn="ctr"/>
            <a:r>
              <a:rPr lang="en-US" sz="1400" dirty="0">
                <a:solidFill>
                  <a:srgbClr val="00FFFF"/>
                </a:solidFill>
              </a:rPr>
              <a:t>Trends in Cognitive Sciences 8: 418-425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670068" y="155575"/>
            <a:ext cx="3949351" cy="461665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  <a:effectLst/>
        </p:spPr>
        <p:txBody>
          <a:bodyPr wrap="none">
            <a:spAutoFit/>
          </a:bodyPr>
          <a:lstStyle/>
          <a:p>
            <a:r>
              <a:rPr lang="en-US" sz="2400" b="1" u="sng" dirty="0"/>
              <a:t>Structure of Brain Networks</a:t>
            </a:r>
          </a:p>
        </p:txBody>
      </p:sp>
    </p:spTree>
    <p:extLst>
      <p:ext uri="{BB962C8B-B14F-4D97-AF65-F5344CB8AC3E}">
        <p14:creationId xmlns:p14="http://schemas.microsoft.com/office/powerpoint/2010/main" val="16043611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83634" y="183433"/>
            <a:ext cx="7027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Integration and Segregation in Neural Communities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2212" y="645098"/>
            <a:ext cx="7800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33CCFF"/>
                </a:solidFill>
              </a:rPr>
              <a:t>O. </a:t>
            </a:r>
            <a:r>
              <a:rPr lang="en-US" sz="1400" dirty="0" err="1">
                <a:solidFill>
                  <a:srgbClr val="33CCFF"/>
                </a:solidFill>
              </a:rPr>
              <a:t>Sporns</a:t>
            </a:r>
            <a:r>
              <a:rPr lang="en-US" sz="1400" dirty="0">
                <a:solidFill>
                  <a:srgbClr val="33CCFF"/>
                </a:solidFill>
              </a:rPr>
              <a:t> (2013) Network attributes for segregation and integration in the human brain. Current Opinion in Neurobiology 23: 162-171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8302" y="5251560"/>
            <a:ext cx="78663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A very large number of experiments have shown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Brain sub-systems can perform unconscious functions on their own.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Conscious functions require the emergence of brain-wide integration of activity.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b="1" dirty="0">
                <a:solidFill>
                  <a:srgbClr val="00FFFF"/>
                </a:solidFill>
              </a:rPr>
              <a:t>So is there a rich club?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75" y="1333500"/>
            <a:ext cx="3686175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02350" y="1426029"/>
            <a:ext cx="424988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The blue “core” comprises a “rich club”</a:t>
            </a:r>
          </a:p>
          <a:p>
            <a:r>
              <a:rPr lang="en-US" sz="1800" dirty="0">
                <a:solidFill>
                  <a:schemeClr val="tx1"/>
                </a:solidFill>
              </a:rPr>
              <a:t> of high-degree, strongly connected nodes.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Functional communities are linked by </a:t>
            </a:r>
          </a:p>
          <a:p>
            <a:r>
              <a:rPr lang="en-US" sz="1800" dirty="0">
                <a:solidFill>
                  <a:schemeClr val="tx1"/>
                </a:solidFill>
              </a:rPr>
              <a:t> the core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pPr marL="342900" indent="-342900">
              <a:buFont typeface="Symbol"/>
              <a:buChar char="®"/>
            </a:pPr>
            <a:r>
              <a:rPr lang="en-US" sz="1800" dirty="0">
                <a:solidFill>
                  <a:schemeClr val="tx1"/>
                </a:solidFill>
                <a:sym typeface="Symbol"/>
              </a:rPr>
              <a:t>Separate processing when core inactive</a:t>
            </a:r>
          </a:p>
          <a:p>
            <a:pPr marL="342900" indent="-342900">
              <a:buFont typeface="Symbol"/>
              <a:buChar char="®"/>
            </a:pPr>
            <a:r>
              <a:rPr lang="en-US" sz="1800" dirty="0">
                <a:solidFill>
                  <a:schemeClr val="tx1"/>
                </a:solidFill>
                <a:sym typeface="Symbol"/>
              </a:rPr>
              <a:t> Integrated processing when core active.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44952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466" name="Rectangle 2"/>
          <p:cNvSpPr>
            <a:spLocks noChangeArrowheads="1"/>
          </p:cNvSpPr>
          <p:nvPr/>
        </p:nvSpPr>
        <p:spPr bwMode="auto">
          <a:xfrm>
            <a:off x="2230477" y="0"/>
            <a:ext cx="4483022" cy="738664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400" b="1" u="sng" dirty="0">
                <a:latin typeface="+mj-lt"/>
                <a:cs typeface="Calibri" pitchFamily="34" charset="0"/>
              </a:rPr>
              <a:t>Synchronization Across Modules</a:t>
            </a:r>
          </a:p>
          <a:p>
            <a:pPr algn="ctr"/>
            <a:r>
              <a:rPr lang="en-US" b="1" u="sng" dirty="0">
                <a:latin typeface="+mj-lt"/>
                <a:cs typeface="Calibri" pitchFamily="34" charset="0"/>
              </a:rPr>
              <a:t>The Signature of Emergent Coordination</a:t>
            </a:r>
          </a:p>
        </p:txBody>
      </p:sp>
      <p:pic>
        <p:nvPicPr>
          <p:cNvPr id="9584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100" y="798513"/>
            <a:ext cx="3556000" cy="3341687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  <a:effectLst/>
        </p:spPr>
      </p:pic>
      <p:pic>
        <p:nvPicPr>
          <p:cNvPr id="95846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62375" y="793750"/>
            <a:ext cx="5381625" cy="2571750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  <a:effectLst/>
        </p:spPr>
      </p:pic>
      <p:pic>
        <p:nvPicPr>
          <p:cNvPr id="95846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30588" y="4289425"/>
            <a:ext cx="2946400" cy="2019300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  <a:effectLst/>
        </p:spPr>
      </p:pic>
      <p:pic>
        <p:nvPicPr>
          <p:cNvPr id="95847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2563" y="4284663"/>
            <a:ext cx="3178175" cy="2057400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  <a:effectLst/>
        </p:spPr>
      </p:pic>
      <p:sp>
        <p:nvSpPr>
          <p:cNvPr id="958471" name="Text Box 7"/>
          <p:cNvSpPr txBox="1">
            <a:spLocks noChangeArrowheads="1"/>
          </p:cNvSpPr>
          <p:nvPr/>
        </p:nvSpPr>
        <p:spPr bwMode="auto">
          <a:xfrm>
            <a:off x="4327525" y="3668713"/>
            <a:ext cx="4518025" cy="304800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  <a:effectLst/>
        </p:spPr>
        <p:txBody>
          <a:bodyPr wrap="none">
            <a:spAutoFit/>
          </a:bodyPr>
          <a:lstStyle/>
          <a:p>
            <a:r>
              <a:rPr lang="en-US" sz="1400" b="1" dirty="0">
                <a:latin typeface="+mn-lt"/>
                <a:cs typeface="Calibri" pitchFamily="34" charset="0"/>
              </a:rPr>
              <a:t>Gamma power is similar in perception and no perception</a:t>
            </a:r>
          </a:p>
        </p:txBody>
      </p:sp>
      <p:sp>
        <p:nvSpPr>
          <p:cNvPr id="958472" name="Text Box 8"/>
          <p:cNvSpPr txBox="1">
            <a:spLocks noChangeArrowheads="1"/>
          </p:cNvSpPr>
          <p:nvPr/>
        </p:nvSpPr>
        <p:spPr bwMode="auto">
          <a:xfrm>
            <a:off x="6524625" y="4418013"/>
            <a:ext cx="2333652" cy="738664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  <a:effectLst/>
        </p:spPr>
        <p:txBody>
          <a:bodyPr wrap="none">
            <a:spAutoFit/>
          </a:bodyPr>
          <a:lstStyle/>
          <a:p>
            <a:r>
              <a:rPr lang="en-US" sz="1400" dirty="0">
                <a:latin typeface="+mn-lt"/>
                <a:cs typeface="Calibri" pitchFamily="34" charset="0"/>
              </a:rPr>
              <a:t>But cross-regional coherence</a:t>
            </a:r>
          </a:p>
          <a:p>
            <a:r>
              <a:rPr lang="en-US" sz="1400" dirty="0">
                <a:latin typeface="+mn-lt"/>
                <a:cs typeface="Calibri" pitchFamily="34" charset="0"/>
              </a:rPr>
              <a:t> is much higher for the</a:t>
            </a:r>
          </a:p>
          <a:p>
            <a:r>
              <a:rPr lang="en-US" sz="1400" dirty="0">
                <a:latin typeface="+mn-lt"/>
                <a:cs typeface="Calibri" pitchFamily="34" charset="0"/>
              </a:rPr>
              <a:t> perception case.</a:t>
            </a:r>
          </a:p>
        </p:txBody>
      </p:sp>
      <p:sp>
        <p:nvSpPr>
          <p:cNvPr id="958473" name="Line 9"/>
          <p:cNvSpPr>
            <a:spLocks noChangeShapeType="1"/>
          </p:cNvSpPr>
          <p:nvPr/>
        </p:nvSpPr>
        <p:spPr bwMode="auto">
          <a:xfrm flipH="1">
            <a:off x="3848100" y="3848100"/>
            <a:ext cx="482600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lg" len="lg"/>
          </a:ln>
          <a:effectLst/>
        </p:spPr>
        <p:txBody>
          <a:bodyPr wrap="none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58474" name="Line 10"/>
          <p:cNvSpPr>
            <a:spLocks noChangeShapeType="1"/>
          </p:cNvSpPr>
          <p:nvPr/>
        </p:nvSpPr>
        <p:spPr bwMode="auto">
          <a:xfrm flipV="1">
            <a:off x="8929688" y="3454400"/>
            <a:ext cx="0" cy="357188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lg" len="lg"/>
          </a:ln>
          <a:effectLst/>
        </p:spPr>
        <p:txBody>
          <a:bodyPr wrap="none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58475" name="Line 11"/>
          <p:cNvSpPr>
            <a:spLocks noChangeShapeType="1"/>
          </p:cNvSpPr>
          <p:nvPr/>
        </p:nvSpPr>
        <p:spPr bwMode="auto">
          <a:xfrm>
            <a:off x="8839200" y="3835400"/>
            <a:ext cx="88900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ffectLst/>
        </p:spPr>
        <p:txBody>
          <a:bodyPr wrap="none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58476" name="Line 12"/>
          <p:cNvSpPr>
            <a:spLocks noChangeShapeType="1"/>
          </p:cNvSpPr>
          <p:nvPr/>
        </p:nvSpPr>
        <p:spPr bwMode="auto">
          <a:xfrm>
            <a:off x="7200900" y="5168900"/>
            <a:ext cx="0" cy="17780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ffectLst/>
        </p:spPr>
        <p:txBody>
          <a:bodyPr wrap="none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58477" name="Line 13"/>
          <p:cNvSpPr>
            <a:spLocks noChangeShapeType="1"/>
          </p:cNvSpPr>
          <p:nvPr/>
        </p:nvSpPr>
        <p:spPr bwMode="auto">
          <a:xfrm flipH="1">
            <a:off x="6578600" y="5359400"/>
            <a:ext cx="622300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lg" len="lg"/>
          </a:ln>
          <a:effectLst/>
        </p:spPr>
        <p:txBody>
          <a:bodyPr wrap="none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58478" name="Rectangle 14"/>
          <p:cNvSpPr>
            <a:spLocks noChangeArrowheads="1"/>
          </p:cNvSpPr>
          <p:nvPr/>
        </p:nvSpPr>
        <p:spPr bwMode="auto">
          <a:xfrm>
            <a:off x="2247900" y="6340475"/>
            <a:ext cx="4775200" cy="523220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  <a:effectLst/>
        </p:spPr>
        <p:txBody>
          <a:bodyPr>
            <a:spAutoFit/>
          </a:bodyPr>
          <a:lstStyle/>
          <a:p>
            <a:r>
              <a:rPr lang="en-US" sz="1400" dirty="0">
                <a:latin typeface="+mn-lt"/>
                <a:cs typeface="Calibri" pitchFamily="34" charset="0"/>
              </a:rPr>
              <a:t>Rodriguez, E., et al (1999) Perception's shadow: long-distance</a:t>
            </a:r>
          </a:p>
          <a:p>
            <a:r>
              <a:rPr lang="en-US" sz="1400" dirty="0">
                <a:latin typeface="+mn-lt"/>
                <a:cs typeface="Calibri" pitchFamily="34" charset="0"/>
              </a:rPr>
              <a:t>Synchronization of human brain activity, Nature 397: 430-433.</a:t>
            </a:r>
          </a:p>
        </p:txBody>
      </p:sp>
    </p:spTree>
    <p:extLst>
      <p:ext uri="{BB962C8B-B14F-4D97-AF65-F5344CB8AC3E}">
        <p14:creationId xmlns:p14="http://schemas.microsoft.com/office/powerpoint/2010/main" val="309237427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9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46" y="1118235"/>
            <a:ext cx="8455934" cy="507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69744" y="209002"/>
            <a:ext cx="3980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Structural Hubs in the Brain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6999" y="651510"/>
            <a:ext cx="8100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FFFF"/>
                </a:solidFill>
              </a:rPr>
              <a:t>O. </a:t>
            </a:r>
            <a:r>
              <a:rPr lang="en-US" sz="1200" dirty="0" err="1">
                <a:solidFill>
                  <a:srgbClr val="00FFFF"/>
                </a:solidFill>
              </a:rPr>
              <a:t>Sporns</a:t>
            </a:r>
            <a:r>
              <a:rPr lang="en-US" sz="1200" dirty="0">
                <a:solidFill>
                  <a:srgbClr val="00FFFF"/>
                </a:solidFill>
              </a:rPr>
              <a:t>, C.J. Honey, R. </a:t>
            </a:r>
            <a:r>
              <a:rPr lang="en-US" sz="1200" dirty="0" err="1">
                <a:solidFill>
                  <a:srgbClr val="00FFFF"/>
                </a:solidFill>
              </a:rPr>
              <a:t>Kötter</a:t>
            </a:r>
            <a:r>
              <a:rPr lang="en-US" sz="1200" dirty="0">
                <a:solidFill>
                  <a:srgbClr val="00FFFF"/>
                </a:solidFill>
              </a:rPr>
              <a:t>, R. (2007) Identification and Classification of Hubs in Brain Networks. </a:t>
            </a:r>
            <a:r>
              <a:rPr lang="en-US" sz="1200" dirty="0" err="1">
                <a:solidFill>
                  <a:srgbClr val="00FFFF"/>
                </a:solidFill>
              </a:rPr>
              <a:t>PLoS</a:t>
            </a:r>
            <a:r>
              <a:rPr lang="en-US" sz="1200" dirty="0">
                <a:solidFill>
                  <a:srgbClr val="00FFFF"/>
                </a:solidFill>
              </a:rPr>
              <a:t> ONE e1049.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3436" y="6284251"/>
            <a:ext cx="78117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Structural outward connectivity of two important sub-regions in the cortex.</a:t>
            </a:r>
          </a:p>
        </p:txBody>
      </p:sp>
    </p:spTree>
    <p:extLst>
      <p:ext uri="{BB962C8B-B14F-4D97-AF65-F5344CB8AC3E}">
        <p14:creationId xmlns:p14="http://schemas.microsoft.com/office/powerpoint/2010/main" val="976489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2194970" y="794580"/>
            <a:ext cx="4754058" cy="461665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</a:rPr>
              <a:t>Inhibitory and Excitatory Neurons</a:t>
            </a:r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755947" y="1302325"/>
            <a:ext cx="7632103" cy="3170099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square">
            <a:spAutoFit/>
          </a:bodyPr>
          <a:lstStyle/>
          <a:p>
            <a:r>
              <a:rPr lang="en-US" sz="2000" dirty="0"/>
              <a:t>In the nervous system, a pre-synaptic neuron either excites all its targets (</a:t>
            </a:r>
            <a:r>
              <a:rPr lang="en-US" sz="2000" b="1" i="1" dirty="0">
                <a:solidFill>
                  <a:srgbClr val="FF0000"/>
                </a:solidFill>
              </a:rPr>
              <a:t>excitatory neuron</a:t>
            </a:r>
            <a:r>
              <a:rPr lang="en-US" sz="2000" dirty="0"/>
              <a:t>), or inhibits all its targets (</a:t>
            </a:r>
            <a:r>
              <a:rPr lang="en-US" sz="2000" b="1" i="1" dirty="0">
                <a:solidFill>
                  <a:srgbClr val="FF0000"/>
                </a:solidFill>
              </a:rPr>
              <a:t>inhibitory neuron</a:t>
            </a:r>
            <a:r>
              <a:rPr lang="en-US" sz="2000" dirty="0"/>
              <a:t>), depending on which neurotransmitter it secretes (Dale’s Law).</a:t>
            </a:r>
          </a:p>
          <a:p>
            <a:endParaRPr lang="en-US" sz="2000" dirty="0"/>
          </a:p>
          <a:p>
            <a:r>
              <a:rPr lang="en-US" sz="2000" dirty="0"/>
              <a:t>Thus, the only way for an excitatory neuron to inhibit another neuron is indirectly through an inhibitory neuron.</a:t>
            </a:r>
          </a:p>
          <a:p>
            <a:endParaRPr lang="en-US" sz="2000" dirty="0"/>
          </a:p>
          <a:p>
            <a:r>
              <a:rPr lang="en-US" sz="2000" dirty="0"/>
              <a:t>But </a:t>
            </a:r>
            <a:r>
              <a:rPr lang="en-US" sz="2000" b="1" i="1" dirty="0">
                <a:solidFill>
                  <a:srgbClr val="FF0000"/>
                </a:solidFill>
              </a:rPr>
              <a:t>artificial neural networks </a:t>
            </a:r>
            <a:r>
              <a:rPr lang="en-US" sz="2000" dirty="0"/>
              <a:t>typically allow the same neuron to make excitatory (positive) and inhibitory (negative) synapses, with a </a:t>
            </a:r>
            <a:r>
              <a:rPr lang="en-US" sz="2000" b="1" i="1" dirty="0">
                <a:solidFill>
                  <a:srgbClr val="FF0000"/>
                </a:solidFill>
              </a:rPr>
              <a:t>synaptic weight </a:t>
            </a:r>
            <a:r>
              <a:rPr lang="en-US" sz="2000" dirty="0"/>
              <a:t>determining the strength of the connection.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D4AFFA3-5BFA-4DAC-87C3-2C3FE3BB3A59}"/>
              </a:ext>
            </a:extLst>
          </p:cNvPr>
          <p:cNvSpPr/>
          <p:nvPr/>
        </p:nvSpPr>
        <p:spPr>
          <a:xfrm>
            <a:off x="3385619" y="5890231"/>
            <a:ext cx="573863" cy="576953"/>
          </a:xfrm>
          <a:prstGeom prst="ellipse">
            <a:avLst/>
          </a:prstGeom>
          <a:solidFill>
            <a:srgbClr val="669900"/>
          </a:solidFill>
          <a:ln w="38100">
            <a:solidFill>
              <a:schemeClr val="accent3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738867F-B9E4-484B-8029-93C09BF9CED2}"/>
              </a:ext>
            </a:extLst>
          </p:cNvPr>
          <p:cNvSpPr/>
          <p:nvPr/>
        </p:nvSpPr>
        <p:spPr>
          <a:xfrm>
            <a:off x="2920244" y="4599532"/>
            <a:ext cx="573863" cy="576953"/>
          </a:xfrm>
          <a:prstGeom prst="ellipse">
            <a:avLst/>
          </a:prstGeom>
          <a:solidFill>
            <a:srgbClr val="669900"/>
          </a:solidFill>
          <a:ln w="38100">
            <a:solidFill>
              <a:schemeClr val="accent3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8C7CF25-E5DC-4B0F-90AD-80EB3226DCF5}"/>
              </a:ext>
            </a:extLst>
          </p:cNvPr>
          <p:cNvSpPr/>
          <p:nvPr/>
        </p:nvSpPr>
        <p:spPr>
          <a:xfrm>
            <a:off x="1229688" y="5223772"/>
            <a:ext cx="573863" cy="576953"/>
          </a:xfrm>
          <a:prstGeom prst="ellipse">
            <a:avLst/>
          </a:prstGeom>
          <a:solidFill>
            <a:srgbClr val="669900"/>
          </a:solidFill>
          <a:ln w="38100">
            <a:solidFill>
              <a:schemeClr val="accent3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EF155FC-5DD5-4EAA-AA2C-B69A49BB59C9}"/>
              </a:ext>
            </a:extLst>
          </p:cNvPr>
          <p:cNvSpPr/>
          <p:nvPr/>
        </p:nvSpPr>
        <p:spPr>
          <a:xfrm>
            <a:off x="2435051" y="6037089"/>
            <a:ext cx="296523" cy="301160"/>
          </a:xfrm>
          <a:prstGeom prst="ellipse">
            <a:avLst/>
          </a:prstGeom>
          <a:solidFill>
            <a:srgbClr val="FF0000"/>
          </a:solidFill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89E0670-94E1-4AC6-9A20-8777B89BB1BC}"/>
              </a:ext>
            </a:extLst>
          </p:cNvPr>
          <p:cNvCxnSpPr>
            <a:cxnSpLocks/>
            <a:stCxn id="6" idx="5"/>
            <a:endCxn id="7" idx="2"/>
          </p:cNvCxnSpPr>
          <p:nvPr/>
        </p:nvCxnSpPr>
        <p:spPr>
          <a:xfrm>
            <a:off x="1719511" y="5716232"/>
            <a:ext cx="715540" cy="471437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716EDE0-095A-45EC-BB47-A35BC5C4A1A8}"/>
              </a:ext>
            </a:extLst>
          </p:cNvPr>
          <p:cNvCxnSpPr>
            <a:cxnSpLocks/>
            <a:stCxn id="6" idx="7"/>
            <a:endCxn id="5" idx="2"/>
          </p:cNvCxnSpPr>
          <p:nvPr/>
        </p:nvCxnSpPr>
        <p:spPr>
          <a:xfrm flipV="1">
            <a:off x="1719511" y="4888009"/>
            <a:ext cx="1200733" cy="420256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892571-2AF4-44D3-B3DF-40C975C8492D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2731574" y="6187669"/>
            <a:ext cx="588096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oval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3CE8FBE3-93E2-4B4A-9208-417214679F57}"/>
              </a:ext>
            </a:extLst>
          </p:cNvPr>
          <p:cNvSpPr/>
          <p:nvPr/>
        </p:nvSpPr>
        <p:spPr>
          <a:xfrm>
            <a:off x="7137557" y="4655199"/>
            <a:ext cx="573863" cy="576953"/>
          </a:xfrm>
          <a:prstGeom prst="ellipse">
            <a:avLst/>
          </a:prstGeom>
          <a:solidFill>
            <a:srgbClr val="669900"/>
          </a:solidFill>
          <a:ln w="38100">
            <a:solidFill>
              <a:schemeClr val="accent3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942315-1331-4CA8-AA1D-4F2DD15E6AF1}"/>
              </a:ext>
            </a:extLst>
          </p:cNvPr>
          <p:cNvSpPr/>
          <p:nvPr/>
        </p:nvSpPr>
        <p:spPr>
          <a:xfrm>
            <a:off x="5502191" y="5223332"/>
            <a:ext cx="573863" cy="576953"/>
          </a:xfrm>
          <a:prstGeom prst="ellipse">
            <a:avLst/>
          </a:prstGeom>
          <a:solidFill>
            <a:srgbClr val="669900"/>
          </a:solidFill>
          <a:ln w="38100">
            <a:solidFill>
              <a:schemeClr val="accent3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EAE6056-BEB6-490E-A222-2459C33838A5}"/>
              </a:ext>
            </a:extLst>
          </p:cNvPr>
          <p:cNvSpPr/>
          <p:nvPr/>
        </p:nvSpPr>
        <p:spPr>
          <a:xfrm>
            <a:off x="7137557" y="5800285"/>
            <a:ext cx="573863" cy="576953"/>
          </a:xfrm>
          <a:prstGeom prst="ellipse">
            <a:avLst/>
          </a:prstGeom>
          <a:solidFill>
            <a:srgbClr val="669900"/>
          </a:solidFill>
          <a:ln w="38100">
            <a:solidFill>
              <a:schemeClr val="accent3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961C16E-BB81-440D-90C3-F9E9DD71577C}"/>
              </a:ext>
            </a:extLst>
          </p:cNvPr>
          <p:cNvCxnSpPr>
            <a:cxnSpLocks/>
            <a:stCxn id="35" idx="7"/>
            <a:endCxn id="34" idx="2"/>
          </p:cNvCxnSpPr>
          <p:nvPr/>
        </p:nvCxnSpPr>
        <p:spPr>
          <a:xfrm flipV="1">
            <a:off x="5992014" y="4943676"/>
            <a:ext cx="1145543" cy="364149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478F019-1F38-4A69-AEB6-E7700DE18050}"/>
              </a:ext>
            </a:extLst>
          </p:cNvPr>
          <p:cNvCxnSpPr>
            <a:cxnSpLocks/>
            <a:stCxn id="35" idx="5"/>
          </p:cNvCxnSpPr>
          <p:nvPr/>
        </p:nvCxnSpPr>
        <p:spPr>
          <a:xfrm>
            <a:off x="5992014" y="5715792"/>
            <a:ext cx="1034608" cy="313348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oval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Arrow: Left-Right 59">
            <a:extLst>
              <a:ext uri="{FF2B5EF4-FFF2-40B4-BE49-F238E27FC236}">
                <a16:creationId xmlns:a16="http://schemas.microsoft.com/office/drawing/2014/main" id="{F0ECF51D-1113-4179-810F-70B705308451}"/>
              </a:ext>
            </a:extLst>
          </p:cNvPr>
          <p:cNvSpPr/>
          <p:nvPr/>
        </p:nvSpPr>
        <p:spPr>
          <a:xfrm>
            <a:off x="4267200" y="5421862"/>
            <a:ext cx="914400" cy="293930"/>
          </a:xfrm>
          <a:prstGeom prst="leftRightArrow">
            <a:avLst/>
          </a:pr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210EC68-B7C2-47F2-8FF1-1D139DE67473}"/>
              </a:ext>
            </a:extLst>
          </p:cNvPr>
          <p:cNvSpPr txBox="1"/>
          <p:nvPr/>
        </p:nvSpPr>
        <p:spPr>
          <a:xfrm>
            <a:off x="2583312" y="4435193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1" dirty="0">
                <a:solidFill>
                  <a:srgbClr val="669900"/>
                </a:solidFill>
                <a:latin typeface="+mj-lt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39B316E-E43F-4E47-AFE2-D0AD931A27ED}"/>
              </a:ext>
            </a:extLst>
          </p:cNvPr>
          <p:cNvSpPr txBox="1"/>
          <p:nvPr/>
        </p:nvSpPr>
        <p:spPr>
          <a:xfrm>
            <a:off x="2163041" y="5618147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1" dirty="0">
                <a:solidFill>
                  <a:srgbClr val="669900"/>
                </a:solidFill>
                <a:latin typeface="+mj-lt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A529851-4FFC-4AD4-870B-2ED9B53D8B83}"/>
              </a:ext>
            </a:extLst>
          </p:cNvPr>
          <p:cNvSpPr txBox="1"/>
          <p:nvPr/>
        </p:nvSpPr>
        <p:spPr>
          <a:xfrm>
            <a:off x="6831697" y="4447305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1" dirty="0">
                <a:solidFill>
                  <a:srgbClr val="669900"/>
                </a:solidFill>
                <a:latin typeface="+mj-lt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F219EBE-9E6B-4070-8D62-613E267DF9F1}"/>
              </a:ext>
            </a:extLst>
          </p:cNvPr>
          <p:cNvSpPr txBox="1"/>
          <p:nvPr/>
        </p:nvSpPr>
        <p:spPr>
          <a:xfrm>
            <a:off x="6860748" y="5905419"/>
            <a:ext cx="309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-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C8CE31C-4DD8-4644-8289-54DEE0540C7F}"/>
              </a:ext>
            </a:extLst>
          </p:cNvPr>
          <p:cNvSpPr txBox="1"/>
          <p:nvPr/>
        </p:nvSpPr>
        <p:spPr>
          <a:xfrm>
            <a:off x="3163784" y="5659562"/>
            <a:ext cx="309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43656640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33908" y="163354"/>
            <a:ext cx="4833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Extracting Functional Connectivity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9693" y="642005"/>
            <a:ext cx="8100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33CCFF"/>
                </a:solidFill>
              </a:rPr>
              <a:t>O. </a:t>
            </a:r>
            <a:r>
              <a:rPr lang="en-US" sz="1200" dirty="0" err="1">
                <a:solidFill>
                  <a:srgbClr val="33CCFF"/>
                </a:solidFill>
              </a:rPr>
              <a:t>Sporns</a:t>
            </a:r>
            <a:r>
              <a:rPr lang="en-US" sz="1200" dirty="0">
                <a:solidFill>
                  <a:srgbClr val="33CCFF"/>
                </a:solidFill>
              </a:rPr>
              <a:t>, C.J. Honey, R. </a:t>
            </a:r>
            <a:r>
              <a:rPr lang="en-US" sz="1200" dirty="0" err="1">
                <a:solidFill>
                  <a:srgbClr val="33CCFF"/>
                </a:solidFill>
              </a:rPr>
              <a:t>Kötter</a:t>
            </a:r>
            <a:r>
              <a:rPr lang="en-US" sz="1200" dirty="0">
                <a:solidFill>
                  <a:srgbClr val="33CCFF"/>
                </a:solidFill>
              </a:rPr>
              <a:t>, M. </a:t>
            </a:r>
            <a:r>
              <a:rPr lang="en-US" sz="1200" dirty="0" err="1">
                <a:solidFill>
                  <a:srgbClr val="33CCFF"/>
                </a:solidFill>
              </a:rPr>
              <a:t>Breakspear</a:t>
            </a:r>
            <a:r>
              <a:rPr lang="en-US" sz="1200" dirty="0">
                <a:solidFill>
                  <a:srgbClr val="33CCFF"/>
                </a:solidFill>
              </a:rPr>
              <a:t>, and O. </a:t>
            </a:r>
            <a:r>
              <a:rPr lang="en-US" sz="1200" dirty="0" err="1">
                <a:solidFill>
                  <a:srgbClr val="33CCFF"/>
                </a:solidFill>
              </a:rPr>
              <a:t>Sporns</a:t>
            </a:r>
            <a:r>
              <a:rPr lang="en-US" sz="1200" dirty="0">
                <a:solidFill>
                  <a:srgbClr val="33CCFF"/>
                </a:solidFill>
              </a:rPr>
              <a:t>,(2007) Network structure of cerebral cortex shapes</a:t>
            </a:r>
          </a:p>
          <a:p>
            <a:r>
              <a:rPr lang="en-US" sz="1200" dirty="0">
                <a:solidFill>
                  <a:srgbClr val="33CCFF"/>
                </a:solidFill>
              </a:rPr>
              <a:t>functional connectivity on multiple time scales. </a:t>
            </a:r>
            <a:r>
              <a:rPr lang="nl-NL" sz="1200" dirty="0">
                <a:solidFill>
                  <a:srgbClr val="33CCFF"/>
                </a:solidFill>
              </a:rPr>
              <a:t>PNAS 104: 10240–10245</a:t>
            </a:r>
            <a:endParaRPr lang="en-US" sz="1200" dirty="0">
              <a:solidFill>
                <a:srgbClr val="33CCFF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688223"/>
              </p:ext>
            </p:extLst>
          </p:nvPr>
        </p:nvGraphicFramePr>
        <p:xfrm>
          <a:off x="2634417" y="2077101"/>
          <a:ext cx="3630612" cy="66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00" name="Equation" r:id="rId3" imgW="2527200" imgH="431640" progId="Equation.3">
                  <p:embed/>
                </p:oleObj>
              </mc:Choice>
              <mc:Fallback>
                <p:oleObj name="Equation" r:id="rId3" imgW="25272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4417" y="2077101"/>
                        <a:ext cx="3630612" cy="661987"/>
                      </a:xfrm>
                      <a:prstGeom prst="rect">
                        <a:avLst/>
                      </a:prstGeom>
                      <a:solidFill>
                        <a:srgbClr val="66CCFF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01437" y="1191829"/>
            <a:ext cx="71416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Functional connectivity between nodes in brain images is determined using</a:t>
            </a:r>
          </a:p>
          <a:p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i="1" u="sng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transfer entropy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(TE):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1437" y="2921484"/>
            <a:ext cx="60598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If TE </a:t>
            </a:r>
            <a:r>
              <a:rPr lang="en-US" dirty="0">
                <a:solidFill>
                  <a:schemeClr val="tx1"/>
                </a:solidFill>
                <a:sym typeface="Symbol"/>
              </a:rPr>
              <a:t> 0, it indicates that </a:t>
            </a:r>
            <a:r>
              <a:rPr lang="en-US" i="1" dirty="0" err="1">
                <a:solidFill>
                  <a:schemeClr val="tx1"/>
                </a:solidFill>
                <a:sym typeface="Symbol"/>
              </a:rPr>
              <a:t>y</a:t>
            </a:r>
            <a:r>
              <a:rPr lang="en-US" i="1" baseline="-25000" dirty="0" err="1">
                <a:solidFill>
                  <a:schemeClr val="tx1"/>
                </a:solidFill>
                <a:sym typeface="Symbol"/>
              </a:rPr>
              <a:t>t</a:t>
            </a:r>
            <a:r>
              <a:rPr lang="en-US" dirty="0">
                <a:solidFill>
                  <a:schemeClr val="tx1"/>
                </a:solidFill>
                <a:sym typeface="Symbol"/>
              </a:rPr>
              <a:t> has causal influence on </a:t>
            </a:r>
            <a:r>
              <a:rPr lang="en-US" i="1" dirty="0">
                <a:solidFill>
                  <a:schemeClr val="tx1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chemeClr val="tx1"/>
                </a:solidFill>
                <a:sym typeface="Symbol"/>
              </a:rPr>
              <a:t>t+1</a:t>
            </a:r>
            <a:endParaRPr lang="en-US" i="1" baseline="-25000" dirty="0">
              <a:solidFill>
                <a:schemeClr val="tx1"/>
              </a:solidFill>
            </a:endParaRP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36" y="3528335"/>
            <a:ext cx="5344865" cy="2867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043477" y="3981516"/>
            <a:ext cx="26757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Centralities in a TE-based</a:t>
            </a:r>
          </a:p>
          <a:p>
            <a:r>
              <a:rPr lang="en-US" sz="1600" dirty="0"/>
              <a:t> functional network are highly</a:t>
            </a:r>
          </a:p>
          <a:p>
            <a:r>
              <a:rPr lang="en-US" sz="1600" dirty="0"/>
              <a:t> correlated with centralities in</a:t>
            </a:r>
          </a:p>
          <a:p>
            <a:r>
              <a:rPr lang="en-US" sz="1600" dirty="0"/>
              <a:t> the corresponding structural </a:t>
            </a:r>
          </a:p>
          <a:p>
            <a:r>
              <a:rPr lang="en-US" sz="1600" dirty="0"/>
              <a:t> network.</a:t>
            </a:r>
          </a:p>
        </p:txBody>
      </p:sp>
    </p:spTree>
    <p:extLst>
      <p:ext uri="{BB962C8B-B14F-4D97-AF65-F5344CB8AC3E}">
        <p14:creationId xmlns:p14="http://schemas.microsoft.com/office/powerpoint/2010/main" val="149543710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9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9629" y="726683"/>
            <a:ext cx="6758609" cy="5601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169136" y="155575"/>
            <a:ext cx="4596130" cy="461665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  <a:effectLst/>
        </p:spPr>
        <p:txBody>
          <a:bodyPr wrap="none">
            <a:spAutoFit/>
          </a:bodyPr>
          <a:lstStyle/>
          <a:p>
            <a:r>
              <a:rPr lang="en-US" sz="2400" b="1" u="sng" dirty="0"/>
              <a:t>Functional Networks of the Brain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1401063" y="6340475"/>
            <a:ext cx="6430798" cy="52322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400" dirty="0" err="1">
                <a:solidFill>
                  <a:srgbClr val="00FFFF"/>
                </a:solidFill>
              </a:rPr>
              <a:t>Meunier</a:t>
            </a:r>
            <a:r>
              <a:rPr lang="en-US" sz="1400" dirty="0">
                <a:solidFill>
                  <a:srgbClr val="00FFFF"/>
                </a:solidFill>
              </a:rPr>
              <a:t>, D. et al. (2009) Hierarchical modularity in human brain functional networks, </a:t>
            </a:r>
          </a:p>
          <a:p>
            <a:pPr algn="ctr"/>
            <a:r>
              <a:rPr lang="en-US" sz="1400" dirty="0">
                <a:solidFill>
                  <a:srgbClr val="00FFFF"/>
                </a:solidFill>
              </a:rPr>
              <a:t>Frontiers in </a:t>
            </a:r>
            <a:r>
              <a:rPr lang="en-US" sz="1400" dirty="0" err="1">
                <a:solidFill>
                  <a:srgbClr val="00FFFF"/>
                </a:solidFill>
              </a:rPr>
              <a:t>Neuroinformatics</a:t>
            </a:r>
            <a:r>
              <a:rPr lang="en-US" sz="1400" dirty="0">
                <a:solidFill>
                  <a:srgbClr val="00FFFF"/>
                </a:solidFill>
              </a:rPr>
              <a:t> </a:t>
            </a:r>
            <a:r>
              <a:rPr lang="en-US" sz="1400" dirty="0" err="1">
                <a:solidFill>
                  <a:srgbClr val="00FFFF"/>
                </a:solidFill>
              </a:rPr>
              <a:t>doi</a:t>
            </a:r>
            <a:r>
              <a:rPr lang="en-US" sz="1400" dirty="0">
                <a:solidFill>
                  <a:srgbClr val="00FFFF"/>
                </a:solidFill>
              </a:rPr>
              <a:t>: 10.3389/neuro.11.037.2009</a:t>
            </a:r>
          </a:p>
        </p:txBody>
      </p:sp>
    </p:spTree>
    <p:extLst>
      <p:ext uri="{BB962C8B-B14F-4D97-AF65-F5344CB8AC3E}">
        <p14:creationId xmlns:p14="http://schemas.microsoft.com/office/powerpoint/2010/main" val="269534332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ext Box 2"/>
          <p:cNvSpPr txBox="1">
            <a:spLocks noChangeArrowheads="1"/>
          </p:cNvSpPr>
          <p:nvPr/>
        </p:nvSpPr>
        <p:spPr bwMode="auto">
          <a:xfrm>
            <a:off x="5408709" y="3035300"/>
            <a:ext cx="3408305" cy="954107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2800" b="1" u="sng" dirty="0"/>
              <a:t>Two Intrinsic</a:t>
            </a:r>
          </a:p>
          <a:p>
            <a:r>
              <a:rPr lang="en-US" sz="2800" b="1" u="sng" dirty="0"/>
              <a:t>Functional Networks</a:t>
            </a:r>
          </a:p>
        </p:txBody>
      </p:sp>
      <p:pic>
        <p:nvPicPr>
          <p:cNvPr id="808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5803900" cy="30353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lg" len="lg"/>
          </a:ln>
        </p:spPr>
      </p:pic>
      <p:pic>
        <p:nvPicPr>
          <p:cNvPr id="809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98107" y="4139949"/>
            <a:ext cx="3686175" cy="2590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lg" len="lg"/>
          </a:ln>
        </p:spPr>
      </p:pic>
      <p:sp>
        <p:nvSpPr>
          <p:cNvPr id="80901" name="Text Box 5"/>
          <p:cNvSpPr txBox="1">
            <a:spLocks noChangeArrowheads="1"/>
          </p:cNvSpPr>
          <p:nvPr/>
        </p:nvSpPr>
        <p:spPr bwMode="auto">
          <a:xfrm>
            <a:off x="97644" y="3035300"/>
            <a:ext cx="5200463" cy="1569660"/>
          </a:xfrm>
          <a:prstGeom prst="rect">
            <a:avLst/>
          </a:prstGeom>
          <a:solidFill>
            <a:srgbClr val="000000"/>
          </a:solidFill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66FF"/>
                </a:solidFill>
              </a:rPr>
              <a:t>Blue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>
                <a:solidFill>
                  <a:srgbClr val="66FF33"/>
                </a:solidFill>
              </a:rPr>
              <a:t>Green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00FFFF"/>
                </a:solidFill>
              </a:rPr>
              <a:t>= Regions positively correlated with </a:t>
            </a:r>
          </a:p>
          <a:p>
            <a:r>
              <a:rPr lang="en-US" sz="1600" dirty="0">
                <a:solidFill>
                  <a:srgbClr val="00FFFF"/>
                </a:solidFill>
              </a:rPr>
              <a:t>                       task-negative nodes in the brain and </a:t>
            </a:r>
          </a:p>
          <a:p>
            <a:r>
              <a:rPr lang="en-US" sz="1600" dirty="0">
                <a:solidFill>
                  <a:srgbClr val="00FFFF"/>
                </a:solidFill>
              </a:rPr>
              <a:t>                       negatively correlated with task-positive nodes.</a:t>
            </a:r>
          </a:p>
          <a:p>
            <a:r>
              <a:rPr lang="en-US" sz="1600" dirty="0">
                <a:solidFill>
                  <a:srgbClr val="FF0000"/>
                </a:solidFill>
              </a:rPr>
              <a:t>Red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/>
              <a:t>Yellow </a:t>
            </a:r>
            <a:r>
              <a:rPr lang="en-US" sz="1600" dirty="0">
                <a:solidFill>
                  <a:srgbClr val="00FFFF"/>
                </a:solidFill>
              </a:rPr>
              <a:t>= Regions positively correlated with </a:t>
            </a:r>
          </a:p>
          <a:p>
            <a:r>
              <a:rPr lang="en-US" sz="1600" dirty="0">
                <a:solidFill>
                  <a:srgbClr val="00FFFF"/>
                </a:solidFill>
              </a:rPr>
              <a:t>                       task-positive nodes in the brain and </a:t>
            </a:r>
          </a:p>
          <a:p>
            <a:r>
              <a:rPr lang="en-US" sz="1600" dirty="0">
                <a:solidFill>
                  <a:srgbClr val="00FFFF"/>
                </a:solidFill>
              </a:rPr>
              <a:t>                       negatively correlated with task-negative nodes.</a:t>
            </a:r>
          </a:p>
        </p:txBody>
      </p:sp>
      <p:sp>
        <p:nvSpPr>
          <p:cNvPr id="80903" name="Text Box 7"/>
          <p:cNvSpPr txBox="1">
            <a:spLocks noChangeArrowheads="1"/>
          </p:cNvSpPr>
          <p:nvPr/>
        </p:nvSpPr>
        <p:spPr bwMode="auto">
          <a:xfrm>
            <a:off x="356279" y="4855510"/>
            <a:ext cx="4941828" cy="1815882"/>
          </a:xfrm>
          <a:prstGeom prst="rect">
            <a:avLst/>
          </a:prstGeom>
          <a:solidFill>
            <a:srgbClr val="000000"/>
          </a:solidFill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00FFFF"/>
                </a:solidFill>
              </a:rPr>
              <a:t>Activity time series for three regions showing phase </a:t>
            </a:r>
          </a:p>
          <a:p>
            <a:pPr>
              <a:spcBef>
                <a:spcPts val="0"/>
              </a:spcBef>
            </a:pPr>
            <a:r>
              <a:rPr lang="en-US" sz="1600" dirty="0">
                <a:solidFill>
                  <a:srgbClr val="00FFFF"/>
                </a:solidFill>
              </a:rPr>
              <a:t>opposition between task-positive and task-negative areas.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FFF"/>
                </a:solidFill>
              </a:rPr>
              <a:t>PCC = Posterior cingulate/</a:t>
            </a:r>
            <a:r>
              <a:rPr lang="en-US" sz="1600" dirty="0" err="1">
                <a:solidFill>
                  <a:srgbClr val="00FFFF"/>
                </a:solidFill>
              </a:rPr>
              <a:t>precuneus</a:t>
            </a:r>
            <a:r>
              <a:rPr lang="en-US" sz="1600" dirty="0">
                <a:solidFill>
                  <a:srgbClr val="00FFFF"/>
                </a:solidFill>
              </a:rPr>
              <a:t> (task-negative)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FFF"/>
                </a:solidFill>
              </a:rPr>
              <a:t>MPF = Medial prefrontal cortex (task-negative).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FFF"/>
                </a:solidFill>
              </a:rPr>
              <a:t>IPS = </a:t>
            </a:r>
            <a:r>
              <a:rPr lang="en-US" sz="1600" dirty="0" err="1">
                <a:solidFill>
                  <a:srgbClr val="00FFFF"/>
                </a:solidFill>
              </a:rPr>
              <a:t>Intraperietal</a:t>
            </a:r>
            <a:r>
              <a:rPr lang="en-US" sz="1600" dirty="0">
                <a:solidFill>
                  <a:srgbClr val="00FFFF"/>
                </a:solidFill>
              </a:rPr>
              <a:t> sulcus (task-positive)</a:t>
            </a:r>
          </a:p>
          <a:p>
            <a:endParaRPr lang="en-US" sz="1600" dirty="0">
              <a:solidFill>
                <a:srgbClr val="00FFFF"/>
              </a:solidFill>
            </a:endParaRPr>
          </a:p>
          <a:p>
            <a:r>
              <a:rPr lang="en-US" sz="1600" dirty="0">
                <a:solidFill>
                  <a:srgbClr val="00FFFF"/>
                </a:solidFill>
              </a:rPr>
              <a:t>Top map shows correlation with PCC activity.</a:t>
            </a:r>
          </a:p>
        </p:txBody>
      </p:sp>
      <p:sp>
        <p:nvSpPr>
          <p:cNvPr id="80905" name="Text Box 9"/>
          <p:cNvSpPr txBox="1">
            <a:spLocks noChangeArrowheads="1"/>
          </p:cNvSpPr>
          <p:nvPr/>
        </p:nvSpPr>
        <p:spPr bwMode="auto">
          <a:xfrm>
            <a:off x="5803900" y="104296"/>
            <a:ext cx="2913698" cy="1815882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FFFF"/>
                </a:solidFill>
              </a:rPr>
              <a:t>Fox, M.D., Snyder, A.Z., Vincent, J.L., </a:t>
            </a:r>
            <a:r>
              <a:rPr lang="en-US" sz="1400" dirty="0" err="1">
                <a:solidFill>
                  <a:srgbClr val="00FFFF"/>
                </a:solidFill>
              </a:rPr>
              <a:t>Corbetta</a:t>
            </a:r>
            <a:r>
              <a:rPr lang="en-US" sz="1400" dirty="0">
                <a:solidFill>
                  <a:srgbClr val="00FFFF"/>
                </a:solidFill>
              </a:rPr>
              <a:t>, M., Van Essen, D.C., and </a:t>
            </a:r>
            <a:r>
              <a:rPr lang="en-US" sz="1400" dirty="0" err="1">
                <a:solidFill>
                  <a:srgbClr val="00FFFF"/>
                </a:solidFill>
              </a:rPr>
              <a:t>Raichle</a:t>
            </a:r>
            <a:r>
              <a:rPr lang="en-US" sz="1400" dirty="0">
                <a:solidFill>
                  <a:srgbClr val="00FFFF"/>
                </a:solidFill>
              </a:rPr>
              <a:t>, M.E. (2005) The human brain is intrinsically organized into dynamic, </a:t>
            </a:r>
            <a:r>
              <a:rPr lang="en-US" sz="1400" dirty="0" err="1">
                <a:solidFill>
                  <a:srgbClr val="00FFFF"/>
                </a:solidFill>
              </a:rPr>
              <a:t>anticorrelated</a:t>
            </a:r>
            <a:r>
              <a:rPr lang="en-US" sz="1400" dirty="0">
                <a:solidFill>
                  <a:srgbClr val="00FFFF"/>
                </a:solidFill>
              </a:rPr>
              <a:t> functional networks. </a:t>
            </a:r>
            <a:r>
              <a:rPr lang="en-US" sz="1400" i="1" dirty="0">
                <a:solidFill>
                  <a:srgbClr val="00FFFF"/>
                </a:solidFill>
              </a:rPr>
              <a:t>Proceedings of the National Academy of Sciences USA</a:t>
            </a:r>
            <a:r>
              <a:rPr lang="en-US" sz="1400" dirty="0">
                <a:solidFill>
                  <a:srgbClr val="00FFFF"/>
                </a:solidFill>
              </a:rPr>
              <a:t> </a:t>
            </a:r>
            <a:r>
              <a:rPr lang="en-US" sz="1400" b="1" dirty="0">
                <a:solidFill>
                  <a:srgbClr val="00FFFF"/>
                </a:solidFill>
              </a:rPr>
              <a:t>102</a:t>
            </a:r>
            <a:r>
              <a:rPr lang="en-US" sz="1400" dirty="0">
                <a:solidFill>
                  <a:srgbClr val="00FFFF"/>
                </a:solidFill>
              </a:rPr>
              <a:t>: 9673-9678.</a:t>
            </a:r>
          </a:p>
        </p:txBody>
      </p:sp>
    </p:spTree>
    <p:extLst>
      <p:ext uri="{BB962C8B-B14F-4D97-AF65-F5344CB8AC3E}">
        <p14:creationId xmlns:p14="http://schemas.microsoft.com/office/powerpoint/2010/main" val="298683550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83767" y="189845"/>
            <a:ext cx="5373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Structural and Functional Connectivity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2212" y="645098"/>
            <a:ext cx="7800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33CCFF"/>
                </a:solidFill>
              </a:rPr>
              <a:t>O. </a:t>
            </a:r>
            <a:r>
              <a:rPr lang="en-US" sz="1400" dirty="0" err="1">
                <a:solidFill>
                  <a:srgbClr val="33CCFF"/>
                </a:solidFill>
              </a:rPr>
              <a:t>Sporns</a:t>
            </a:r>
            <a:r>
              <a:rPr lang="en-US" sz="1400" dirty="0">
                <a:solidFill>
                  <a:srgbClr val="33CCFF"/>
                </a:solidFill>
              </a:rPr>
              <a:t> (2013) Network attributes for segregation and integration in the human brain. Current Opinion in Neurobiology 23: 162-171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99212" y="1217484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Functional Communities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36943" y="1217484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Structural Connectivity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6548" y="6311198"/>
            <a:ext cx="791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Highly connected hubs form the “rich club” and represent a core/backbone network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11" y="1663533"/>
            <a:ext cx="8518057" cy="4459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215292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53749" y="183433"/>
            <a:ext cx="6314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Functional Communities in the Human Cortex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2212" y="645098"/>
            <a:ext cx="7800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33CCFF"/>
                </a:solidFill>
              </a:rPr>
              <a:t>O. </a:t>
            </a:r>
            <a:r>
              <a:rPr lang="en-US" sz="1400" dirty="0" err="1">
                <a:solidFill>
                  <a:srgbClr val="33CCFF"/>
                </a:solidFill>
              </a:rPr>
              <a:t>Sporns</a:t>
            </a:r>
            <a:r>
              <a:rPr lang="en-US" sz="1400" dirty="0">
                <a:solidFill>
                  <a:srgbClr val="33CCFF"/>
                </a:solidFill>
              </a:rPr>
              <a:t> (2013) Network attributes for segregation and integration in the human brain. Current Opinion in Neurobiology 23: 162-171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85" y="1371600"/>
            <a:ext cx="8202478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4483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1515" y="957693"/>
            <a:ext cx="3073983" cy="2139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Inter-regional average connectivity</a:t>
            </a:r>
          </a:p>
          <a:p>
            <a:r>
              <a:rPr lang="en-US" sz="1600" dirty="0"/>
              <a:t> pattern for one subject, showing</a:t>
            </a:r>
          </a:p>
          <a:p>
            <a:r>
              <a:rPr lang="en-US" sz="1600" dirty="0"/>
              <a:t> five functional communities: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Somatosensory-motor (SSM)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Temporal/insular/limbic (TIL)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Task-positive (TPN)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Task-negative (TNN)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Visual (VIS)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32851" y="157556"/>
            <a:ext cx="6058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Dynamics of  Functional Brain Communities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550223"/>
            <a:ext cx="4861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33CCFF"/>
                </a:solidFill>
              </a:rPr>
              <a:t>O. </a:t>
            </a:r>
            <a:r>
              <a:rPr lang="en-US" sz="1400" dirty="0" err="1">
                <a:solidFill>
                  <a:srgbClr val="33CCFF"/>
                </a:solidFill>
              </a:rPr>
              <a:t>Sporns</a:t>
            </a:r>
            <a:r>
              <a:rPr lang="en-US" sz="1400" dirty="0">
                <a:solidFill>
                  <a:srgbClr val="33CCFF"/>
                </a:solidFill>
              </a:rPr>
              <a:t> (2013) Current Opinion in Neurobiology 23: 162-171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410" y="661104"/>
            <a:ext cx="3142950" cy="2732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141514" y="646769"/>
            <a:ext cx="6068785" cy="2938895"/>
          </a:xfrm>
          <a:prstGeom prst="rect">
            <a:avLst/>
          </a:prstGeom>
          <a:noFill/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rgbClr val="FFFF00"/>
              </a:solidFill>
              <a:effectLst/>
              <a:latin typeface="Times New Roman" pitchFamily="18" charset="0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370" y="646769"/>
            <a:ext cx="2802629" cy="6125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42601" y="4939143"/>
            <a:ext cx="56044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Inter-regional connectivity for the same subject in different 60s</a:t>
            </a:r>
          </a:p>
          <a:p>
            <a:r>
              <a:rPr lang="en-US" sz="1600" dirty="0"/>
              <a:t> windows during task performance – and the average connectivity</a:t>
            </a:r>
          </a:p>
          <a:p>
            <a:r>
              <a:rPr lang="en-US" sz="1600" dirty="0"/>
              <a:t> (last panel).</a:t>
            </a:r>
          </a:p>
          <a:p>
            <a:endParaRPr lang="en-US" sz="1600" dirty="0"/>
          </a:p>
          <a:p>
            <a:r>
              <a:rPr lang="en-US" sz="1600" dirty="0"/>
              <a:t>Note the dramatic changes in functional connectivity over time.</a:t>
            </a:r>
          </a:p>
        </p:txBody>
      </p:sp>
    </p:spTree>
    <p:extLst>
      <p:ext uri="{BB962C8B-B14F-4D97-AF65-F5344CB8AC3E}">
        <p14:creationId xmlns:p14="http://schemas.microsoft.com/office/powerpoint/2010/main" val="9725941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136" y="1153625"/>
            <a:ext cx="2371162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Connectivity patterns for</a:t>
            </a:r>
          </a:p>
          <a:p>
            <a:r>
              <a:rPr lang="en-US" sz="1600" dirty="0"/>
              <a:t> two different subjects</a:t>
            </a:r>
          </a:p>
          <a:p>
            <a:r>
              <a:rPr lang="en-US" sz="1600" dirty="0"/>
              <a:t> over time.</a:t>
            </a:r>
          </a:p>
          <a:p>
            <a:endParaRPr lang="en-US" sz="1600" dirty="0"/>
          </a:p>
          <a:p>
            <a:r>
              <a:rPr lang="en-US" sz="1600" dirty="0"/>
              <a:t>The top left picture</a:t>
            </a:r>
          </a:p>
          <a:p>
            <a:r>
              <a:rPr lang="en-US" sz="1600" dirty="0"/>
              <a:t> shows the time-averaged</a:t>
            </a:r>
          </a:p>
          <a:p>
            <a:r>
              <a:rPr lang="en-US" sz="1600" dirty="0"/>
              <a:t> connectivity matrix.</a:t>
            </a:r>
          </a:p>
          <a:p>
            <a:endParaRPr lang="en-US" sz="1600" dirty="0"/>
          </a:p>
          <a:p>
            <a:r>
              <a:rPr lang="en-US" sz="1600" dirty="0"/>
              <a:t>The rest show connections</a:t>
            </a:r>
          </a:p>
          <a:p>
            <a:r>
              <a:rPr lang="en-US" sz="1600" dirty="0"/>
              <a:t> in small successive</a:t>
            </a:r>
          </a:p>
          <a:p>
            <a:r>
              <a:rPr lang="en-US" sz="1600" dirty="0"/>
              <a:t> time windows.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62584" y="197913"/>
            <a:ext cx="598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Dynamics of Functional Brain Communities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78364" y="659578"/>
            <a:ext cx="4861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33CCFF"/>
                </a:solidFill>
              </a:rPr>
              <a:t>O. </a:t>
            </a:r>
            <a:r>
              <a:rPr lang="en-US" sz="1400" dirty="0" err="1">
                <a:solidFill>
                  <a:srgbClr val="33CCFF"/>
                </a:solidFill>
              </a:rPr>
              <a:t>Sporns</a:t>
            </a:r>
            <a:r>
              <a:rPr lang="en-US" sz="1400" dirty="0">
                <a:solidFill>
                  <a:srgbClr val="33CCFF"/>
                </a:solidFill>
              </a:rPr>
              <a:t> (2013) Current Opinion in Neurobiology 23: 162-171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001" y="966788"/>
            <a:ext cx="6230837" cy="5366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931621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833" y="1393517"/>
            <a:ext cx="5901783" cy="5222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66979" y="183433"/>
            <a:ext cx="5535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Regions with High Functional Centrality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85556" y="645098"/>
            <a:ext cx="7498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FFFF"/>
                </a:solidFill>
              </a:rPr>
              <a:t>X.-N. </a:t>
            </a:r>
            <a:r>
              <a:rPr lang="en-US" sz="1400" dirty="0" err="1">
                <a:solidFill>
                  <a:srgbClr val="00FFFF"/>
                </a:solidFill>
              </a:rPr>
              <a:t>Zuo</a:t>
            </a:r>
            <a:r>
              <a:rPr lang="en-US" sz="1400" dirty="0">
                <a:solidFill>
                  <a:srgbClr val="00FFFF"/>
                </a:solidFill>
              </a:rPr>
              <a:t>, R. </a:t>
            </a:r>
            <a:r>
              <a:rPr lang="en-US" sz="1400" dirty="0" err="1">
                <a:solidFill>
                  <a:srgbClr val="00FFFF"/>
                </a:solidFill>
              </a:rPr>
              <a:t>Ehmke</a:t>
            </a:r>
            <a:r>
              <a:rPr lang="en-US" sz="1400" dirty="0">
                <a:solidFill>
                  <a:srgbClr val="00FFFF"/>
                </a:solidFill>
              </a:rPr>
              <a:t>, M. </a:t>
            </a:r>
            <a:r>
              <a:rPr lang="en-US" sz="1400" dirty="0" err="1">
                <a:solidFill>
                  <a:srgbClr val="00FFFF"/>
                </a:solidFill>
              </a:rPr>
              <a:t>Mennes</a:t>
            </a:r>
            <a:r>
              <a:rPr lang="en-US" sz="1400" dirty="0">
                <a:solidFill>
                  <a:srgbClr val="00FFFF"/>
                </a:solidFill>
              </a:rPr>
              <a:t>, D. </a:t>
            </a:r>
            <a:r>
              <a:rPr lang="en-US" sz="1400" dirty="0" err="1">
                <a:solidFill>
                  <a:srgbClr val="00FFFF"/>
                </a:solidFill>
              </a:rPr>
              <a:t>Imperati</a:t>
            </a:r>
            <a:r>
              <a:rPr lang="en-US" sz="1400" dirty="0">
                <a:solidFill>
                  <a:srgbClr val="00FFFF"/>
                </a:solidFill>
              </a:rPr>
              <a:t>, F.X. Castellanos, O. </a:t>
            </a:r>
            <a:r>
              <a:rPr lang="en-US" sz="1400" dirty="0" err="1">
                <a:solidFill>
                  <a:srgbClr val="00FFFF"/>
                </a:solidFill>
              </a:rPr>
              <a:t>Sporms</a:t>
            </a:r>
            <a:r>
              <a:rPr lang="en-US" sz="1400" dirty="0">
                <a:solidFill>
                  <a:srgbClr val="00FFFF"/>
                </a:solidFill>
              </a:rPr>
              <a:t> and M.P. </a:t>
            </a:r>
            <a:r>
              <a:rPr lang="en-US" sz="1400" dirty="0" err="1">
                <a:solidFill>
                  <a:srgbClr val="00FFFF"/>
                </a:solidFill>
              </a:rPr>
              <a:t>Milham</a:t>
            </a:r>
            <a:r>
              <a:rPr lang="en-US" sz="1400" dirty="0">
                <a:solidFill>
                  <a:srgbClr val="00FFFF"/>
                </a:solidFill>
              </a:rPr>
              <a:t> (2011)</a:t>
            </a:r>
          </a:p>
          <a:p>
            <a:r>
              <a:rPr lang="en-US" sz="1400" dirty="0">
                <a:solidFill>
                  <a:srgbClr val="00FFFF"/>
                </a:solidFill>
              </a:rPr>
              <a:t> Network centrality in the human functional </a:t>
            </a:r>
            <a:r>
              <a:rPr lang="en-US" sz="1400" dirty="0" err="1">
                <a:solidFill>
                  <a:srgbClr val="00FFFF"/>
                </a:solidFill>
              </a:rPr>
              <a:t>connectome</a:t>
            </a:r>
            <a:r>
              <a:rPr lang="en-US" sz="1400" dirty="0">
                <a:solidFill>
                  <a:srgbClr val="00FFFF"/>
                </a:solidFill>
              </a:rPr>
              <a:t>. Cerebral Cortex doi:10.1093/</a:t>
            </a:r>
            <a:r>
              <a:rPr lang="en-US" sz="1400" dirty="0" err="1">
                <a:solidFill>
                  <a:srgbClr val="00FFFF"/>
                </a:solidFill>
              </a:rPr>
              <a:t>cercor</a:t>
            </a:r>
            <a:r>
              <a:rPr lang="en-US" sz="1400" dirty="0">
                <a:solidFill>
                  <a:srgbClr val="00FFFF"/>
                </a:solidFill>
              </a:rPr>
              <a:t>/bhr269</a:t>
            </a:r>
          </a:p>
        </p:txBody>
      </p:sp>
    </p:spTree>
    <p:extLst>
      <p:ext uri="{BB962C8B-B14F-4D97-AF65-F5344CB8AC3E}">
        <p14:creationId xmlns:p14="http://schemas.microsoft.com/office/powerpoint/2010/main" val="3861421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136F829-04F4-475B-B06B-5A3CE0371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367" y="1295400"/>
            <a:ext cx="3536781" cy="464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15EE10-0EE2-450B-B3D4-94315918CC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62" y="2882711"/>
            <a:ext cx="4020438" cy="324612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B9BBF82-CB3C-4C12-8810-909D93CED8EE}"/>
              </a:ext>
            </a:extLst>
          </p:cNvPr>
          <p:cNvSpPr/>
          <p:nvPr/>
        </p:nvSpPr>
        <p:spPr>
          <a:xfrm>
            <a:off x="906062" y="5831386"/>
            <a:ext cx="4329702" cy="2539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http://understandingcontext.com/2014/01/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synapses-and-neurotransmitter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/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A4B99F-7D94-401E-8B1E-515A9D6B3BB9}"/>
              </a:ext>
            </a:extLst>
          </p:cNvPr>
          <p:cNvSpPr/>
          <p:nvPr/>
        </p:nvSpPr>
        <p:spPr>
          <a:xfrm>
            <a:off x="5638800" y="6073187"/>
            <a:ext cx="22765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http://pittmedneuro.com/synaptic.html</a:t>
            </a:r>
          </a:p>
        </p:txBody>
      </p:sp>
      <p:sp>
        <p:nvSpPr>
          <p:cNvPr id="27" name="Text Box 6">
            <a:extLst>
              <a:ext uri="{FF2B5EF4-FFF2-40B4-BE49-F238E27FC236}">
                <a16:creationId xmlns:a16="http://schemas.microsoft.com/office/drawing/2014/main" id="{0D69D9EA-9ABB-4B86-89EE-AAD2F718B6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0144" y="729169"/>
            <a:ext cx="138371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Synapses</a:t>
            </a:r>
          </a:p>
        </p:txBody>
      </p:sp>
    </p:spTree>
    <p:extLst>
      <p:ext uri="{BB962C8B-B14F-4D97-AF65-F5344CB8AC3E}">
        <p14:creationId xmlns:p14="http://schemas.microsoft.com/office/powerpoint/2010/main" val="953196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136F829-04F4-475B-B06B-5A3CE0371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367" y="1295400"/>
            <a:ext cx="3536781" cy="464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15EE10-0EE2-450B-B3D4-94315918CC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62" y="2882711"/>
            <a:ext cx="4020438" cy="324612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B9BBF82-CB3C-4C12-8810-909D93CED8EE}"/>
              </a:ext>
            </a:extLst>
          </p:cNvPr>
          <p:cNvSpPr/>
          <p:nvPr/>
        </p:nvSpPr>
        <p:spPr>
          <a:xfrm>
            <a:off x="906062" y="5831386"/>
            <a:ext cx="4329702" cy="2539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http://understandingcontext.com/2014/01/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synapses-and-neurotransmitter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/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A4B99F-7D94-401E-8B1E-515A9D6B3BB9}"/>
              </a:ext>
            </a:extLst>
          </p:cNvPr>
          <p:cNvSpPr/>
          <p:nvPr/>
        </p:nvSpPr>
        <p:spPr>
          <a:xfrm>
            <a:off x="5638800" y="6073187"/>
            <a:ext cx="22765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http://pittmedneuro.com/synaptic.html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718138-B84B-4095-86AA-0A151D8DDC83}"/>
              </a:ext>
            </a:extLst>
          </p:cNvPr>
          <p:cNvSpPr txBox="1"/>
          <p:nvPr/>
        </p:nvSpPr>
        <p:spPr>
          <a:xfrm>
            <a:off x="469476" y="2423529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Pre-synaptic</a:t>
            </a:r>
          </a:p>
          <a:p>
            <a:pPr algn="ctr"/>
            <a:r>
              <a:rPr 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Terminal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3A6EF79-0660-40ED-9B07-982AD5FB5C2B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1138890" y="3069860"/>
            <a:ext cx="944434" cy="1264145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D1FE7A3-9413-44E2-BA91-1EAAA4D8DAB1}"/>
              </a:ext>
            </a:extLst>
          </p:cNvPr>
          <p:cNvSpPr txBox="1"/>
          <p:nvPr/>
        </p:nvSpPr>
        <p:spPr>
          <a:xfrm>
            <a:off x="0" y="5173480"/>
            <a:ext cx="1428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Post-synaptic</a:t>
            </a:r>
          </a:p>
          <a:p>
            <a:pPr algn="ctr"/>
            <a:r>
              <a:rPr 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Terminal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5AEA33-2E36-43BD-B2A2-ED90797DC265}"/>
              </a:ext>
            </a:extLst>
          </p:cNvPr>
          <p:cNvCxnSpPr>
            <a:cxnSpLocks/>
          </p:cNvCxnSpPr>
          <p:nvPr/>
        </p:nvCxnSpPr>
        <p:spPr>
          <a:xfrm flipV="1">
            <a:off x="1216058" y="5432154"/>
            <a:ext cx="867266" cy="167368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3BD76FD-562A-431D-9C3C-71BDBBBF5CFE}"/>
              </a:ext>
            </a:extLst>
          </p:cNvPr>
          <p:cNvSpPr txBox="1"/>
          <p:nvPr/>
        </p:nvSpPr>
        <p:spPr>
          <a:xfrm>
            <a:off x="7796" y="3429000"/>
            <a:ext cx="1050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Synaptic </a:t>
            </a:r>
          </a:p>
          <a:p>
            <a:pPr algn="ctr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Cleft</a:t>
            </a:r>
            <a:endParaRPr lang="en-US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D75999D-60D5-48E1-9159-332C451F86C9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532940" y="4075331"/>
            <a:ext cx="1431206" cy="1008245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B5E3AF31-13AA-4882-A533-B532E9704D02}"/>
              </a:ext>
            </a:extLst>
          </p:cNvPr>
          <p:cNvSpPr/>
          <p:nvPr/>
        </p:nvSpPr>
        <p:spPr>
          <a:xfrm>
            <a:off x="6174556" y="3497344"/>
            <a:ext cx="433633" cy="419100"/>
          </a:xfrm>
          <a:prstGeom prst="ellipse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A0373E0-898F-4E70-8297-1C3868C6E69D}"/>
              </a:ext>
            </a:extLst>
          </p:cNvPr>
          <p:cNvCxnSpPr>
            <a:stCxn id="32" idx="0"/>
          </p:cNvCxnSpPr>
          <p:nvPr/>
        </p:nvCxnSpPr>
        <p:spPr>
          <a:xfrm flipH="1" flipV="1">
            <a:off x="3714161" y="2997724"/>
            <a:ext cx="2677212" cy="49962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06B5F2A-2E8C-4930-AB5C-9ABB9F4CB3AB}"/>
              </a:ext>
            </a:extLst>
          </p:cNvPr>
          <p:cNvCxnSpPr>
            <a:cxnSpLocks/>
            <a:stCxn id="32" idx="5"/>
          </p:cNvCxnSpPr>
          <p:nvPr/>
        </p:nvCxnSpPr>
        <p:spPr>
          <a:xfrm flipH="1">
            <a:off x="4533525" y="3855068"/>
            <a:ext cx="2011160" cy="1903516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6">
            <a:extLst>
              <a:ext uri="{FF2B5EF4-FFF2-40B4-BE49-F238E27FC236}">
                <a16:creationId xmlns:a16="http://schemas.microsoft.com/office/drawing/2014/main" id="{4B31320C-8D50-4779-8CA5-BDC067EBFD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0144" y="729169"/>
            <a:ext cx="138371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Synapses</a:t>
            </a:r>
          </a:p>
        </p:txBody>
      </p:sp>
    </p:spTree>
    <p:extLst>
      <p:ext uri="{BB962C8B-B14F-4D97-AF65-F5344CB8AC3E}">
        <p14:creationId xmlns:p14="http://schemas.microsoft.com/office/powerpoint/2010/main" val="2103883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136F829-04F4-475B-B06B-5A3CE0371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367" y="1295400"/>
            <a:ext cx="3536781" cy="4648200"/>
          </a:xfrm>
          <a:prstGeom prst="rect">
            <a:avLst/>
          </a:prstGeom>
        </p:spPr>
      </p:pic>
      <p:sp>
        <p:nvSpPr>
          <p:cNvPr id="13" name="Arc 12">
            <a:extLst>
              <a:ext uri="{FF2B5EF4-FFF2-40B4-BE49-F238E27FC236}">
                <a16:creationId xmlns:a16="http://schemas.microsoft.com/office/drawing/2014/main" id="{D13ECACD-1671-4538-87AF-821B7F8E072C}"/>
              </a:ext>
            </a:extLst>
          </p:cNvPr>
          <p:cNvSpPr/>
          <p:nvPr/>
        </p:nvSpPr>
        <p:spPr>
          <a:xfrm rot="869130" flipH="1">
            <a:off x="243508" y="5614089"/>
            <a:ext cx="612009" cy="752008"/>
          </a:xfrm>
          <a:prstGeom prst="arc">
            <a:avLst>
              <a:gd name="adj1" fmla="val 16098946"/>
              <a:gd name="adj2" fmla="val 0"/>
            </a:avLst>
          </a:prstGeom>
          <a:ln w="38100">
            <a:solidFill>
              <a:srgbClr val="6699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15EE10-0EE2-450B-B3D4-94315918CC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62" y="2882711"/>
            <a:ext cx="4020438" cy="3246120"/>
          </a:xfrm>
          <a:prstGeom prst="rect">
            <a:avLst/>
          </a:prstGeom>
        </p:spPr>
      </p:pic>
      <p:sp>
        <p:nvSpPr>
          <p:cNvPr id="9" name="Freeform 41">
            <a:extLst>
              <a:ext uri="{FF2B5EF4-FFF2-40B4-BE49-F238E27FC236}">
                <a16:creationId xmlns:a16="http://schemas.microsoft.com/office/drawing/2014/main" id="{1741E589-5BFC-4CDB-92B4-B35B322F8991}"/>
              </a:ext>
            </a:extLst>
          </p:cNvPr>
          <p:cNvSpPr>
            <a:spLocks/>
          </p:cNvSpPr>
          <p:nvPr/>
        </p:nvSpPr>
        <p:spPr bwMode="auto">
          <a:xfrm flipH="1">
            <a:off x="3919785" y="1752600"/>
            <a:ext cx="573428" cy="1023288"/>
          </a:xfrm>
          <a:custGeom>
            <a:avLst/>
            <a:gdLst>
              <a:gd name="T0" fmla="*/ 0 w 699"/>
              <a:gd name="T1" fmla="*/ 544 h 613"/>
              <a:gd name="T2" fmla="*/ 94 w 699"/>
              <a:gd name="T3" fmla="*/ 530 h 613"/>
              <a:gd name="T4" fmla="*/ 353 w 699"/>
              <a:gd name="T5" fmla="*/ 609 h 613"/>
              <a:gd name="T6" fmla="*/ 432 w 699"/>
              <a:gd name="T7" fmla="*/ 508 h 613"/>
              <a:gd name="T8" fmla="*/ 483 w 699"/>
              <a:gd name="T9" fmla="*/ 62 h 613"/>
              <a:gd name="T10" fmla="*/ 540 w 699"/>
              <a:gd name="T11" fmla="*/ 134 h 613"/>
              <a:gd name="T12" fmla="*/ 605 w 699"/>
              <a:gd name="T13" fmla="*/ 479 h 613"/>
              <a:gd name="T14" fmla="*/ 699 w 699"/>
              <a:gd name="T15" fmla="*/ 530 h 61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99"/>
              <a:gd name="T25" fmla="*/ 0 h 613"/>
              <a:gd name="T26" fmla="*/ 699 w 699"/>
              <a:gd name="T27" fmla="*/ 613 h 61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99" h="613">
                <a:moveTo>
                  <a:pt x="0" y="544"/>
                </a:moveTo>
                <a:cubicBezTo>
                  <a:pt x="17" y="531"/>
                  <a:pt x="35" y="519"/>
                  <a:pt x="94" y="530"/>
                </a:cubicBezTo>
                <a:cubicBezTo>
                  <a:pt x="153" y="541"/>
                  <a:pt x="297" y="613"/>
                  <a:pt x="353" y="609"/>
                </a:cubicBezTo>
                <a:cubicBezTo>
                  <a:pt x="409" y="605"/>
                  <a:pt x="410" y="599"/>
                  <a:pt x="432" y="508"/>
                </a:cubicBezTo>
                <a:cubicBezTo>
                  <a:pt x="454" y="417"/>
                  <a:pt x="465" y="124"/>
                  <a:pt x="483" y="62"/>
                </a:cubicBezTo>
                <a:cubicBezTo>
                  <a:pt x="501" y="0"/>
                  <a:pt x="520" y="64"/>
                  <a:pt x="540" y="134"/>
                </a:cubicBezTo>
                <a:cubicBezTo>
                  <a:pt x="560" y="204"/>
                  <a:pt x="579" y="413"/>
                  <a:pt x="605" y="479"/>
                </a:cubicBezTo>
                <a:cubicBezTo>
                  <a:pt x="631" y="545"/>
                  <a:pt x="665" y="537"/>
                  <a:pt x="699" y="530"/>
                </a:cubicBezTo>
              </a:path>
            </a:pathLst>
          </a:custGeom>
          <a:noFill/>
          <a:ln w="28575" cap="sq" cmpd="sng">
            <a:solidFill>
              <a:srgbClr val="0070C0"/>
            </a:solidFill>
            <a:prstDash val="solid"/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F0190C38-2F9F-4109-BBC1-8948C52AAE81}"/>
              </a:ext>
            </a:extLst>
          </p:cNvPr>
          <p:cNvSpPr/>
          <p:nvPr/>
        </p:nvSpPr>
        <p:spPr>
          <a:xfrm rot="869130" flipH="1">
            <a:off x="3318968" y="2729342"/>
            <a:ext cx="620973" cy="1023287"/>
          </a:xfrm>
          <a:prstGeom prst="arc">
            <a:avLst>
              <a:gd name="adj1" fmla="val 16098946"/>
              <a:gd name="adj2" fmla="val 0"/>
            </a:avLst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Freeform 33">
            <a:extLst>
              <a:ext uri="{FF2B5EF4-FFF2-40B4-BE49-F238E27FC236}">
                <a16:creationId xmlns:a16="http://schemas.microsoft.com/office/drawing/2014/main" id="{90D2C9BC-1DAF-48AE-B89F-8DA237498D89}"/>
              </a:ext>
            </a:extLst>
          </p:cNvPr>
          <p:cNvSpPr>
            <a:spLocks/>
          </p:cNvSpPr>
          <p:nvPr/>
        </p:nvSpPr>
        <p:spPr bwMode="auto">
          <a:xfrm>
            <a:off x="825772" y="5287035"/>
            <a:ext cx="826037" cy="272928"/>
          </a:xfrm>
          <a:custGeom>
            <a:avLst/>
            <a:gdLst>
              <a:gd name="T0" fmla="*/ 0 w 958"/>
              <a:gd name="T1" fmla="*/ 283 h 312"/>
              <a:gd name="T2" fmla="*/ 94 w 958"/>
              <a:gd name="T3" fmla="*/ 283 h 312"/>
              <a:gd name="T4" fmla="*/ 259 w 958"/>
              <a:gd name="T5" fmla="*/ 268 h 312"/>
              <a:gd name="T6" fmla="*/ 425 w 958"/>
              <a:gd name="T7" fmla="*/ 16 h 312"/>
              <a:gd name="T8" fmla="*/ 691 w 958"/>
              <a:gd name="T9" fmla="*/ 175 h 312"/>
              <a:gd name="T10" fmla="*/ 828 w 958"/>
              <a:gd name="T11" fmla="*/ 290 h 312"/>
              <a:gd name="T12" fmla="*/ 958 w 958"/>
              <a:gd name="T13" fmla="*/ 290 h 31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58"/>
              <a:gd name="T22" fmla="*/ 0 h 312"/>
              <a:gd name="T23" fmla="*/ 958 w 958"/>
              <a:gd name="T24" fmla="*/ 312 h 31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58" h="312">
                <a:moveTo>
                  <a:pt x="0" y="283"/>
                </a:moveTo>
                <a:cubicBezTo>
                  <a:pt x="25" y="284"/>
                  <a:pt x="51" y="285"/>
                  <a:pt x="94" y="283"/>
                </a:cubicBezTo>
                <a:cubicBezTo>
                  <a:pt x="137" y="281"/>
                  <a:pt x="204" y="312"/>
                  <a:pt x="259" y="268"/>
                </a:cubicBezTo>
                <a:cubicBezTo>
                  <a:pt x="314" y="224"/>
                  <a:pt x="353" y="32"/>
                  <a:pt x="425" y="16"/>
                </a:cubicBezTo>
                <a:cubicBezTo>
                  <a:pt x="497" y="0"/>
                  <a:pt x="624" y="129"/>
                  <a:pt x="691" y="175"/>
                </a:cubicBezTo>
                <a:cubicBezTo>
                  <a:pt x="758" y="221"/>
                  <a:pt x="784" y="271"/>
                  <a:pt x="828" y="290"/>
                </a:cubicBezTo>
                <a:cubicBezTo>
                  <a:pt x="872" y="309"/>
                  <a:pt x="915" y="299"/>
                  <a:pt x="958" y="290"/>
                </a:cubicBezTo>
              </a:path>
            </a:pathLst>
          </a:custGeom>
          <a:noFill/>
          <a:ln w="38100" cap="sq" cmpd="sng">
            <a:solidFill>
              <a:srgbClr val="669900"/>
            </a:solidFill>
            <a:prstDash val="solid"/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4759A441-E1E8-4B92-B3B1-8174CA972A89}"/>
              </a:ext>
            </a:extLst>
          </p:cNvPr>
          <p:cNvSpPr/>
          <p:nvPr/>
        </p:nvSpPr>
        <p:spPr>
          <a:xfrm rot="21384250" flipH="1" flipV="1">
            <a:off x="228600" y="4880259"/>
            <a:ext cx="774785" cy="601731"/>
          </a:xfrm>
          <a:prstGeom prst="arc">
            <a:avLst>
              <a:gd name="adj1" fmla="val 16098946"/>
              <a:gd name="adj2" fmla="val 0"/>
            </a:avLst>
          </a:prstGeom>
          <a:ln w="38100">
            <a:solidFill>
              <a:srgbClr val="6699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F7F6256E-1ABC-4D5F-B99D-CE05078568AB}"/>
              </a:ext>
            </a:extLst>
          </p:cNvPr>
          <p:cNvSpPr/>
          <p:nvPr/>
        </p:nvSpPr>
        <p:spPr>
          <a:xfrm rot="17284130" flipH="1">
            <a:off x="748400" y="5451230"/>
            <a:ext cx="612009" cy="763023"/>
          </a:xfrm>
          <a:prstGeom prst="arc">
            <a:avLst>
              <a:gd name="adj1" fmla="val 16098946"/>
              <a:gd name="adj2" fmla="val 0"/>
            </a:avLst>
          </a:prstGeom>
          <a:ln w="38100">
            <a:solidFill>
              <a:srgbClr val="6699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9BBF82-CB3C-4C12-8810-909D93CED8EE}"/>
              </a:ext>
            </a:extLst>
          </p:cNvPr>
          <p:cNvSpPr/>
          <p:nvPr/>
        </p:nvSpPr>
        <p:spPr>
          <a:xfrm>
            <a:off x="906062" y="5831386"/>
            <a:ext cx="4329702" cy="2539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http://understandingcontext.com/2014/01/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synapses-and-neurotransmitter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/</a:t>
            </a:r>
          </a:p>
        </p:txBody>
      </p:sp>
      <p:sp>
        <p:nvSpPr>
          <p:cNvPr id="22" name="Freeform 41">
            <a:extLst>
              <a:ext uri="{FF2B5EF4-FFF2-40B4-BE49-F238E27FC236}">
                <a16:creationId xmlns:a16="http://schemas.microsoft.com/office/drawing/2014/main" id="{D516AA2A-26C6-4423-8D9B-D030E6530239}"/>
              </a:ext>
            </a:extLst>
          </p:cNvPr>
          <p:cNvSpPr>
            <a:spLocks/>
          </p:cNvSpPr>
          <p:nvPr/>
        </p:nvSpPr>
        <p:spPr bwMode="auto">
          <a:xfrm flipH="1">
            <a:off x="6253760" y="2882711"/>
            <a:ext cx="198174" cy="457200"/>
          </a:xfrm>
          <a:custGeom>
            <a:avLst/>
            <a:gdLst>
              <a:gd name="T0" fmla="*/ 0 w 699"/>
              <a:gd name="T1" fmla="*/ 544 h 613"/>
              <a:gd name="T2" fmla="*/ 94 w 699"/>
              <a:gd name="T3" fmla="*/ 530 h 613"/>
              <a:gd name="T4" fmla="*/ 353 w 699"/>
              <a:gd name="T5" fmla="*/ 609 h 613"/>
              <a:gd name="T6" fmla="*/ 432 w 699"/>
              <a:gd name="T7" fmla="*/ 508 h 613"/>
              <a:gd name="T8" fmla="*/ 483 w 699"/>
              <a:gd name="T9" fmla="*/ 62 h 613"/>
              <a:gd name="T10" fmla="*/ 540 w 699"/>
              <a:gd name="T11" fmla="*/ 134 h 613"/>
              <a:gd name="T12" fmla="*/ 605 w 699"/>
              <a:gd name="T13" fmla="*/ 479 h 613"/>
              <a:gd name="T14" fmla="*/ 699 w 699"/>
              <a:gd name="T15" fmla="*/ 530 h 61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99"/>
              <a:gd name="T25" fmla="*/ 0 h 613"/>
              <a:gd name="T26" fmla="*/ 699 w 699"/>
              <a:gd name="T27" fmla="*/ 613 h 61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99" h="613">
                <a:moveTo>
                  <a:pt x="0" y="544"/>
                </a:moveTo>
                <a:cubicBezTo>
                  <a:pt x="17" y="531"/>
                  <a:pt x="35" y="519"/>
                  <a:pt x="94" y="530"/>
                </a:cubicBezTo>
                <a:cubicBezTo>
                  <a:pt x="153" y="541"/>
                  <a:pt x="297" y="613"/>
                  <a:pt x="353" y="609"/>
                </a:cubicBezTo>
                <a:cubicBezTo>
                  <a:pt x="409" y="605"/>
                  <a:pt x="410" y="599"/>
                  <a:pt x="432" y="508"/>
                </a:cubicBezTo>
                <a:cubicBezTo>
                  <a:pt x="454" y="417"/>
                  <a:pt x="465" y="124"/>
                  <a:pt x="483" y="62"/>
                </a:cubicBezTo>
                <a:cubicBezTo>
                  <a:pt x="501" y="0"/>
                  <a:pt x="520" y="64"/>
                  <a:pt x="540" y="134"/>
                </a:cubicBezTo>
                <a:cubicBezTo>
                  <a:pt x="560" y="204"/>
                  <a:pt x="579" y="413"/>
                  <a:pt x="605" y="479"/>
                </a:cubicBezTo>
                <a:cubicBezTo>
                  <a:pt x="631" y="545"/>
                  <a:pt x="665" y="537"/>
                  <a:pt x="699" y="530"/>
                </a:cubicBezTo>
              </a:path>
            </a:pathLst>
          </a:custGeom>
          <a:noFill/>
          <a:ln w="28575" cap="sq" cmpd="sng">
            <a:solidFill>
              <a:srgbClr val="0070C0"/>
            </a:solidFill>
            <a:prstDash val="solid"/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A4B99F-7D94-401E-8B1E-515A9D6B3BB9}"/>
              </a:ext>
            </a:extLst>
          </p:cNvPr>
          <p:cNvSpPr/>
          <p:nvPr/>
        </p:nvSpPr>
        <p:spPr>
          <a:xfrm>
            <a:off x="5638800" y="6073187"/>
            <a:ext cx="22765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http://pittmedneuro.com/synaptic.html</a:t>
            </a:r>
          </a:p>
        </p:txBody>
      </p:sp>
      <p:sp>
        <p:nvSpPr>
          <p:cNvPr id="23" name="Freeform 33">
            <a:extLst>
              <a:ext uri="{FF2B5EF4-FFF2-40B4-BE49-F238E27FC236}">
                <a16:creationId xmlns:a16="http://schemas.microsoft.com/office/drawing/2014/main" id="{2A7300E1-C883-4F46-B7BB-23AF480F4ED2}"/>
              </a:ext>
            </a:extLst>
          </p:cNvPr>
          <p:cNvSpPr>
            <a:spLocks/>
          </p:cNvSpPr>
          <p:nvPr/>
        </p:nvSpPr>
        <p:spPr bwMode="auto">
          <a:xfrm>
            <a:off x="5962432" y="3625362"/>
            <a:ext cx="390415" cy="173743"/>
          </a:xfrm>
          <a:custGeom>
            <a:avLst/>
            <a:gdLst>
              <a:gd name="T0" fmla="*/ 0 w 958"/>
              <a:gd name="T1" fmla="*/ 283 h 312"/>
              <a:gd name="T2" fmla="*/ 94 w 958"/>
              <a:gd name="T3" fmla="*/ 283 h 312"/>
              <a:gd name="T4" fmla="*/ 259 w 958"/>
              <a:gd name="T5" fmla="*/ 268 h 312"/>
              <a:gd name="T6" fmla="*/ 425 w 958"/>
              <a:gd name="T7" fmla="*/ 16 h 312"/>
              <a:gd name="T8" fmla="*/ 691 w 958"/>
              <a:gd name="T9" fmla="*/ 175 h 312"/>
              <a:gd name="T10" fmla="*/ 828 w 958"/>
              <a:gd name="T11" fmla="*/ 290 h 312"/>
              <a:gd name="T12" fmla="*/ 958 w 958"/>
              <a:gd name="T13" fmla="*/ 290 h 31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58"/>
              <a:gd name="T22" fmla="*/ 0 h 312"/>
              <a:gd name="T23" fmla="*/ 958 w 958"/>
              <a:gd name="T24" fmla="*/ 312 h 31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58" h="312">
                <a:moveTo>
                  <a:pt x="0" y="283"/>
                </a:moveTo>
                <a:cubicBezTo>
                  <a:pt x="25" y="284"/>
                  <a:pt x="51" y="285"/>
                  <a:pt x="94" y="283"/>
                </a:cubicBezTo>
                <a:cubicBezTo>
                  <a:pt x="137" y="281"/>
                  <a:pt x="204" y="312"/>
                  <a:pt x="259" y="268"/>
                </a:cubicBezTo>
                <a:cubicBezTo>
                  <a:pt x="314" y="224"/>
                  <a:pt x="353" y="32"/>
                  <a:pt x="425" y="16"/>
                </a:cubicBezTo>
                <a:cubicBezTo>
                  <a:pt x="497" y="0"/>
                  <a:pt x="624" y="129"/>
                  <a:pt x="691" y="175"/>
                </a:cubicBezTo>
                <a:cubicBezTo>
                  <a:pt x="758" y="221"/>
                  <a:pt x="784" y="271"/>
                  <a:pt x="828" y="290"/>
                </a:cubicBezTo>
                <a:cubicBezTo>
                  <a:pt x="872" y="309"/>
                  <a:pt x="915" y="299"/>
                  <a:pt x="958" y="290"/>
                </a:cubicBezTo>
              </a:path>
            </a:pathLst>
          </a:custGeom>
          <a:noFill/>
          <a:ln w="38100" cap="sq" cmpd="sng">
            <a:solidFill>
              <a:srgbClr val="669900"/>
            </a:solidFill>
            <a:prstDash val="solid"/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Freeform 41">
            <a:extLst>
              <a:ext uri="{FF2B5EF4-FFF2-40B4-BE49-F238E27FC236}">
                <a16:creationId xmlns:a16="http://schemas.microsoft.com/office/drawing/2014/main" id="{557279AA-4A52-40E0-AFDA-FC4161B8532E}"/>
              </a:ext>
            </a:extLst>
          </p:cNvPr>
          <p:cNvSpPr>
            <a:spLocks/>
          </p:cNvSpPr>
          <p:nvPr/>
        </p:nvSpPr>
        <p:spPr bwMode="auto">
          <a:xfrm flipH="1">
            <a:off x="6797607" y="3162300"/>
            <a:ext cx="198174" cy="457200"/>
          </a:xfrm>
          <a:custGeom>
            <a:avLst/>
            <a:gdLst>
              <a:gd name="T0" fmla="*/ 0 w 699"/>
              <a:gd name="T1" fmla="*/ 544 h 613"/>
              <a:gd name="T2" fmla="*/ 94 w 699"/>
              <a:gd name="T3" fmla="*/ 530 h 613"/>
              <a:gd name="T4" fmla="*/ 353 w 699"/>
              <a:gd name="T5" fmla="*/ 609 h 613"/>
              <a:gd name="T6" fmla="*/ 432 w 699"/>
              <a:gd name="T7" fmla="*/ 508 h 613"/>
              <a:gd name="T8" fmla="*/ 483 w 699"/>
              <a:gd name="T9" fmla="*/ 62 h 613"/>
              <a:gd name="T10" fmla="*/ 540 w 699"/>
              <a:gd name="T11" fmla="*/ 134 h 613"/>
              <a:gd name="T12" fmla="*/ 605 w 699"/>
              <a:gd name="T13" fmla="*/ 479 h 613"/>
              <a:gd name="T14" fmla="*/ 699 w 699"/>
              <a:gd name="T15" fmla="*/ 530 h 61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99"/>
              <a:gd name="T25" fmla="*/ 0 h 613"/>
              <a:gd name="T26" fmla="*/ 699 w 699"/>
              <a:gd name="T27" fmla="*/ 613 h 61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99" h="613">
                <a:moveTo>
                  <a:pt x="0" y="544"/>
                </a:moveTo>
                <a:cubicBezTo>
                  <a:pt x="17" y="531"/>
                  <a:pt x="35" y="519"/>
                  <a:pt x="94" y="530"/>
                </a:cubicBezTo>
                <a:cubicBezTo>
                  <a:pt x="153" y="541"/>
                  <a:pt x="297" y="613"/>
                  <a:pt x="353" y="609"/>
                </a:cubicBezTo>
                <a:cubicBezTo>
                  <a:pt x="409" y="605"/>
                  <a:pt x="410" y="599"/>
                  <a:pt x="432" y="508"/>
                </a:cubicBezTo>
                <a:cubicBezTo>
                  <a:pt x="454" y="417"/>
                  <a:pt x="465" y="124"/>
                  <a:pt x="483" y="62"/>
                </a:cubicBezTo>
                <a:cubicBezTo>
                  <a:pt x="501" y="0"/>
                  <a:pt x="520" y="64"/>
                  <a:pt x="540" y="134"/>
                </a:cubicBezTo>
                <a:cubicBezTo>
                  <a:pt x="560" y="204"/>
                  <a:pt x="579" y="413"/>
                  <a:pt x="605" y="479"/>
                </a:cubicBezTo>
                <a:cubicBezTo>
                  <a:pt x="631" y="545"/>
                  <a:pt x="665" y="537"/>
                  <a:pt x="699" y="530"/>
                </a:cubicBezTo>
              </a:path>
            </a:pathLst>
          </a:custGeom>
          <a:noFill/>
          <a:ln w="28575" cap="sq" cmpd="sng">
            <a:solidFill>
              <a:srgbClr val="0070C0"/>
            </a:solidFill>
            <a:prstDash val="solid"/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Freeform 33">
            <a:extLst>
              <a:ext uri="{FF2B5EF4-FFF2-40B4-BE49-F238E27FC236}">
                <a16:creationId xmlns:a16="http://schemas.microsoft.com/office/drawing/2014/main" id="{3F0D536E-C0EC-46F4-8A35-2C0449CE3CDF}"/>
              </a:ext>
            </a:extLst>
          </p:cNvPr>
          <p:cNvSpPr>
            <a:spLocks/>
          </p:cNvSpPr>
          <p:nvPr/>
        </p:nvSpPr>
        <p:spPr bwMode="auto">
          <a:xfrm flipV="1">
            <a:off x="6253760" y="4325287"/>
            <a:ext cx="390415" cy="173743"/>
          </a:xfrm>
          <a:custGeom>
            <a:avLst/>
            <a:gdLst>
              <a:gd name="T0" fmla="*/ 0 w 958"/>
              <a:gd name="T1" fmla="*/ 283 h 312"/>
              <a:gd name="T2" fmla="*/ 94 w 958"/>
              <a:gd name="T3" fmla="*/ 283 h 312"/>
              <a:gd name="T4" fmla="*/ 259 w 958"/>
              <a:gd name="T5" fmla="*/ 268 h 312"/>
              <a:gd name="T6" fmla="*/ 425 w 958"/>
              <a:gd name="T7" fmla="*/ 16 h 312"/>
              <a:gd name="T8" fmla="*/ 691 w 958"/>
              <a:gd name="T9" fmla="*/ 175 h 312"/>
              <a:gd name="T10" fmla="*/ 828 w 958"/>
              <a:gd name="T11" fmla="*/ 290 h 312"/>
              <a:gd name="T12" fmla="*/ 958 w 958"/>
              <a:gd name="T13" fmla="*/ 290 h 31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58"/>
              <a:gd name="T22" fmla="*/ 0 h 312"/>
              <a:gd name="T23" fmla="*/ 958 w 958"/>
              <a:gd name="T24" fmla="*/ 312 h 31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58" h="312">
                <a:moveTo>
                  <a:pt x="0" y="283"/>
                </a:moveTo>
                <a:cubicBezTo>
                  <a:pt x="25" y="284"/>
                  <a:pt x="51" y="285"/>
                  <a:pt x="94" y="283"/>
                </a:cubicBezTo>
                <a:cubicBezTo>
                  <a:pt x="137" y="281"/>
                  <a:pt x="204" y="312"/>
                  <a:pt x="259" y="268"/>
                </a:cubicBezTo>
                <a:cubicBezTo>
                  <a:pt x="314" y="224"/>
                  <a:pt x="353" y="32"/>
                  <a:pt x="425" y="16"/>
                </a:cubicBezTo>
                <a:cubicBezTo>
                  <a:pt x="497" y="0"/>
                  <a:pt x="624" y="129"/>
                  <a:pt x="691" y="175"/>
                </a:cubicBezTo>
                <a:cubicBezTo>
                  <a:pt x="758" y="221"/>
                  <a:pt x="784" y="271"/>
                  <a:pt x="828" y="290"/>
                </a:cubicBezTo>
                <a:cubicBezTo>
                  <a:pt x="872" y="309"/>
                  <a:pt x="915" y="299"/>
                  <a:pt x="958" y="290"/>
                </a:cubicBezTo>
              </a:path>
            </a:pathLst>
          </a:custGeom>
          <a:noFill/>
          <a:ln w="38100" cap="sq" cmpd="sng">
            <a:solidFill>
              <a:srgbClr val="FF0000"/>
            </a:solidFill>
            <a:prstDash val="solid"/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Freeform 41">
            <a:extLst>
              <a:ext uri="{FF2B5EF4-FFF2-40B4-BE49-F238E27FC236}">
                <a16:creationId xmlns:a16="http://schemas.microsoft.com/office/drawing/2014/main" id="{454DCF9C-8FF6-4C6E-B1CB-42A68CA433D6}"/>
              </a:ext>
            </a:extLst>
          </p:cNvPr>
          <p:cNvSpPr>
            <a:spLocks/>
          </p:cNvSpPr>
          <p:nvPr/>
        </p:nvSpPr>
        <p:spPr bwMode="auto">
          <a:xfrm flipH="1">
            <a:off x="5764258" y="5294479"/>
            <a:ext cx="198174" cy="457200"/>
          </a:xfrm>
          <a:custGeom>
            <a:avLst/>
            <a:gdLst>
              <a:gd name="T0" fmla="*/ 0 w 699"/>
              <a:gd name="T1" fmla="*/ 544 h 613"/>
              <a:gd name="T2" fmla="*/ 94 w 699"/>
              <a:gd name="T3" fmla="*/ 530 h 613"/>
              <a:gd name="T4" fmla="*/ 353 w 699"/>
              <a:gd name="T5" fmla="*/ 609 h 613"/>
              <a:gd name="T6" fmla="*/ 432 w 699"/>
              <a:gd name="T7" fmla="*/ 508 h 613"/>
              <a:gd name="T8" fmla="*/ 483 w 699"/>
              <a:gd name="T9" fmla="*/ 62 h 613"/>
              <a:gd name="T10" fmla="*/ 540 w 699"/>
              <a:gd name="T11" fmla="*/ 134 h 613"/>
              <a:gd name="T12" fmla="*/ 605 w 699"/>
              <a:gd name="T13" fmla="*/ 479 h 613"/>
              <a:gd name="T14" fmla="*/ 699 w 699"/>
              <a:gd name="T15" fmla="*/ 530 h 61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99"/>
              <a:gd name="T25" fmla="*/ 0 h 613"/>
              <a:gd name="T26" fmla="*/ 699 w 699"/>
              <a:gd name="T27" fmla="*/ 613 h 61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99" h="613">
                <a:moveTo>
                  <a:pt x="0" y="544"/>
                </a:moveTo>
                <a:cubicBezTo>
                  <a:pt x="17" y="531"/>
                  <a:pt x="35" y="519"/>
                  <a:pt x="94" y="530"/>
                </a:cubicBezTo>
                <a:cubicBezTo>
                  <a:pt x="153" y="541"/>
                  <a:pt x="297" y="613"/>
                  <a:pt x="353" y="609"/>
                </a:cubicBezTo>
                <a:cubicBezTo>
                  <a:pt x="409" y="605"/>
                  <a:pt x="410" y="599"/>
                  <a:pt x="432" y="508"/>
                </a:cubicBezTo>
                <a:cubicBezTo>
                  <a:pt x="454" y="417"/>
                  <a:pt x="465" y="124"/>
                  <a:pt x="483" y="62"/>
                </a:cubicBezTo>
                <a:cubicBezTo>
                  <a:pt x="501" y="0"/>
                  <a:pt x="520" y="64"/>
                  <a:pt x="540" y="134"/>
                </a:cubicBezTo>
                <a:cubicBezTo>
                  <a:pt x="560" y="204"/>
                  <a:pt x="579" y="413"/>
                  <a:pt x="605" y="479"/>
                </a:cubicBezTo>
                <a:cubicBezTo>
                  <a:pt x="631" y="545"/>
                  <a:pt x="665" y="537"/>
                  <a:pt x="699" y="530"/>
                </a:cubicBezTo>
              </a:path>
            </a:pathLst>
          </a:custGeom>
          <a:noFill/>
          <a:ln w="28575" cap="sq" cmpd="sng">
            <a:solidFill>
              <a:srgbClr val="0070C0"/>
            </a:solidFill>
            <a:prstDash val="solid"/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85C45E-B785-411E-B136-F497CF434CE2}"/>
              </a:ext>
            </a:extLst>
          </p:cNvPr>
          <p:cNvSpPr txBox="1"/>
          <p:nvPr/>
        </p:nvSpPr>
        <p:spPr>
          <a:xfrm>
            <a:off x="2320836" y="1455014"/>
            <a:ext cx="169950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Incoming 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 potential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from pre-synaptic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043FC4-9A33-4C65-B9B5-023F605969B2}"/>
              </a:ext>
            </a:extLst>
          </p:cNvPr>
          <p:cNvSpPr txBox="1"/>
          <p:nvPr/>
        </p:nvSpPr>
        <p:spPr>
          <a:xfrm>
            <a:off x="38086" y="4179558"/>
            <a:ext cx="133402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Generated</a:t>
            </a:r>
            <a:endParaRPr 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post-synaptic 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Potential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(PSP)</a:t>
            </a:r>
            <a:endParaRPr 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5EABAF-3677-458D-B486-0A22838AA560}"/>
              </a:ext>
            </a:extLst>
          </p:cNvPr>
          <p:cNvSpPr txBox="1"/>
          <p:nvPr/>
        </p:nvSpPr>
        <p:spPr>
          <a:xfrm>
            <a:off x="303938" y="2774357"/>
            <a:ext cx="1547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Released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n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eurotransmitter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8E2D834-273C-40DF-83F3-34C97ECC5A6F}"/>
              </a:ext>
            </a:extLst>
          </p:cNvPr>
          <p:cNvCxnSpPr/>
          <p:nvPr/>
        </p:nvCxnSpPr>
        <p:spPr>
          <a:xfrm>
            <a:off x="1238790" y="3359132"/>
            <a:ext cx="712558" cy="1618221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Box 6">
            <a:extLst>
              <a:ext uri="{FF2B5EF4-FFF2-40B4-BE49-F238E27FC236}">
                <a16:creationId xmlns:a16="http://schemas.microsoft.com/office/drawing/2014/main" id="{028DB602-D0E8-4035-BDFB-B3CE04EF8C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0144" y="729169"/>
            <a:ext cx="138371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Synapses</a:t>
            </a:r>
          </a:p>
        </p:txBody>
      </p:sp>
    </p:spTree>
    <p:extLst>
      <p:ext uri="{BB962C8B-B14F-4D97-AF65-F5344CB8AC3E}">
        <p14:creationId xmlns:p14="http://schemas.microsoft.com/office/powerpoint/2010/main" val="3574734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72" name="Group 4"/>
          <p:cNvGrpSpPr>
            <a:grpSpLocks/>
          </p:cNvGrpSpPr>
          <p:nvPr/>
        </p:nvGrpSpPr>
        <p:grpSpPr bwMode="auto">
          <a:xfrm>
            <a:off x="555625" y="2141537"/>
            <a:ext cx="4484687" cy="1597025"/>
            <a:chOff x="89" y="841"/>
            <a:chExt cx="2825" cy="1006"/>
          </a:xfrm>
        </p:grpSpPr>
        <p:sp>
          <p:nvSpPr>
            <p:cNvPr id="32830" name="Text Box 5"/>
            <p:cNvSpPr txBox="1">
              <a:spLocks noChangeArrowheads="1"/>
            </p:cNvSpPr>
            <p:nvPr/>
          </p:nvSpPr>
          <p:spPr bwMode="auto">
            <a:xfrm>
              <a:off x="2031" y="1105"/>
              <a:ext cx="218" cy="231"/>
            </a:xfrm>
            <a:prstGeom prst="rect">
              <a:avLst/>
            </a:prstGeom>
            <a:noFill/>
            <a:ln w="28575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Times New Roman" pitchFamily="18" charset="0"/>
                </a:rPr>
                <a:t>─</a:t>
              </a:r>
            </a:p>
          </p:txBody>
        </p:sp>
        <p:sp>
          <p:nvSpPr>
            <p:cNvPr id="32831" name="Oval 6"/>
            <p:cNvSpPr>
              <a:spLocks noChangeArrowheads="1"/>
            </p:cNvSpPr>
            <p:nvPr/>
          </p:nvSpPr>
          <p:spPr bwMode="auto">
            <a:xfrm>
              <a:off x="1722" y="1371"/>
              <a:ext cx="635" cy="476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28575" cap="sq">
              <a:solidFill>
                <a:schemeClr val="tx2">
                  <a:lumMod val="60000"/>
                  <a:lumOff val="40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832" name="AutoShape 7"/>
            <p:cNvSpPr>
              <a:spLocks noChangeArrowheads="1"/>
            </p:cNvSpPr>
            <p:nvPr/>
          </p:nvSpPr>
          <p:spPr bwMode="auto">
            <a:xfrm>
              <a:off x="179" y="1516"/>
              <a:ext cx="1602" cy="179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60000"/>
                <a:lumOff val="40000"/>
              </a:schemeClr>
            </a:solidFill>
            <a:ln w="28575" cap="sq">
              <a:solidFill>
                <a:schemeClr val="tx2">
                  <a:lumMod val="60000"/>
                  <a:lumOff val="40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833" name="AutoShape 8"/>
            <p:cNvSpPr>
              <a:spLocks noChangeArrowheads="1"/>
            </p:cNvSpPr>
            <p:nvPr/>
          </p:nvSpPr>
          <p:spPr bwMode="auto">
            <a:xfrm>
              <a:off x="623" y="1423"/>
              <a:ext cx="56" cy="106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60000"/>
                <a:lumOff val="40000"/>
              </a:schemeClr>
            </a:solidFill>
            <a:ln w="28575" cap="sq">
              <a:solidFill>
                <a:schemeClr val="tx2">
                  <a:lumMod val="60000"/>
                  <a:lumOff val="40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834" name="AutoShape 9"/>
            <p:cNvSpPr>
              <a:spLocks noChangeArrowheads="1"/>
            </p:cNvSpPr>
            <p:nvPr/>
          </p:nvSpPr>
          <p:spPr bwMode="auto">
            <a:xfrm>
              <a:off x="1177" y="1427"/>
              <a:ext cx="56" cy="106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60000"/>
                <a:lumOff val="40000"/>
              </a:schemeClr>
            </a:solidFill>
            <a:ln w="28575" cap="sq">
              <a:solidFill>
                <a:schemeClr val="tx2">
                  <a:lumMod val="60000"/>
                  <a:lumOff val="40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835" name="AutoShape 10"/>
            <p:cNvSpPr>
              <a:spLocks noChangeArrowheads="1"/>
            </p:cNvSpPr>
            <p:nvPr/>
          </p:nvSpPr>
          <p:spPr bwMode="auto">
            <a:xfrm>
              <a:off x="1616" y="1423"/>
              <a:ext cx="56" cy="106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60000"/>
                <a:lumOff val="40000"/>
              </a:schemeClr>
            </a:solidFill>
            <a:ln w="28575" cap="sq">
              <a:solidFill>
                <a:schemeClr val="tx2">
                  <a:lumMod val="60000"/>
                  <a:lumOff val="40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836" name="AutoShape 11"/>
            <p:cNvSpPr>
              <a:spLocks noChangeArrowheads="1"/>
            </p:cNvSpPr>
            <p:nvPr/>
          </p:nvSpPr>
          <p:spPr bwMode="auto">
            <a:xfrm>
              <a:off x="324" y="1437"/>
              <a:ext cx="56" cy="106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60000"/>
                <a:lumOff val="40000"/>
              </a:schemeClr>
            </a:solidFill>
            <a:ln w="28575" cap="sq">
              <a:solidFill>
                <a:schemeClr val="tx2">
                  <a:lumMod val="60000"/>
                  <a:lumOff val="40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837" name="AutoShape 12"/>
            <p:cNvSpPr>
              <a:spLocks noChangeArrowheads="1"/>
            </p:cNvSpPr>
            <p:nvPr/>
          </p:nvSpPr>
          <p:spPr bwMode="auto">
            <a:xfrm>
              <a:off x="1987" y="1297"/>
              <a:ext cx="56" cy="106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60000"/>
                <a:lumOff val="40000"/>
              </a:schemeClr>
            </a:solidFill>
            <a:ln w="28575" cap="sq">
              <a:solidFill>
                <a:schemeClr val="tx2">
                  <a:lumMod val="60000"/>
                  <a:lumOff val="40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838" name="Line 13"/>
            <p:cNvSpPr>
              <a:spLocks noChangeShapeType="1"/>
            </p:cNvSpPr>
            <p:nvPr/>
          </p:nvSpPr>
          <p:spPr bwMode="auto">
            <a:xfrm>
              <a:off x="2279" y="1596"/>
              <a:ext cx="635" cy="0"/>
            </a:xfrm>
            <a:prstGeom prst="line">
              <a:avLst/>
            </a:prstGeom>
            <a:noFill/>
            <a:ln w="63500" cap="sq">
              <a:solidFill>
                <a:schemeClr val="tx2">
                  <a:lumMod val="60000"/>
                  <a:lumOff val="40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2839" name="Group 14"/>
            <p:cNvGrpSpPr>
              <a:grpSpLocks/>
            </p:cNvGrpSpPr>
            <p:nvPr/>
          </p:nvGrpSpPr>
          <p:grpSpPr bwMode="auto">
            <a:xfrm>
              <a:off x="618" y="847"/>
              <a:ext cx="72" cy="543"/>
              <a:chOff x="1001" y="1265"/>
              <a:chExt cx="72" cy="543"/>
            </a:xfrm>
          </p:grpSpPr>
          <p:sp>
            <p:nvSpPr>
              <p:cNvPr id="32855" name="Line 15"/>
              <p:cNvSpPr>
                <a:spLocks noChangeShapeType="1"/>
              </p:cNvSpPr>
              <p:nvPr/>
            </p:nvSpPr>
            <p:spPr bwMode="auto">
              <a:xfrm>
                <a:off x="1039" y="1265"/>
                <a:ext cx="0" cy="456"/>
              </a:xfrm>
              <a:prstGeom prst="line">
                <a:avLst/>
              </a:prstGeom>
              <a:noFill/>
              <a:ln w="44450" cap="sq">
                <a:solidFill>
                  <a:srgbClr val="00B050"/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856" name="Oval 16"/>
              <p:cNvSpPr>
                <a:spLocks noChangeArrowheads="1"/>
              </p:cNvSpPr>
              <p:nvPr/>
            </p:nvSpPr>
            <p:spPr bwMode="auto">
              <a:xfrm>
                <a:off x="1001" y="1734"/>
                <a:ext cx="72" cy="74"/>
              </a:xfrm>
              <a:prstGeom prst="ellipse">
                <a:avLst/>
              </a:prstGeom>
              <a:solidFill>
                <a:srgbClr val="00B050"/>
              </a:solidFill>
              <a:ln w="28575" cap="sq">
                <a:solidFill>
                  <a:srgbClr val="00B050"/>
                </a:solidFill>
                <a:round/>
                <a:headEnd type="none" w="sm" len="sm"/>
                <a:tailEnd type="none" w="lg" len="lg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2840" name="Group 17"/>
            <p:cNvGrpSpPr>
              <a:grpSpLocks/>
            </p:cNvGrpSpPr>
            <p:nvPr/>
          </p:nvGrpSpPr>
          <p:grpSpPr bwMode="auto">
            <a:xfrm>
              <a:off x="1167" y="848"/>
              <a:ext cx="72" cy="543"/>
              <a:chOff x="1001" y="1265"/>
              <a:chExt cx="72" cy="543"/>
            </a:xfrm>
          </p:grpSpPr>
          <p:sp>
            <p:nvSpPr>
              <p:cNvPr id="32853" name="Line 18"/>
              <p:cNvSpPr>
                <a:spLocks noChangeShapeType="1"/>
              </p:cNvSpPr>
              <p:nvPr/>
            </p:nvSpPr>
            <p:spPr bwMode="auto">
              <a:xfrm>
                <a:off x="1039" y="1265"/>
                <a:ext cx="0" cy="456"/>
              </a:xfrm>
              <a:prstGeom prst="line">
                <a:avLst/>
              </a:prstGeom>
              <a:noFill/>
              <a:ln w="44450" cap="sq">
                <a:solidFill>
                  <a:srgbClr val="00B050"/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854" name="Oval 19"/>
              <p:cNvSpPr>
                <a:spLocks noChangeArrowheads="1"/>
              </p:cNvSpPr>
              <p:nvPr/>
            </p:nvSpPr>
            <p:spPr bwMode="auto">
              <a:xfrm>
                <a:off x="1001" y="1734"/>
                <a:ext cx="72" cy="74"/>
              </a:xfrm>
              <a:prstGeom prst="ellipse">
                <a:avLst/>
              </a:prstGeom>
              <a:solidFill>
                <a:srgbClr val="00B050"/>
              </a:solidFill>
              <a:ln w="28575" cap="sq">
                <a:solidFill>
                  <a:srgbClr val="00B050"/>
                </a:solidFill>
                <a:round/>
                <a:headEnd type="none" w="sm" len="sm"/>
                <a:tailEnd type="none" w="lg" len="lg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2841" name="Group 20"/>
            <p:cNvGrpSpPr>
              <a:grpSpLocks/>
            </p:cNvGrpSpPr>
            <p:nvPr/>
          </p:nvGrpSpPr>
          <p:grpSpPr bwMode="auto">
            <a:xfrm>
              <a:off x="319" y="861"/>
              <a:ext cx="72" cy="543"/>
              <a:chOff x="1001" y="1265"/>
              <a:chExt cx="72" cy="543"/>
            </a:xfrm>
          </p:grpSpPr>
          <p:sp>
            <p:nvSpPr>
              <p:cNvPr id="32851" name="Line 21"/>
              <p:cNvSpPr>
                <a:spLocks noChangeShapeType="1"/>
              </p:cNvSpPr>
              <p:nvPr/>
            </p:nvSpPr>
            <p:spPr bwMode="auto">
              <a:xfrm>
                <a:off x="1039" y="1265"/>
                <a:ext cx="0" cy="456"/>
              </a:xfrm>
              <a:prstGeom prst="line">
                <a:avLst/>
              </a:prstGeom>
              <a:noFill/>
              <a:ln w="44450" cap="sq">
                <a:solidFill>
                  <a:srgbClr val="00B050"/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852" name="Oval 22"/>
              <p:cNvSpPr>
                <a:spLocks noChangeArrowheads="1"/>
              </p:cNvSpPr>
              <p:nvPr/>
            </p:nvSpPr>
            <p:spPr bwMode="auto">
              <a:xfrm>
                <a:off x="1001" y="1734"/>
                <a:ext cx="72" cy="74"/>
              </a:xfrm>
              <a:prstGeom prst="ellipse">
                <a:avLst/>
              </a:prstGeom>
              <a:solidFill>
                <a:srgbClr val="00B050"/>
              </a:solidFill>
              <a:ln w="28575" cap="sq">
                <a:solidFill>
                  <a:srgbClr val="00B050"/>
                </a:solidFill>
                <a:round/>
                <a:headEnd type="none" w="sm" len="sm"/>
                <a:tailEnd type="none" w="lg" len="lg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32842" name="Line 23"/>
            <p:cNvSpPr>
              <a:spLocks noChangeShapeType="1"/>
            </p:cNvSpPr>
            <p:nvPr/>
          </p:nvSpPr>
          <p:spPr bwMode="auto">
            <a:xfrm>
              <a:off x="2012" y="841"/>
              <a:ext cx="0" cy="330"/>
            </a:xfrm>
            <a:prstGeom prst="line">
              <a:avLst/>
            </a:prstGeom>
            <a:noFill/>
            <a:ln w="44450" cap="sq">
              <a:solidFill>
                <a:srgbClr val="FF0000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843" name="Oval 24"/>
            <p:cNvSpPr>
              <a:spLocks noChangeArrowheads="1"/>
            </p:cNvSpPr>
            <p:nvPr/>
          </p:nvSpPr>
          <p:spPr bwMode="auto">
            <a:xfrm>
              <a:off x="1974" y="1184"/>
              <a:ext cx="72" cy="74"/>
            </a:xfrm>
            <a:prstGeom prst="ellipse">
              <a:avLst/>
            </a:prstGeom>
            <a:solidFill>
              <a:srgbClr val="FF0000"/>
            </a:solidFill>
            <a:ln w="28575" cap="sq">
              <a:solidFill>
                <a:srgbClr val="FF0000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844" name="Text Box 25"/>
            <p:cNvSpPr txBox="1">
              <a:spLocks noChangeArrowheads="1"/>
            </p:cNvSpPr>
            <p:nvPr/>
          </p:nvSpPr>
          <p:spPr bwMode="auto">
            <a:xfrm>
              <a:off x="681" y="1202"/>
              <a:ext cx="225" cy="288"/>
            </a:xfrm>
            <a:prstGeom prst="rect">
              <a:avLst/>
            </a:prstGeom>
            <a:noFill/>
            <a:ln w="28575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+</a:t>
              </a:r>
            </a:p>
          </p:txBody>
        </p:sp>
        <p:sp>
          <p:nvSpPr>
            <p:cNvPr id="32845" name="Text Box 26"/>
            <p:cNvSpPr txBox="1">
              <a:spLocks noChangeArrowheads="1"/>
            </p:cNvSpPr>
            <p:nvPr/>
          </p:nvSpPr>
          <p:spPr bwMode="auto">
            <a:xfrm>
              <a:off x="938" y="1203"/>
              <a:ext cx="225" cy="288"/>
            </a:xfrm>
            <a:prstGeom prst="rect">
              <a:avLst/>
            </a:prstGeom>
            <a:noFill/>
            <a:ln w="28575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+</a:t>
              </a:r>
            </a:p>
          </p:txBody>
        </p:sp>
        <p:sp>
          <p:nvSpPr>
            <p:cNvPr id="32846" name="Text Box 27"/>
            <p:cNvSpPr txBox="1">
              <a:spLocks noChangeArrowheads="1"/>
            </p:cNvSpPr>
            <p:nvPr/>
          </p:nvSpPr>
          <p:spPr bwMode="auto">
            <a:xfrm>
              <a:off x="89" y="1216"/>
              <a:ext cx="225" cy="288"/>
            </a:xfrm>
            <a:prstGeom prst="rect">
              <a:avLst/>
            </a:prstGeom>
            <a:noFill/>
            <a:ln w="28575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+</a:t>
              </a:r>
            </a:p>
          </p:txBody>
        </p:sp>
        <p:grpSp>
          <p:nvGrpSpPr>
            <p:cNvPr id="32847" name="Group 28"/>
            <p:cNvGrpSpPr>
              <a:grpSpLocks/>
            </p:cNvGrpSpPr>
            <p:nvPr/>
          </p:nvGrpSpPr>
          <p:grpSpPr bwMode="auto">
            <a:xfrm>
              <a:off x="1609" y="847"/>
              <a:ext cx="72" cy="543"/>
              <a:chOff x="1001" y="1265"/>
              <a:chExt cx="72" cy="543"/>
            </a:xfrm>
          </p:grpSpPr>
          <p:sp>
            <p:nvSpPr>
              <p:cNvPr id="32849" name="Line 29"/>
              <p:cNvSpPr>
                <a:spLocks noChangeShapeType="1"/>
              </p:cNvSpPr>
              <p:nvPr/>
            </p:nvSpPr>
            <p:spPr bwMode="auto">
              <a:xfrm>
                <a:off x="1039" y="1265"/>
                <a:ext cx="0" cy="456"/>
              </a:xfrm>
              <a:prstGeom prst="line">
                <a:avLst/>
              </a:prstGeom>
              <a:noFill/>
              <a:ln w="44450" cap="sq">
                <a:solidFill>
                  <a:srgbClr val="FF0000"/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850" name="Oval 30"/>
              <p:cNvSpPr>
                <a:spLocks noChangeArrowheads="1"/>
              </p:cNvSpPr>
              <p:nvPr/>
            </p:nvSpPr>
            <p:spPr bwMode="auto">
              <a:xfrm>
                <a:off x="1001" y="1734"/>
                <a:ext cx="72" cy="74"/>
              </a:xfrm>
              <a:prstGeom prst="ellipse">
                <a:avLst/>
              </a:prstGeom>
              <a:solidFill>
                <a:srgbClr val="FF0000"/>
              </a:solidFill>
              <a:ln w="28575" cap="sq">
                <a:solidFill>
                  <a:srgbClr val="FF0000"/>
                </a:solidFill>
                <a:round/>
                <a:headEnd type="none" w="sm" len="sm"/>
                <a:tailEnd type="none" w="lg" len="lg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32848" name="Text Box 31"/>
            <p:cNvSpPr txBox="1">
              <a:spLocks noChangeArrowheads="1"/>
            </p:cNvSpPr>
            <p:nvPr/>
          </p:nvSpPr>
          <p:spPr bwMode="auto">
            <a:xfrm>
              <a:off x="1396" y="1231"/>
              <a:ext cx="218" cy="231"/>
            </a:xfrm>
            <a:prstGeom prst="rect">
              <a:avLst/>
            </a:prstGeom>
            <a:noFill/>
            <a:ln w="28575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Times New Roman" pitchFamily="18" charset="0"/>
                </a:rPr>
                <a:t>─</a:t>
              </a:r>
            </a:p>
          </p:txBody>
        </p:sp>
      </p:grpSp>
      <p:sp>
        <p:nvSpPr>
          <p:cNvPr id="32773" name="Line 32"/>
          <p:cNvSpPr>
            <a:spLocks noChangeShapeType="1"/>
          </p:cNvSpPr>
          <p:nvPr/>
        </p:nvSpPr>
        <p:spPr bwMode="auto">
          <a:xfrm>
            <a:off x="984250" y="1752600"/>
            <a:ext cx="0" cy="33655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2774" name="Group 33"/>
          <p:cNvGrpSpPr>
            <a:grpSpLocks/>
          </p:cNvGrpSpPr>
          <p:nvPr/>
        </p:nvGrpSpPr>
        <p:grpSpPr bwMode="auto">
          <a:xfrm>
            <a:off x="576262" y="4811712"/>
            <a:ext cx="4484688" cy="1597025"/>
            <a:chOff x="89" y="841"/>
            <a:chExt cx="2825" cy="1006"/>
          </a:xfrm>
        </p:grpSpPr>
        <p:sp>
          <p:nvSpPr>
            <p:cNvPr id="32803" name="Text Box 34"/>
            <p:cNvSpPr txBox="1">
              <a:spLocks noChangeArrowheads="1"/>
            </p:cNvSpPr>
            <p:nvPr/>
          </p:nvSpPr>
          <p:spPr bwMode="auto">
            <a:xfrm>
              <a:off x="2031" y="1105"/>
              <a:ext cx="218" cy="231"/>
            </a:xfrm>
            <a:prstGeom prst="rect">
              <a:avLst/>
            </a:prstGeom>
            <a:noFill/>
            <a:ln w="28575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Times New Roman" pitchFamily="18" charset="0"/>
                </a:rPr>
                <a:t>─</a:t>
              </a:r>
            </a:p>
          </p:txBody>
        </p:sp>
        <p:sp>
          <p:nvSpPr>
            <p:cNvPr id="32804" name="Oval 35"/>
            <p:cNvSpPr>
              <a:spLocks noChangeArrowheads="1"/>
            </p:cNvSpPr>
            <p:nvPr/>
          </p:nvSpPr>
          <p:spPr bwMode="auto">
            <a:xfrm>
              <a:off x="1722" y="1371"/>
              <a:ext cx="635" cy="476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28575" cap="sq">
              <a:solidFill>
                <a:schemeClr val="tx2">
                  <a:lumMod val="60000"/>
                  <a:lumOff val="40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805" name="AutoShape 36"/>
            <p:cNvSpPr>
              <a:spLocks noChangeArrowheads="1"/>
            </p:cNvSpPr>
            <p:nvPr/>
          </p:nvSpPr>
          <p:spPr bwMode="auto">
            <a:xfrm>
              <a:off x="179" y="1516"/>
              <a:ext cx="1602" cy="179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60000"/>
                <a:lumOff val="40000"/>
              </a:schemeClr>
            </a:solidFill>
            <a:ln w="28575" cap="sq">
              <a:solidFill>
                <a:schemeClr val="tx2">
                  <a:lumMod val="60000"/>
                  <a:lumOff val="40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806" name="AutoShape 37"/>
            <p:cNvSpPr>
              <a:spLocks noChangeArrowheads="1"/>
            </p:cNvSpPr>
            <p:nvPr/>
          </p:nvSpPr>
          <p:spPr bwMode="auto">
            <a:xfrm>
              <a:off x="623" y="1423"/>
              <a:ext cx="56" cy="106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60000"/>
                <a:lumOff val="40000"/>
              </a:schemeClr>
            </a:solidFill>
            <a:ln w="28575" cap="sq">
              <a:solidFill>
                <a:schemeClr val="tx2">
                  <a:lumMod val="60000"/>
                  <a:lumOff val="40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807" name="AutoShape 38"/>
            <p:cNvSpPr>
              <a:spLocks noChangeArrowheads="1"/>
            </p:cNvSpPr>
            <p:nvPr/>
          </p:nvSpPr>
          <p:spPr bwMode="auto">
            <a:xfrm>
              <a:off x="1177" y="1427"/>
              <a:ext cx="56" cy="106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60000"/>
                <a:lumOff val="40000"/>
              </a:schemeClr>
            </a:solidFill>
            <a:ln w="28575" cap="sq">
              <a:solidFill>
                <a:schemeClr val="tx2">
                  <a:lumMod val="60000"/>
                  <a:lumOff val="40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808" name="AutoShape 39"/>
            <p:cNvSpPr>
              <a:spLocks noChangeArrowheads="1"/>
            </p:cNvSpPr>
            <p:nvPr/>
          </p:nvSpPr>
          <p:spPr bwMode="auto">
            <a:xfrm>
              <a:off x="1616" y="1423"/>
              <a:ext cx="56" cy="106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60000"/>
                <a:lumOff val="40000"/>
              </a:schemeClr>
            </a:solidFill>
            <a:ln w="28575" cap="sq">
              <a:solidFill>
                <a:schemeClr val="tx2">
                  <a:lumMod val="60000"/>
                  <a:lumOff val="40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809" name="AutoShape 40"/>
            <p:cNvSpPr>
              <a:spLocks noChangeArrowheads="1"/>
            </p:cNvSpPr>
            <p:nvPr/>
          </p:nvSpPr>
          <p:spPr bwMode="auto">
            <a:xfrm>
              <a:off x="324" y="1437"/>
              <a:ext cx="56" cy="106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60000"/>
                <a:lumOff val="40000"/>
              </a:schemeClr>
            </a:solidFill>
            <a:ln w="28575" cap="sq">
              <a:solidFill>
                <a:schemeClr val="tx2">
                  <a:lumMod val="60000"/>
                  <a:lumOff val="40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810" name="AutoShape 41"/>
            <p:cNvSpPr>
              <a:spLocks noChangeArrowheads="1"/>
            </p:cNvSpPr>
            <p:nvPr/>
          </p:nvSpPr>
          <p:spPr bwMode="auto">
            <a:xfrm>
              <a:off x="1987" y="1297"/>
              <a:ext cx="56" cy="106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60000"/>
                <a:lumOff val="40000"/>
              </a:schemeClr>
            </a:solidFill>
            <a:ln w="28575" cap="sq">
              <a:solidFill>
                <a:schemeClr val="tx2">
                  <a:lumMod val="60000"/>
                  <a:lumOff val="40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811" name="Line 42"/>
            <p:cNvSpPr>
              <a:spLocks noChangeShapeType="1"/>
            </p:cNvSpPr>
            <p:nvPr/>
          </p:nvSpPr>
          <p:spPr bwMode="auto">
            <a:xfrm>
              <a:off x="2279" y="1596"/>
              <a:ext cx="635" cy="0"/>
            </a:xfrm>
            <a:prstGeom prst="line">
              <a:avLst/>
            </a:prstGeom>
            <a:noFill/>
            <a:ln w="63500" cap="sq">
              <a:solidFill>
                <a:schemeClr val="tx2">
                  <a:lumMod val="60000"/>
                  <a:lumOff val="40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2812" name="Group 43"/>
            <p:cNvGrpSpPr>
              <a:grpSpLocks/>
            </p:cNvGrpSpPr>
            <p:nvPr/>
          </p:nvGrpSpPr>
          <p:grpSpPr bwMode="auto">
            <a:xfrm>
              <a:off x="618" y="847"/>
              <a:ext cx="72" cy="543"/>
              <a:chOff x="1001" y="1265"/>
              <a:chExt cx="72" cy="543"/>
            </a:xfrm>
          </p:grpSpPr>
          <p:sp>
            <p:nvSpPr>
              <p:cNvPr id="32828" name="Line 44"/>
              <p:cNvSpPr>
                <a:spLocks noChangeShapeType="1"/>
              </p:cNvSpPr>
              <p:nvPr/>
            </p:nvSpPr>
            <p:spPr bwMode="auto">
              <a:xfrm>
                <a:off x="1039" y="1265"/>
                <a:ext cx="0" cy="456"/>
              </a:xfrm>
              <a:prstGeom prst="line">
                <a:avLst/>
              </a:prstGeom>
              <a:noFill/>
              <a:ln w="44450" cap="sq">
                <a:solidFill>
                  <a:srgbClr val="00B050"/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829" name="Oval 45"/>
              <p:cNvSpPr>
                <a:spLocks noChangeArrowheads="1"/>
              </p:cNvSpPr>
              <p:nvPr/>
            </p:nvSpPr>
            <p:spPr bwMode="auto">
              <a:xfrm>
                <a:off x="1001" y="1734"/>
                <a:ext cx="72" cy="74"/>
              </a:xfrm>
              <a:prstGeom prst="ellipse">
                <a:avLst/>
              </a:prstGeom>
              <a:solidFill>
                <a:srgbClr val="00B050"/>
              </a:solidFill>
              <a:ln w="28575" cap="sq">
                <a:solidFill>
                  <a:srgbClr val="00B050"/>
                </a:solidFill>
                <a:round/>
                <a:headEnd type="none" w="sm" len="sm"/>
                <a:tailEnd type="none" w="lg" len="lg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2813" name="Group 46"/>
            <p:cNvGrpSpPr>
              <a:grpSpLocks/>
            </p:cNvGrpSpPr>
            <p:nvPr/>
          </p:nvGrpSpPr>
          <p:grpSpPr bwMode="auto">
            <a:xfrm>
              <a:off x="1167" y="848"/>
              <a:ext cx="72" cy="543"/>
              <a:chOff x="1001" y="1265"/>
              <a:chExt cx="72" cy="543"/>
            </a:xfrm>
          </p:grpSpPr>
          <p:sp>
            <p:nvSpPr>
              <p:cNvPr id="32826" name="Line 47"/>
              <p:cNvSpPr>
                <a:spLocks noChangeShapeType="1"/>
              </p:cNvSpPr>
              <p:nvPr/>
            </p:nvSpPr>
            <p:spPr bwMode="auto">
              <a:xfrm>
                <a:off x="1039" y="1265"/>
                <a:ext cx="0" cy="456"/>
              </a:xfrm>
              <a:prstGeom prst="line">
                <a:avLst/>
              </a:prstGeom>
              <a:noFill/>
              <a:ln w="44450" cap="sq">
                <a:solidFill>
                  <a:srgbClr val="00B050"/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827" name="Oval 48"/>
              <p:cNvSpPr>
                <a:spLocks noChangeArrowheads="1"/>
              </p:cNvSpPr>
              <p:nvPr/>
            </p:nvSpPr>
            <p:spPr bwMode="auto">
              <a:xfrm>
                <a:off x="1001" y="1734"/>
                <a:ext cx="72" cy="74"/>
              </a:xfrm>
              <a:prstGeom prst="ellipse">
                <a:avLst/>
              </a:prstGeom>
              <a:solidFill>
                <a:srgbClr val="00B050"/>
              </a:solidFill>
              <a:ln w="28575" cap="sq">
                <a:solidFill>
                  <a:srgbClr val="00B050"/>
                </a:solidFill>
                <a:round/>
                <a:headEnd type="none" w="sm" len="sm"/>
                <a:tailEnd type="none" w="lg" len="lg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2814" name="Group 49"/>
            <p:cNvGrpSpPr>
              <a:grpSpLocks/>
            </p:cNvGrpSpPr>
            <p:nvPr/>
          </p:nvGrpSpPr>
          <p:grpSpPr bwMode="auto">
            <a:xfrm>
              <a:off x="319" y="861"/>
              <a:ext cx="72" cy="543"/>
              <a:chOff x="1001" y="1265"/>
              <a:chExt cx="72" cy="543"/>
            </a:xfrm>
          </p:grpSpPr>
          <p:sp>
            <p:nvSpPr>
              <p:cNvPr id="32824" name="Line 50"/>
              <p:cNvSpPr>
                <a:spLocks noChangeShapeType="1"/>
              </p:cNvSpPr>
              <p:nvPr/>
            </p:nvSpPr>
            <p:spPr bwMode="auto">
              <a:xfrm>
                <a:off x="1039" y="1265"/>
                <a:ext cx="0" cy="456"/>
              </a:xfrm>
              <a:prstGeom prst="line">
                <a:avLst/>
              </a:prstGeom>
              <a:noFill/>
              <a:ln w="44450" cap="sq">
                <a:solidFill>
                  <a:srgbClr val="00B050"/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825" name="Oval 51"/>
              <p:cNvSpPr>
                <a:spLocks noChangeArrowheads="1"/>
              </p:cNvSpPr>
              <p:nvPr/>
            </p:nvSpPr>
            <p:spPr bwMode="auto">
              <a:xfrm>
                <a:off x="1001" y="1734"/>
                <a:ext cx="72" cy="74"/>
              </a:xfrm>
              <a:prstGeom prst="ellipse">
                <a:avLst/>
              </a:prstGeom>
              <a:solidFill>
                <a:srgbClr val="00B050"/>
              </a:solidFill>
              <a:ln w="28575" cap="sq">
                <a:solidFill>
                  <a:srgbClr val="00B050"/>
                </a:solidFill>
                <a:round/>
                <a:headEnd type="none" w="sm" len="sm"/>
                <a:tailEnd type="none" w="lg" len="lg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32815" name="Line 52"/>
            <p:cNvSpPr>
              <a:spLocks noChangeShapeType="1"/>
            </p:cNvSpPr>
            <p:nvPr/>
          </p:nvSpPr>
          <p:spPr bwMode="auto">
            <a:xfrm>
              <a:off x="2012" y="841"/>
              <a:ext cx="0" cy="330"/>
            </a:xfrm>
            <a:prstGeom prst="line">
              <a:avLst/>
            </a:prstGeom>
            <a:noFill/>
            <a:ln w="44450" cap="sq">
              <a:solidFill>
                <a:srgbClr val="FF0000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816" name="Oval 53"/>
            <p:cNvSpPr>
              <a:spLocks noChangeArrowheads="1"/>
            </p:cNvSpPr>
            <p:nvPr/>
          </p:nvSpPr>
          <p:spPr bwMode="auto">
            <a:xfrm>
              <a:off x="1974" y="1184"/>
              <a:ext cx="72" cy="74"/>
            </a:xfrm>
            <a:prstGeom prst="ellipse">
              <a:avLst/>
            </a:prstGeom>
            <a:solidFill>
              <a:srgbClr val="FF0000"/>
            </a:solidFill>
            <a:ln w="28575" cap="sq">
              <a:solidFill>
                <a:srgbClr val="FF0000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817" name="Text Box 54"/>
            <p:cNvSpPr txBox="1">
              <a:spLocks noChangeArrowheads="1"/>
            </p:cNvSpPr>
            <p:nvPr/>
          </p:nvSpPr>
          <p:spPr bwMode="auto">
            <a:xfrm>
              <a:off x="681" y="1202"/>
              <a:ext cx="225" cy="288"/>
            </a:xfrm>
            <a:prstGeom prst="rect">
              <a:avLst/>
            </a:prstGeom>
            <a:noFill/>
            <a:ln w="28575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+</a:t>
              </a:r>
            </a:p>
          </p:txBody>
        </p:sp>
        <p:sp>
          <p:nvSpPr>
            <p:cNvPr id="32818" name="Text Box 55"/>
            <p:cNvSpPr txBox="1">
              <a:spLocks noChangeArrowheads="1"/>
            </p:cNvSpPr>
            <p:nvPr/>
          </p:nvSpPr>
          <p:spPr bwMode="auto">
            <a:xfrm>
              <a:off x="938" y="1203"/>
              <a:ext cx="225" cy="288"/>
            </a:xfrm>
            <a:prstGeom prst="rect">
              <a:avLst/>
            </a:prstGeom>
            <a:noFill/>
            <a:ln w="28575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+</a:t>
              </a:r>
            </a:p>
          </p:txBody>
        </p:sp>
        <p:sp>
          <p:nvSpPr>
            <p:cNvPr id="32819" name="Text Box 56"/>
            <p:cNvSpPr txBox="1">
              <a:spLocks noChangeArrowheads="1"/>
            </p:cNvSpPr>
            <p:nvPr/>
          </p:nvSpPr>
          <p:spPr bwMode="auto">
            <a:xfrm>
              <a:off x="89" y="1216"/>
              <a:ext cx="225" cy="288"/>
            </a:xfrm>
            <a:prstGeom prst="rect">
              <a:avLst/>
            </a:prstGeom>
            <a:noFill/>
            <a:ln w="28575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+</a:t>
              </a:r>
            </a:p>
          </p:txBody>
        </p:sp>
        <p:grpSp>
          <p:nvGrpSpPr>
            <p:cNvPr id="32820" name="Group 57"/>
            <p:cNvGrpSpPr>
              <a:grpSpLocks/>
            </p:cNvGrpSpPr>
            <p:nvPr/>
          </p:nvGrpSpPr>
          <p:grpSpPr bwMode="auto">
            <a:xfrm>
              <a:off x="1609" y="847"/>
              <a:ext cx="72" cy="543"/>
              <a:chOff x="1001" y="1265"/>
              <a:chExt cx="72" cy="543"/>
            </a:xfrm>
          </p:grpSpPr>
          <p:sp>
            <p:nvSpPr>
              <p:cNvPr id="32822" name="Line 58"/>
              <p:cNvSpPr>
                <a:spLocks noChangeShapeType="1"/>
              </p:cNvSpPr>
              <p:nvPr/>
            </p:nvSpPr>
            <p:spPr bwMode="auto">
              <a:xfrm>
                <a:off x="1039" y="1265"/>
                <a:ext cx="0" cy="456"/>
              </a:xfrm>
              <a:prstGeom prst="line">
                <a:avLst/>
              </a:prstGeom>
              <a:noFill/>
              <a:ln w="44450" cap="sq">
                <a:solidFill>
                  <a:srgbClr val="FF0000"/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823" name="Oval 59"/>
              <p:cNvSpPr>
                <a:spLocks noChangeArrowheads="1"/>
              </p:cNvSpPr>
              <p:nvPr/>
            </p:nvSpPr>
            <p:spPr bwMode="auto">
              <a:xfrm>
                <a:off x="1001" y="1734"/>
                <a:ext cx="72" cy="74"/>
              </a:xfrm>
              <a:prstGeom prst="ellipse">
                <a:avLst/>
              </a:prstGeom>
              <a:solidFill>
                <a:srgbClr val="FF0000"/>
              </a:solidFill>
              <a:ln w="28575" cap="sq">
                <a:solidFill>
                  <a:srgbClr val="FF0000"/>
                </a:solidFill>
                <a:round/>
                <a:headEnd type="none" w="sm" len="sm"/>
                <a:tailEnd type="none" w="lg" len="lg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32821" name="Text Box 60"/>
            <p:cNvSpPr txBox="1">
              <a:spLocks noChangeArrowheads="1"/>
            </p:cNvSpPr>
            <p:nvPr/>
          </p:nvSpPr>
          <p:spPr bwMode="auto">
            <a:xfrm>
              <a:off x="1396" y="1231"/>
              <a:ext cx="218" cy="231"/>
            </a:xfrm>
            <a:prstGeom prst="rect">
              <a:avLst/>
            </a:prstGeom>
            <a:noFill/>
            <a:ln w="28575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Times New Roman" pitchFamily="18" charset="0"/>
                </a:rPr>
                <a:t>─</a:t>
              </a:r>
            </a:p>
          </p:txBody>
        </p:sp>
      </p:grpSp>
      <p:sp>
        <p:nvSpPr>
          <p:cNvPr id="32775" name="Line 61"/>
          <p:cNvSpPr>
            <a:spLocks noChangeShapeType="1"/>
          </p:cNvSpPr>
          <p:nvPr/>
        </p:nvSpPr>
        <p:spPr bwMode="auto">
          <a:xfrm>
            <a:off x="5418137" y="3328987"/>
            <a:ext cx="3163888" cy="0"/>
          </a:xfrm>
          <a:prstGeom prst="line">
            <a:avLst/>
          </a:prstGeom>
          <a:noFill/>
          <a:ln w="12700" cap="sq">
            <a:solidFill>
              <a:srgbClr val="3366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776" name="Line 62"/>
          <p:cNvSpPr>
            <a:spLocks noChangeShapeType="1"/>
          </p:cNvSpPr>
          <p:nvPr/>
        </p:nvSpPr>
        <p:spPr bwMode="auto">
          <a:xfrm flipV="1">
            <a:off x="5407025" y="1584325"/>
            <a:ext cx="1587" cy="1755775"/>
          </a:xfrm>
          <a:prstGeom prst="line">
            <a:avLst/>
          </a:prstGeom>
          <a:noFill/>
          <a:ln w="12700" cap="sq">
            <a:solidFill>
              <a:srgbClr val="3366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778" name="Line 64"/>
          <p:cNvSpPr>
            <a:spLocks noChangeShapeType="1"/>
          </p:cNvSpPr>
          <p:nvPr/>
        </p:nvSpPr>
        <p:spPr bwMode="auto">
          <a:xfrm>
            <a:off x="5410200" y="6019800"/>
            <a:ext cx="3259137" cy="0"/>
          </a:xfrm>
          <a:prstGeom prst="line">
            <a:avLst/>
          </a:prstGeom>
          <a:noFill/>
          <a:ln w="12700" cap="sq">
            <a:solidFill>
              <a:srgbClr val="3366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779" name="Line 65"/>
          <p:cNvSpPr>
            <a:spLocks noChangeShapeType="1"/>
          </p:cNvSpPr>
          <p:nvPr/>
        </p:nvSpPr>
        <p:spPr bwMode="auto">
          <a:xfrm flipV="1">
            <a:off x="5418137" y="4256087"/>
            <a:ext cx="1588" cy="1755775"/>
          </a:xfrm>
          <a:prstGeom prst="line">
            <a:avLst/>
          </a:prstGeom>
          <a:noFill/>
          <a:ln w="12700" cap="sq">
            <a:solidFill>
              <a:srgbClr val="3366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786" name="Line 72"/>
          <p:cNvSpPr>
            <a:spLocks noChangeShapeType="1"/>
          </p:cNvSpPr>
          <p:nvPr/>
        </p:nvSpPr>
        <p:spPr bwMode="auto">
          <a:xfrm>
            <a:off x="3068637" y="4387264"/>
            <a:ext cx="0" cy="33655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787" name="Text Box 73"/>
          <p:cNvSpPr txBox="1">
            <a:spLocks noChangeArrowheads="1"/>
          </p:cNvSpPr>
          <p:nvPr/>
        </p:nvSpPr>
        <p:spPr bwMode="auto">
          <a:xfrm>
            <a:off x="1146317" y="1425651"/>
            <a:ext cx="1532727" cy="338554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Excitatory Input</a:t>
            </a:r>
          </a:p>
        </p:txBody>
      </p:sp>
      <p:sp>
        <p:nvSpPr>
          <p:cNvPr id="32793" name="Text Box 79"/>
          <p:cNvSpPr txBox="1">
            <a:spLocks noChangeArrowheads="1"/>
          </p:cNvSpPr>
          <p:nvPr/>
        </p:nvSpPr>
        <p:spPr bwMode="auto">
          <a:xfrm>
            <a:off x="1489075" y="3171825"/>
            <a:ext cx="916661" cy="338554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Dendrite</a:t>
            </a:r>
          </a:p>
        </p:txBody>
      </p:sp>
      <p:sp>
        <p:nvSpPr>
          <p:cNvPr id="32794" name="Text Box 80"/>
          <p:cNvSpPr txBox="1">
            <a:spLocks noChangeArrowheads="1"/>
          </p:cNvSpPr>
          <p:nvPr/>
        </p:nvSpPr>
        <p:spPr bwMode="auto">
          <a:xfrm>
            <a:off x="4252912" y="3390900"/>
            <a:ext cx="602344" cy="338554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Axon</a:t>
            </a:r>
          </a:p>
        </p:txBody>
      </p:sp>
      <p:sp>
        <p:nvSpPr>
          <p:cNvPr id="32795" name="Text Box 81"/>
          <p:cNvSpPr txBox="1">
            <a:spLocks noChangeArrowheads="1"/>
          </p:cNvSpPr>
          <p:nvPr/>
        </p:nvSpPr>
        <p:spPr bwMode="auto">
          <a:xfrm>
            <a:off x="3305175" y="3179762"/>
            <a:ext cx="647700" cy="33655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Soma</a:t>
            </a:r>
          </a:p>
        </p:txBody>
      </p:sp>
      <p:sp>
        <p:nvSpPr>
          <p:cNvPr id="32796" name="Line 82"/>
          <p:cNvSpPr>
            <a:spLocks noChangeShapeType="1"/>
          </p:cNvSpPr>
          <p:nvPr/>
        </p:nvSpPr>
        <p:spPr bwMode="auto">
          <a:xfrm>
            <a:off x="7677150" y="6256828"/>
            <a:ext cx="904875" cy="0"/>
          </a:xfrm>
          <a:prstGeom prst="line">
            <a:avLst/>
          </a:prstGeom>
          <a:noFill/>
          <a:ln w="19050" cap="sq">
            <a:solidFill>
              <a:schemeClr val="tx2">
                <a:lumMod val="60000"/>
                <a:lumOff val="40000"/>
              </a:schemeClr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798" name="Text Box 84"/>
          <p:cNvSpPr txBox="1">
            <a:spLocks noChangeArrowheads="1"/>
          </p:cNvSpPr>
          <p:nvPr/>
        </p:nvSpPr>
        <p:spPr bwMode="auto">
          <a:xfrm rot="-5400000">
            <a:off x="4387056" y="4914106"/>
            <a:ext cx="1747838" cy="30480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Membrane Potential</a:t>
            </a:r>
          </a:p>
        </p:txBody>
      </p:sp>
      <p:sp>
        <p:nvSpPr>
          <p:cNvPr id="32799" name="Text Box 85"/>
          <p:cNvSpPr txBox="1">
            <a:spLocks noChangeArrowheads="1"/>
          </p:cNvSpPr>
          <p:nvPr/>
        </p:nvSpPr>
        <p:spPr bwMode="auto">
          <a:xfrm rot="-5400000">
            <a:off x="4363243" y="2243931"/>
            <a:ext cx="1747838" cy="30480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Membrane Potential</a:t>
            </a:r>
          </a:p>
        </p:txBody>
      </p:sp>
      <p:sp>
        <p:nvSpPr>
          <p:cNvPr id="90" name="Text Box 73">
            <a:extLst>
              <a:ext uri="{FF2B5EF4-FFF2-40B4-BE49-F238E27FC236}">
                <a16:creationId xmlns:a16="http://schemas.microsoft.com/office/drawing/2014/main" id="{9D3B67F9-4D18-4EB6-BE75-F0901247D3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4760" y="4216985"/>
            <a:ext cx="1525289" cy="338554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Inhibitory Input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8B05D3C-A21D-488E-AD2F-2D68495F1A70}"/>
              </a:ext>
            </a:extLst>
          </p:cNvPr>
          <p:cNvSpPr/>
          <p:nvPr/>
        </p:nvSpPr>
        <p:spPr>
          <a:xfrm>
            <a:off x="5443545" y="1927387"/>
            <a:ext cx="3008671" cy="560062"/>
          </a:xfrm>
          <a:custGeom>
            <a:avLst/>
            <a:gdLst>
              <a:gd name="connsiteX0" fmla="*/ 0 w 3008671"/>
              <a:gd name="connsiteY0" fmla="*/ 560062 h 560062"/>
              <a:gd name="connsiteX1" fmla="*/ 806245 w 3008671"/>
              <a:gd name="connsiteY1" fmla="*/ 530565 h 560062"/>
              <a:gd name="connsiteX2" fmla="*/ 1130710 w 3008671"/>
              <a:gd name="connsiteY2" fmla="*/ 520733 h 560062"/>
              <a:gd name="connsiteX3" fmla="*/ 1317522 w 3008671"/>
              <a:gd name="connsiteY3" fmla="*/ 333920 h 560062"/>
              <a:gd name="connsiteX4" fmla="*/ 1445342 w 3008671"/>
              <a:gd name="connsiteY4" fmla="*/ 9455 h 560062"/>
              <a:gd name="connsiteX5" fmla="*/ 1671484 w 3008671"/>
              <a:gd name="connsiteY5" fmla="*/ 117610 h 560062"/>
              <a:gd name="connsiteX6" fmla="*/ 1927122 w 3008671"/>
              <a:gd name="connsiteY6" fmla="*/ 432242 h 560062"/>
              <a:gd name="connsiteX7" fmla="*/ 2251587 w 3008671"/>
              <a:gd name="connsiteY7" fmla="*/ 491236 h 560062"/>
              <a:gd name="connsiteX8" fmla="*/ 3008671 w 3008671"/>
              <a:gd name="connsiteY8" fmla="*/ 501068 h 56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08671" h="560062">
                <a:moveTo>
                  <a:pt x="0" y="560062"/>
                </a:moveTo>
                <a:lnTo>
                  <a:pt x="806245" y="530565"/>
                </a:lnTo>
                <a:cubicBezTo>
                  <a:pt x="994697" y="524010"/>
                  <a:pt x="1045497" y="553507"/>
                  <a:pt x="1130710" y="520733"/>
                </a:cubicBezTo>
                <a:cubicBezTo>
                  <a:pt x="1215923" y="487959"/>
                  <a:pt x="1265083" y="419133"/>
                  <a:pt x="1317522" y="333920"/>
                </a:cubicBezTo>
                <a:cubicBezTo>
                  <a:pt x="1369961" y="248707"/>
                  <a:pt x="1386348" y="45507"/>
                  <a:pt x="1445342" y="9455"/>
                </a:cubicBezTo>
                <a:cubicBezTo>
                  <a:pt x="1504336" y="-26597"/>
                  <a:pt x="1591187" y="47146"/>
                  <a:pt x="1671484" y="117610"/>
                </a:cubicBezTo>
                <a:cubicBezTo>
                  <a:pt x="1751781" y="188074"/>
                  <a:pt x="1830438" y="369971"/>
                  <a:pt x="1927122" y="432242"/>
                </a:cubicBezTo>
                <a:cubicBezTo>
                  <a:pt x="2023806" y="494513"/>
                  <a:pt x="2071329" y="479765"/>
                  <a:pt x="2251587" y="491236"/>
                </a:cubicBezTo>
                <a:cubicBezTo>
                  <a:pt x="2431845" y="502707"/>
                  <a:pt x="2720258" y="501887"/>
                  <a:pt x="3008671" y="501068"/>
                </a:cubicBezTo>
              </a:path>
            </a:pathLst>
          </a:custGeom>
          <a:noFill/>
          <a:ln w="38100">
            <a:solidFill>
              <a:srgbClr val="0099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6F527C55-2801-4F39-87C4-E3866F659B3D}"/>
              </a:ext>
            </a:extLst>
          </p:cNvPr>
          <p:cNvSpPr/>
          <p:nvPr/>
        </p:nvSpPr>
        <p:spPr>
          <a:xfrm flipV="1">
            <a:off x="5436828" y="5082636"/>
            <a:ext cx="3008671" cy="391063"/>
          </a:xfrm>
          <a:custGeom>
            <a:avLst/>
            <a:gdLst>
              <a:gd name="connsiteX0" fmla="*/ 0 w 3008671"/>
              <a:gd name="connsiteY0" fmla="*/ 560062 h 560062"/>
              <a:gd name="connsiteX1" fmla="*/ 806245 w 3008671"/>
              <a:gd name="connsiteY1" fmla="*/ 530565 h 560062"/>
              <a:gd name="connsiteX2" fmla="*/ 1130710 w 3008671"/>
              <a:gd name="connsiteY2" fmla="*/ 520733 h 560062"/>
              <a:gd name="connsiteX3" fmla="*/ 1317522 w 3008671"/>
              <a:gd name="connsiteY3" fmla="*/ 333920 h 560062"/>
              <a:gd name="connsiteX4" fmla="*/ 1445342 w 3008671"/>
              <a:gd name="connsiteY4" fmla="*/ 9455 h 560062"/>
              <a:gd name="connsiteX5" fmla="*/ 1671484 w 3008671"/>
              <a:gd name="connsiteY5" fmla="*/ 117610 h 560062"/>
              <a:gd name="connsiteX6" fmla="*/ 1927122 w 3008671"/>
              <a:gd name="connsiteY6" fmla="*/ 432242 h 560062"/>
              <a:gd name="connsiteX7" fmla="*/ 2251587 w 3008671"/>
              <a:gd name="connsiteY7" fmla="*/ 491236 h 560062"/>
              <a:gd name="connsiteX8" fmla="*/ 3008671 w 3008671"/>
              <a:gd name="connsiteY8" fmla="*/ 501068 h 56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08671" h="560062">
                <a:moveTo>
                  <a:pt x="0" y="560062"/>
                </a:moveTo>
                <a:lnTo>
                  <a:pt x="806245" y="530565"/>
                </a:lnTo>
                <a:cubicBezTo>
                  <a:pt x="994697" y="524010"/>
                  <a:pt x="1045497" y="553507"/>
                  <a:pt x="1130710" y="520733"/>
                </a:cubicBezTo>
                <a:cubicBezTo>
                  <a:pt x="1215923" y="487959"/>
                  <a:pt x="1265083" y="419133"/>
                  <a:pt x="1317522" y="333920"/>
                </a:cubicBezTo>
                <a:cubicBezTo>
                  <a:pt x="1369961" y="248707"/>
                  <a:pt x="1386348" y="45507"/>
                  <a:pt x="1445342" y="9455"/>
                </a:cubicBezTo>
                <a:cubicBezTo>
                  <a:pt x="1504336" y="-26597"/>
                  <a:pt x="1591187" y="47146"/>
                  <a:pt x="1671484" y="117610"/>
                </a:cubicBezTo>
                <a:cubicBezTo>
                  <a:pt x="1751781" y="188074"/>
                  <a:pt x="1830438" y="369971"/>
                  <a:pt x="1927122" y="432242"/>
                </a:cubicBezTo>
                <a:cubicBezTo>
                  <a:pt x="2023806" y="494513"/>
                  <a:pt x="2071329" y="479765"/>
                  <a:pt x="2251587" y="491236"/>
                </a:cubicBezTo>
                <a:cubicBezTo>
                  <a:pt x="2431845" y="502707"/>
                  <a:pt x="2720258" y="501887"/>
                  <a:pt x="3008671" y="501068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3" name="Text Box 6">
            <a:extLst>
              <a:ext uri="{FF2B5EF4-FFF2-40B4-BE49-F238E27FC236}">
                <a16:creationId xmlns:a16="http://schemas.microsoft.com/office/drawing/2014/main" id="{4AE8909B-83DB-4B8A-8A7F-862EEADA28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3462" y="737767"/>
            <a:ext cx="484619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Excitatory and Inhibitory Synapses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639ED5-1DF5-4B15-84B0-615B2724EA68}"/>
              </a:ext>
            </a:extLst>
          </p:cNvPr>
          <p:cNvSpPr txBox="1"/>
          <p:nvPr/>
        </p:nvSpPr>
        <p:spPr>
          <a:xfrm>
            <a:off x="7123793" y="6099176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n-lt"/>
                <a:cs typeface="Times New Roman" panose="02020603050405020304" pitchFamily="18" charset="0"/>
              </a:rPr>
              <a:t>Time</a:t>
            </a:r>
          </a:p>
        </p:txBody>
      </p:sp>
      <p:sp>
        <p:nvSpPr>
          <p:cNvPr id="76" name="Text Box 73">
            <a:extLst>
              <a:ext uri="{FF2B5EF4-FFF2-40B4-BE49-F238E27FC236}">
                <a16:creationId xmlns:a16="http://schemas.microsoft.com/office/drawing/2014/main" id="{26E5BC50-C680-44C2-A876-04B9227F18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2873" y="1303422"/>
            <a:ext cx="1334276" cy="1077218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Excitatory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Post-Synaptic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 err="1">
                <a:solidFill>
                  <a:srgbClr val="008000"/>
                </a:solidFill>
                <a:latin typeface="Calibri"/>
              </a:rPr>
              <a:t>Potental</a:t>
            </a:r>
            <a:endParaRPr lang="en-US" sz="1600" b="1" dirty="0">
              <a:solidFill>
                <a:srgbClr val="008000"/>
              </a:solidFill>
              <a:latin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EPSP</a:t>
            </a:r>
          </a:p>
        </p:txBody>
      </p:sp>
      <p:sp>
        <p:nvSpPr>
          <p:cNvPr id="77" name="Text Box 73">
            <a:extLst>
              <a:ext uri="{FF2B5EF4-FFF2-40B4-BE49-F238E27FC236}">
                <a16:creationId xmlns:a16="http://schemas.microsoft.com/office/drawing/2014/main" id="{66DE96AF-5389-47F1-8F79-E94A29DC29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8437" y="4005418"/>
            <a:ext cx="1334276" cy="1077218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Inhibitory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FF0000"/>
                </a:solidFill>
                <a:latin typeface="Calibri"/>
              </a:rPr>
              <a:t>Post-Synaptic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Potential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FF0000"/>
                </a:solidFill>
                <a:latin typeface="Calibri"/>
              </a:rPr>
              <a:t>IPSP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6394922" y="818682"/>
            <a:ext cx="754959" cy="50465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771" name="Text Box 3"/>
          <p:cNvSpPr txBox="1">
            <a:spLocks noChangeArrowheads="1"/>
          </p:cNvSpPr>
          <p:nvPr/>
        </p:nvSpPr>
        <p:spPr bwMode="auto">
          <a:xfrm>
            <a:off x="2241550" y="0"/>
            <a:ext cx="4516438" cy="45720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Information at the Cellular Level</a:t>
            </a:r>
          </a:p>
        </p:txBody>
      </p:sp>
      <p:sp>
        <p:nvSpPr>
          <p:cNvPr id="32831" name="Oval 6"/>
          <p:cNvSpPr>
            <a:spLocks noChangeArrowheads="1"/>
          </p:cNvSpPr>
          <p:nvPr/>
        </p:nvSpPr>
        <p:spPr bwMode="auto">
          <a:xfrm>
            <a:off x="2946134" y="3400128"/>
            <a:ext cx="967834" cy="75565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28575" cap="sq">
            <a:solidFill>
              <a:schemeClr val="tx2">
                <a:lumMod val="60000"/>
                <a:lumOff val="40000"/>
              </a:schemeClr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832" name="AutoShape 7"/>
          <p:cNvSpPr>
            <a:spLocks noChangeArrowheads="1"/>
          </p:cNvSpPr>
          <p:nvPr/>
        </p:nvSpPr>
        <p:spPr bwMode="auto">
          <a:xfrm>
            <a:off x="594373" y="3630316"/>
            <a:ext cx="2441685" cy="284163"/>
          </a:xfrm>
          <a:prstGeom prst="roundRect">
            <a:avLst>
              <a:gd name="adj" fmla="val 16667"/>
            </a:avLst>
          </a:prstGeom>
          <a:solidFill>
            <a:schemeClr val="tx2">
              <a:lumMod val="60000"/>
              <a:lumOff val="40000"/>
            </a:schemeClr>
          </a:solidFill>
          <a:ln w="28575" cap="sq">
            <a:solidFill>
              <a:schemeClr val="tx2">
                <a:lumMod val="60000"/>
                <a:lumOff val="40000"/>
              </a:schemeClr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833" name="AutoShape 8"/>
          <p:cNvSpPr>
            <a:spLocks noChangeArrowheads="1"/>
          </p:cNvSpPr>
          <p:nvPr/>
        </p:nvSpPr>
        <p:spPr bwMode="auto">
          <a:xfrm>
            <a:off x="1271095" y="3482678"/>
            <a:ext cx="85352" cy="168275"/>
          </a:xfrm>
          <a:prstGeom prst="roundRect">
            <a:avLst>
              <a:gd name="adj" fmla="val 16667"/>
            </a:avLst>
          </a:prstGeom>
          <a:solidFill>
            <a:schemeClr val="tx2">
              <a:lumMod val="60000"/>
              <a:lumOff val="40000"/>
            </a:schemeClr>
          </a:solidFill>
          <a:ln w="28575" cap="sq">
            <a:solidFill>
              <a:schemeClr val="tx2">
                <a:lumMod val="60000"/>
                <a:lumOff val="40000"/>
              </a:schemeClr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834" name="AutoShape 9"/>
          <p:cNvSpPr>
            <a:spLocks noChangeArrowheads="1"/>
          </p:cNvSpPr>
          <p:nvPr/>
        </p:nvSpPr>
        <p:spPr bwMode="auto">
          <a:xfrm>
            <a:off x="2115473" y="3489028"/>
            <a:ext cx="85352" cy="168275"/>
          </a:xfrm>
          <a:prstGeom prst="roundRect">
            <a:avLst>
              <a:gd name="adj" fmla="val 16667"/>
            </a:avLst>
          </a:prstGeom>
          <a:solidFill>
            <a:schemeClr val="tx2">
              <a:lumMod val="60000"/>
              <a:lumOff val="40000"/>
            </a:schemeClr>
          </a:solidFill>
          <a:ln w="28575" cap="sq">
            <a:solidFill>
              <a:schemeClr val="tx2">
                <a:lumMod val="60000"/>
                <a:lumOff val="40000"/>
              </a:schemeClr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835" name="AutoShape 10"/>
          <p:cNvSpPr>
            <a:spLocks noChangeArrowheads="1"/>
          </p:cNvSpPr>
          <p:nvPr/>
        </p:nvSpPr>
        <p:spPr bwMode="auto">
          <a:xfrm>
            <a:off x="2784574" y="3482678"/>
            <a:ext cx="85352" cy="168275"/>
          </a:xfrm>
          <a:prstGeom prst="roundRect">
            <a:avLst>
              <a:gd name="adj" fmla="val 16667"/>
            </a:avLst>
          </a:prstGeom>
          <a:solidFill>
            <a:schemeClr val="tx2">
              <a:lumMod val="60000"/>
              <a:lumOff val="40000"/>
            </a:schemeClr>
          </a:solidFill>
          <a:ln w="28575" cap="sq">
            <a:solidFill>
              <a:schemeClr val="tx2">
                <a:lumMod val="60000"/>
                <a:lumOff val="40000"/>
              </a:schemeClr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836" name="AutoShape 11"/>
          <p:cNvSpPr>
            <a:spLocks noChangeArrowheads="1"/>
          </p:cNvSpPr>
          <p:nvPr/>
        </p:nvSpPr>
        <p:spPr bwMode="auto">
          <a:xfrm>
            <a:off x="815375" y="3504903"/>
            <a:ext cx="85352" cy="168275"/>
          </a:xfrm>
          <a:prstGeom prst="roundRect">
            <a:avLst>
              <a:gd name="adj" fmla="val 16667"/>
            </a:avLst>
          </a:prstGeom>
          <a:solidFill>
            <a:schemeClr val="tx2">
              <a:lumMod val="60000"/>
              <a:lumOff val="40000"/>
            </a:schemeClr>
          </a:solidFill>
          <a:ln w="28575" cap="sq">
            <a:solidFill>
              <a:schemeClr val="tx2">
                <a:lumMod val="60000"/>
                <a:lumOff val="40000"/>
              </a:schemeClr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837" name="AutoShape 12"/>
          <p:cNvSpPr>
            <a:spLocks noChangeArrowheads="1"/>
          </p:cNvSpPr>
          <p:nvPr/>
        </p:nvSpPr>
        <p:spPr bwMode="auto">
          <a:xfrm>
            <a:off x="3350033" y="3282653"/>
            <a:ext cx="85352" cy="168275"/>
          </a:xfrm>
          <a:prstGeom prst="roundRect">
            <a:avLst>
              <a:gd name="adj" fmla="val 16667"/>
            </a:avLst>
          </a:prstGeom>
          <a:solidFill>
            <a:schemeClr val="tx2">
              <a:lumMod val="60000"/>
              <a:lumOff val="40000"/>
            </a:schemeClr>
          </a:solidFill>
          <a:ln w="28575" cap="sq">
            <a:solidFill>
              <a:schemeClr val="tx2">
                <a:lumMod val="60000"/>
                <a:lumOff val="40000"/>
              </a:schemeClr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838" name="Line 13"/>
          <p:cNvSpPr>
            <a:spLocks noChangeShapeType="1"/>
          </p:cNvSpPr>
          <p:nvPr/>
        </p:nvSpPr>
        <p:spPr bwMode="auto">
          <a:xfrm>
            <a:off x="3795084" y="3757316"/>
            <a:ext cx="967834" cy="0"/>
          </a:xfrm>
          <a:prstGeom prst="line">
            <a:avLst/>
          </a:prstGeom>
          <a:noFill/>
          <a:ln w="63500" cap="sq">
            <a:solidFill>
              <a:schemeClr val="tx2">
                <a:lumMod val="60000"/>
                <a:lumOff val="40000"/>
              </a:schemeClr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2839" name="Group 14"/>
          <p:cNvGrpSpPr>
            <a:grpSpLocks/>
          </p:cNvGrpSpPr>
          <p:nvPr/>
        </p:nvGrpSpPr>
        <p:grpSpPr bwMode="auto">
          <a:xfrm>
            <a:off x="1263474" y="2568278"/>
            <a:ext cx="109739" cy="862013"/>
            <a:chOff x="1001" y="1265"/>
            <a:chExt cx="72" cy="543"/>
          </a:xfrm>
        </p:grpSpPr>
        <p:sp>
          <p:nvSpPr>
            <p:cNvPr id="32855" name="Line 15"/>
            <p:cNvSpPr>
              <a:spLocks noChangeShapeType="1"/>
            </p:cNvSpPr>
            <p:nvPr/>
          </p:nvSpPr>
          <p:spPr bwMode="auto">
            <a:xfrm>
              <a:off x="1039" y="1265"/>
              <a:ext cx="0" cy="456"/>
            </a:xfrm>
            <a:prstGeom prst="line">
              <a:avLst/>
            </a:prstGeom>
            <a:noFill/>
            <a:ln w="44450" cap="sq">
              <a:solidFill>
                <a:srgbClr val="009900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856" name="Oval 16"/>
            <p:cNvSpPr>
              <a:spLocks noChangeArrowheads="1"/>
            </p:cNvSpPr>
            <p:nvPr/>
          </p:nvSpPr>
          <p:spPr bwMode="auto">
            <a:xfrm>
              <a:off x="1001" y="1734"/>
              <a:ext cx="72" cy="74"/>
            </a:xfrm>
            <a:prstGeom prst="ellipse">
              <a:avLst/>
            </a:prstGeom>
            <a:solidFill>
              <a:srgbClr val="009900"/>
            </a:solidFill>
            <a:ln w="28575" cap="sq">
              <a:solidFill>
                <a:srgbClr val="009900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2840" name="Group 17"/>
          <p:cNvGrpSpPr>
            <a:grpSpLocks/>
          </p:cNvGrpSpPr>
          <p:nvPr/>
        </p:nvGrpSpPr>
        <p:grpSpPr bwMode="auto">
          <a:xfrm>
            <a:off x="2100232" y="2569866"/>
            <a:ext cx="109739" cy="862013"/>
            <a:chOff x="1001" y="1265"/>
            <a:chExt cx="72" cy="543"/>
          </a:xfrm>
        </p:grpSpPr>
        <p:sp>
          <p:nvSpPr>
            <p:cNvPr id="32853" name="Line 18"/>
            <p:cNvSpPr>
              <a:spLocks noChangeShapeType="1"/>
            </p:cNvSpPr>
            <p:nvPr/>
          </p:nvSpPr>
          <p:spPr bwMode="auto">
            <a:xfrm>
              <a:off x="1039" y="1265"/>
              <a:ext cx="0" cy="456"/>
            </a:xfrm>
            <a:prstGeom prst="line">
              <a:avLst/>
            </a:prstGeom>
            <a:noFill/>
            <a:ln w="44450" cap="sq">
              <a:solidFill>
                <a:srgbClr val="009900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854" name="Oval 19"/>
            <p:cNvSpPr>
              <a:spLocks noChangeArrowheads="1"/>
            </p:cNvSpPr>
            <p:nvPr/>
          </p:nvSpPr>
          <p:spPr bwMode="auto">
            <a:xfrm>
              <a:off x="1001" y="1734"/>
              <a:ext cx="72" cy="74"/>
            </a:xfrm>
            <a:prstGeom prst="ellipse">
              <a:avLst/>
            </a:prstGeom>
            <a:solidFill>
              <a:srgbClr val="009900"/>
            </a:solidFill>
            <a:ln w="28575" cap="sq">
              <a:solidFill>
                <a:srgbClr val="009900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2841" name="Group 20"/>
          <p:cNvGrpSpPr>
            <a:grpSpLocks/>
          </p:cNvGrpSpPr>
          <p:nvPr/>
        </p:nvGrpSpPr>
        <p:grpSpPr bwMode="auto">
          <a:xfrm>
            <a:off x="807754" y="2590503"/>
            <a:ext cx="109739" cy="862013"/>
            <a:chOff x="1001" y="1265"/>
            <a:chExt cx="72" cy="543"/>
          </a:xfrm>
        </p:grpSpPr>
        <p:sp>
          <p:nvSpPr>
            <p:cNvPr id="32851" name="Line 21"/>
            <p:cNvSpPr>
              <a:spLocks noChangeShapeType="1"/>
            </p:cNvSpPr>
            <p:nvPr/>
          </p:nvSpPr>
          <p:spPr bwMode="auto">
            <a:xfrm>
              <a:off x="1039" y="1265"/>
              <a:ext cx="0" cy="456"/>
            </a:xfrm>
            <a:prstGeom prst="line">
              <a:avLst/>
            </a:prstGeom>
            <a:noFill/>
            <a:ln w="44450" cap="sq">
              <a:solidFill>
                <a:srgbClr val="009900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852" name="Oval 22"/>
            <p:cNvSpPr>
              <a:spLocks noChangeArrowheads="1"/>
            </p:cNvSpPr>
            <p:nvPr/>
          </p:nvSpPr>
          <p:spPr bwMode="auto">
            <a:xfrm>
              <a:off x="1001" y="1734"/>
              <a:ext cx="72" cy="74"/>
            </a:xfrm>
            <a:prstGeom prst="ellipse">
              <a:avLst/>
            </a:prstGeom>
            <a:solidFill>
              <a:srgbClr val="009900"/>
            </a:solidFill>
            <a:ln w="28575" cap="sq">
              <a:solidFill>
                <a:srgbClr val="009900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2842" name="Line 23"/>
          <p:cNvSpPr>
            <a:spLocks noChangeShapeType="1"/>
          </p:cNvSpPr>
          <p:nvPr/>
        </p:nvSpPr>
        <p:spPr bwMode="auto">
          <a:xfrm>
            <a:off x="3388137" y="2558753"/>
            <a:ext cx="0" cy="523875"/>
          </a:xfrm>
          <a:prstGeom prst="line">
            <a:avLst/>
          </a:prstGeom>
          <a:noFill/>
          <a:ln w="4445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843" name="Oval 24"/>
          <p:cNvSpPr>
            <a:spLocks noChangeArrowheads="1"/>
          </p:cNvSpPr>
          <p:nvPr/>
        </p:nvSpPr>
        <p:spPr bwMode="auto">
          <a:xfrm>
            <a:off x="3330219" y="3103266"/>
            <a:ext cx="109739" cy="117475"/>
          </a:xfrm>
          <a:prstGeom prst="ellipse">
            <a:avLst/>
          </a:prstGeom>
          <a:solidFill>
            <a:srgbClr val="FF0000"/>
          </a:solidFill>
          <a:ln w="28575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844" name="Text Box 25"/>
          <p:cNvSpPr txBox="1">
            <a:spLocks noChangeArrowheads="1"/>
          </p:cNvSpPr>
          <p:nvPr/>
        </p:nvSpPr>
        <p:spPr bwMode="auto">
          <a:xfrm>
            <a:off x="1359496" y="3131841"/>
            <a:ext cx="342933" cy="45720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</a:t>
            </a:r>
          </a:p>
        </p:txBody>
      </p:sp>
      <p:sp>
        <p:nvSpPr>
          <p:cNvPr id="32845" name="Text Box 26"/>
          <p:cNvSpPr txBox="1">
            <a:spLocks noChangeArrowheads="1"/>
          </p:cNvSpPr>
          <p:nvPr/>
        </p:nvSpPr>
        <p:spPr bwMode="auto">
          <a:xfrm>
            <a:off x="1751202" y="3133428"/>
            <a:ext cx="342933" cy="45720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</a:t>
            </a:r>
          </a:p>
        </p:txBody>
      </p:sp>
      <p:sp>
        <p:nvSpPr>
          <p:cNvPr id="32846" name="Text Box 27"/>
          <p:cNvSpPr txBox="1">
            <a:spLocks noChangeArrowheads="1"/>
          </p:cNvSpPr>
          <p:nvPr/>
        </p:nvSpPr>
        <p:spPr bwMode="auto">
          <a:xfrm>
            <a:off x="457200" y="3154066"/>
            <a:ext cx="342933" cy="45720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</a:t>
            </a:r>
          </a:p>
        </p:txBody>
      </p:sp>
      <p:grpSp>
        <p:nvGrpSpPr>
          <p:cNvPr id="32847" name="Group 28"/>
          <p:cNvGrpSpPr>
            <a:grpSpLocks/>
          </p:cNvGrpSpPr>
          <p:nvPr/>
        </p:nvGrpSpPr>
        <p:grpSpPr bwMode="auto">
          <a:xfrm>
            <a:off x="2773905" y="2568278"/>
            <a:ext cx="109739" cy="862013"/>
            <a:chOff x="1001" y="1265"/>
            <a:chExt cx="72" cy="543"/>
          </a:xfrm>
        </p:grpSpPr>
        <p:sp>
          <p:nvSpPr>
            <p:cNvPr id="32849" name="Line 29"/>
            <p:cNvSpPr>
              <a:spLocks noChangeShapeType="1"/>
            </p:cNvSpPr>
            <p:nvPr/>
          </p:nvSpPr>
          <p:spPr bwMode="auto">
            <a:xfrm>
              <a:off x="1039" y="1265"/>
              <a:ext cx="0" cy="456"/>
            </a:xfrm>
            <a:prstGeom prst="line">
              <a:avLst/>
            </a:prstGeom>
            <a:noFill/>
            <a:ln w="44450" cap="sq">
              <a:solidFill>
                <a:srgbClr val="FF0000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850" name="Oval 30"/>
            <p:cNvSpPr>
              <a:spLocks noChangeArrowheads="1"/>
            </p:cNvSpPr>
            <p:nvPr/>
          </p:nvSpPr>
          <p:spPr bwMode="auto">
            <a:xfrm>
              <a:off x="1001" y="1734"/>
              <a:ext cx="72" cy="74"/>
            </a:xfrm>
            <a:prstGeom prst="ellipse">
              <a:avLst/>
            </a:prstGeom>
            <a:solidFill>
              <a:srgbClr val="FF0000"/>
            </a:solidFill>
            <a:ln w="28575" cap="sq">
              <a:solidFill>
                <a:srgbClr val="FF0000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2848" name="Text Box 31"/>
          <p:cNvSpPr txBox="1">
            <a:spLocks noChangeArrowheads="1"/>
          </p:cNvSpPr>
          <p:nvPr/>
        </p:nvSpPr>
        <p:spPr bwMode="auto">
          <a:xfrm>
            <a:off x="2494536" y="3107096"/>
            <a:ext cx="295274" cy="52322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Times New Roman" pitchFamily="18" charset="0"/>
              </a:rPr>
              <a:t>-</a:t>
            </a:r>
          </a:p>
        </p:txBody>
      </p:sp>
      <p:sp>
        <p:nvSpPr>
          <p:cNvPr id="32773" name="Line 32"/>
          <p:cNvSpPr>
            <a:spLocks noChangeShapeType="1"/>
          </p:cNvSpPr>
          <p:nvPr/>
        </p:nvSpPr>
        <p:spPr bwMode="auto">
          <a:xfrm>
            <a:off x="885825" y="2169816"/>
            <a:ext cx="0" cy="33655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775" name="Line 61"/>
          <p:cNvSpPr>
            <a:spLocks noChangeShapeType="1"/>
          </p:cNvSpPr>
          <p:nvPr/>
        </p:nvSpPr>
        <p:spPr bwMode="auto">
          <a:xfrm>
            <a:off x="5443545" y="5854700"/>
            <a:ext cx="3163888" cy="0"/>
          </a:xfrm>
          <a:prstGeom prst="line">
            <a:avLst/>
          </a:prstGeom>
          <a:noFill/>
          <a:ln w="12700" cap="sq">
            <a:solidFill>
              <a:srgbClr val="3366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776" name="Line 62"/>
          <p:cNvSpPr>
            <a:spLocks noChangeShapeType="1"/>
          </p:cNvSpPr>
          <p:nvPr/>
        </p:nvSpPr>
        <p:spPr bwMode="auto">
          <a:xfrm flipV="1">
            <a:off x="5437195" y="1447798"/>
            <a:ext cx="1854" cy="4417469"/>
          </a:xfrm>
          <a:prstGeom prst="line">
            <a:avLst/>
          </a:prstGeom>
          <a:noFill/>
          <a:ln w="12700" cap="sq">
            <a:solidFill>
              <a:srgbClr val="3366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781" name="Line 67"/>
          <p:cNvSpPr>
            <a:spLocks noChangeShapeType="1"/>
          </p:cNvSpPr>
          <p:nvPr/>
        </p:nvSpPr>
        <p:spPr bwMode="auto">
          <a:xfrm>
            <a:off x="5435039" y="4970639"/>
            <a:ext cx="3163887" cy="0"/>
          </a:xfrm>
          <a:prstGeom prst="line">
            <a:avLst/>
          </a:prstGeom>
          <a:noFill/>
          <a:ln w="19050" cap="sq">
            <a:solidFill>
              <a:srgbClr val="FF9900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783" name="Line 69"/>
          <p:cNvSpPr>
            <a:spLocks noChangeShapeType="1"/>
          </p:cNvSpPr>
          <p:nvPr/>
        </p:nvSpPr>
        <p:spPr bwMode="auto">
          <a:xfrm>
            <a:off x="1321392" y="2169816"/>
            <a:ext cx="0" cy="315912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787" name="Text Box 73"/>
          <p:cNvSpPr txBox="1">
            <a:spLocks noChangeArrowheads="1"/>
          </p:cNvSpPr>
          <p:nvPr/>
        </p:nvSpPr>
        <p:spPr bwMode="auto">
          <a:xfrm>
            <a:off x="1560787" y="1498417"/>
            <a:ext cx="1645963" cy="338554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Stimulative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input</a:t>
            </a:r>
          </a:p>
        </p:txBody>
      </p:sp>
      <p:sp>
        <p:nvSpPr>
          <p:cNvPr id="32793" name="Text Box 79"/>
          <p:cNvSpPr txBox="1">
            <a:spLocks noChangeArrowheads="1"/>
          </p:cNvSpPr>
          <p:nvPr/>
        </p:nvSpPr>
        <p:spPr bwMode="auto">
          <a:xfrm>
            <a:off x="1390650" y="3589041"/>
            <a:ext cx="916661" cy="338554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Dendrite</a:t>
            </a:r>
          </a:p>
        </p:txBody>
      </p:sp>
      <p:sp>
        <p:nvSpPr>
          <p:cNvPr id="32794" name="Text Box 80"/>
          <p:cNvSpPr txBox="1">
            <a:spLocks noChangeArrowheads="1"/>
          </p:cNvSpPr>
          <p:nvPr/>
        </p:nvSpPr>
        <p:spPr bwMode="auto">
          <a:xfrm>
            <a:off x="4154487" y="3808116"/>
            <a:ext cx="602344" cy="338554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Axon</a:t>
            </a:r>
          </a:p>
        </p:txBody>
      </p:sp>
      <p:sp>
        <p:nvSpPr>
          <p:cNvPr id="32795" name="Text Box 81"/>
          <p:cNvSpPr txBox="1">
            <a:spLocks noChangeArrowheads="1"/>
          </p:cNvSpPr>
          <p:nvPr/>
        </p:nvSpPr>
        <p:spPr bwMode="auto">
          <a:xfrm>
            <a:off x="3206750" y="3596978"/>
            <a:ext cx="647700" cy="33655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Soma</a:t>
            </a:r>
          </a:p>
        </p:txBody>
      </p:sp>
      <p:sp>
        <p:nvSpPr>
          <p:cNvPr id="32799" name="Text Box 85"/>
          <p:cNvSpPr txBox="1">
            <a:spLocks noChangeArrowheads="1"/>
          </p:cNvSpPr>
          <p:nvPr/>
        </p:nvSpPr>
        <p:spPr bwMode="auto">
          <a:xfrm rot="-5400000">
            <a:off x="4357962" y="4848126"/>
            <a:ext cx="1755777" cy="307777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Membrane Potential</a:t>
            </a:r>
          </a:p>
        </p:txBody>
      </p:sp>
      <p:sp>
        <p:nvSpPr>
          <p:cNvPr id="32800" name="Text Box 86"/>
          <p:cNvSpPr txBox="1">
            <a:spLocks noChangeArrowheads="1"/>
          </p:cNvSpPr>
          <p:nvPr/>
        </p:nvSpPr>
        <p:spPr bwMode="auto">
          <a:xfrm>
            <a:off x="7596173" y="4694237"/>
            <a:ext cx="926472" cy="307777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Threshold</a:t>
            </a:r>
          </a:p>
        </p:txBody>
      </p:sp>
      <p:sp>
        <p:nvSpPr>
          <p:cNvPr id="89" name="Line 69"/>
          <p:cNvSpPr>
            <a:spLocks noChangeShapeType="1"/>
          </p:cNvSpPr>
          <p:nvPr/>
        </p:nvSpPr>
        <p:spPr bwMode="auto">
          <a:xfrm>
            <a:off x="2151739" y="2190454"/>
            <a:ext cx="0" cy="315912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F074DCDF-A43D-432B-8353-BDFF5AB4FEBA}"/>
              </a:ext>
            </a:extLst>
          </p:cNvPr>
          <p:cNvSpPr/>
          <p:nvPr/>
        </p:nvSpPr>
        <p:spPr>
          <a:xfrm>
            <a:off x="5459419" y="1592952"/>
            <a:ext cx="2464371" cy="239549"/>
          </a:xfrm>
          <a:custGeom>
            <a:avLst/>
            <a:gdLst>
              <a:gd name="connsiteX0" fmla="*/ 0 w 3008671"/>
              <a:gd name="connsiteY0" fmla="*/ 560062 h 560062"/>
              <a:gd name="connsiteX1" fmla="*/ 806245 w 3008671"/>
              <a:gd name="connsiteY1" fmla="*/ 530565 h 560062"/>
              <a:gd name="connsiteX2" fmla="*/ 1130710 w 3008671"/>
              <a:gd name="connsiteY2" fmla="*/ 520733 h 560062"/>
              <a:gd name="connsiteX3" fmla="*/ 1317522 w 3008671"/>
              <a:gd name="connsiteY3" fmla="*/ 333920 h 560062"/>
              <a:gd name="connsiteX4" fmla="*/ 1445342 w 3008671"/>
              <a:gd name="connsiteY4" fmla="*/ 9455 h 560062"/>
              <a:gd name="connsiteX5" fmla="*/ 1671484 w 3008671"/>
              <a:gd name="connsiteY5" fmla="*/ 117610 h 560062"/>
              <a:gd name="connsiteX6" fmla="*/ 1927122 w 3008671"/>
              <a:gd name="connsiteY6" fmla="*/ 432242 h 560062"/>
              <a:gd name="connsiteX7" fmla="*/ 2251587 w 3008671"/>
              <a:gd name="connsiteY7" fmla="*/ 491236 h 560062"/>
              <a:gd name="connsiteX8" fmla="*/ 3008671 w 3008671"/>
              <a:gd name="connsiteY8" fmla="*/ 501068 h 56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08671" h="560062">
                <a:moveTo>
                  <a:pt x="0" y="560062"/>
                </a:moveTo>
                <a:lnTo>
                  <a:pt x="806245" y="530565"/>
                </a:lnTo>
                <a:cubicBezTo>
                  <a:pt x="994697" y="524010"/>
                  <a:pt x="1045497" y="553507"/>
                  <a:pt x="1130710" y="520733"/>
                </a:cubicBezTo>
                <a:cubicBezTo>
                  <a:pt x="1215923" y="487959"/>
                  <a:pt x="1265083" y="419133"/>
                  <a:pt x="1317522" y="333920"/>
                </a:cubicBezTo>
                <a:cubicBezTo>
                  <a:pt x="1369961" y="248707"/>
                  <a:pt x="1386348" y="45507"/>
                  <a:pt x="1445342" y="9455"/>
                </a:cubicBezTo>
                <a:cubicBezTo>
                  <a:pt x="1504336" y="-26597"/>
                  <a:pt x="1591187" y="47146"/>
                  <a:pt x="1671484" y="117610"/>
                </a:cubicBezTo>
                <a:cubicBezTo>
                  <a:pt x="1751781" y="188074"/>
                  <a:pt x="1830438" y="369971"/>
                  <a:pt x="1927122" y="432242"/>
                </a:cubicBezTo>
                <a:cubicBezTo>
                  <a:pt x="2023806" y="494513"/>
                  <a:pt x="2071329" y="479765"/>
                  <a:pt x="2251587" y="491236"/>
                </a:cubicBezTo>
                <a:cubicBezTo>
                  <a:pt x="2431845" y="502707"/>
                  <a:pt x="2720258" y="501887"/>
                  <a:pt x="3008671" y="501068"/>
                </a:cubicBezTo>
              </a:path>
            </a:pathLst>
          </a:custGeom>
          <a:noFill/>
          <a:ln w="38100">
            <a:solidFill>
              <a:srgbClr val="0099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D17D1387-057D-4794-8C32-D4608B6271C2}"/>
              </a:ext>
            </a:extLst>
          </p:cNvPr>
          <p:cNvSpPr/>
          <p:nvPr/>
        </p:nvSpPr>
        <p:spPr>
          <a:xfrm>
            <a:off x="5459419" y="2101640"/>
            <a:ext cx="2464371" cy="239549"/>
          </a:xfrm>
          <a:custGeom>
            <a:avLst/>
            <a:gdLst>
              <a:gd name="connsiteX0" fmla="*/ 0 w 3008671"/>
              <a:gd name="connsiteY0" fmla="*/ 560062 h 560062"/>
              <a:gd name="connsiteX1" fmla="*/ 806245 w 3008671"/>
              <a:gd name="connsiteY1" fmla="*/ 530565 h 560062"/>
              <a:gd name="connsiteX2" fmla="*/ 1130710 w 3008671"/>
              <a:gd name="connsiteY2" fmla="*/ 520733 h 560062"/>
              <a:gd name="connsiteX3" fmla="*/ 1317522 w 3008671"/>
              <a:gd name="connsiteY3" fmla="*/ 333920 h 560062"/>
              <a:gd name="connsiteX4" fmla="*/ 1445342 w 3008671"/>
              <a:gd name="connsiteY4" fmla="*/ 9455 h 560062"/>
              <a:gd name="connsiteX5" fmla="*/ 1671484 w 3008671"/>
              <a:gd name="connsiteY5" fmla="*/ 117610 h 560062"/>
              <a:gd name="connsiteX6" fmla="*/ 1927122 w 3008671"/>
              <a:gd name="connsiteY6" fmla="*/ 432242 h 560062"/>
              <a:gd name="connsiteX7" fmla="*/ 2251587 w 3008671"/>
              <a:gd name="connsiteY7" fmla="*/ 491236 h 560062"/>
              <a:gd name="connsiteX8" fmla="*/ 3008671 w 3008671"/>
              <a:gd name="connsiteY8" fmla="*/ 501068 h 56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08671" h="560062">
                <a:moveTo>
                  <a:pt x="0" y="560062"/>
                </a:moveTo>
                <a:lnTo>
                  <a:pt x="806245" y="530565"/>
                </a:lnTo>
                <a:cubicBezTo>
                  <a:pt x="994697" y="524010"/>
                  <a:pt x="1045497" y="553507"/>
                  <a:pt x="1130710" y="520733"/>
                </a:cubicBezTo>
                <a:cubicBezTo>
                  <a:pt x="1215923" y="487959"/>
                  <a:pt x="1265083" y="419133"/>
                  <a:pt x="1317522" y="333920"/>
                </a:cubicBezTo>
                <a:cubicBezTo>
                  <a:pt x="1369961" y="248707"/>
                  <a:pt x="1386348" y="45507"/>
                  <a:pt x="1445342" y="9455"/>
                </a:cubicBezTo>
                <a:cubicBezTo>
                  <a:pt x="1504336" y="-26597"/>
                  <a:pt x="1591187" y="47146"/>
                  <a:pt x="1671484" y="117610"/>
                </a:cubicBezTo>
                <a:cubicBezTo>
                  <a:pt x="1751781" y="188074"/>
                  <a:pt x="1830438" y="369971"/>
                  <a:pt x="1927122" y="432242"/>
                </a:cubicBezTo>
                <a:cubicBezTo>
                  <a:pt x="2023806" y="494513"/>
                  <a:pt x="2071329" y="479765"/>
                  <a:pt x="2251587" y="491236"/>
                </a:cubicBezTo>
                <a:cubicBezTo>
                  <a:pt x="2431845" y="502707"/>
                  <a:pt x="2720258" y="501887"/>
                  <a:pt x="3008671" y="501068"/>
                </a:cubicBezTo>
              </a:path>
            </a:pathLst>
          </a:custGeom>
          <a:noFill/>
          <a:ln w="38100">
            <a:solidFill>
              <a:srgbClr val="0099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" name="Text Box 31">
            <a:extLst>
              <a:ext uri="{FF2B5EF4-FFF2-40B4-BE49-F238E27FC236}">
                <a16:creationId xmlns:a16="http://schemas.microsoft.com/office/drawing/2014/main" id="{5A6F2C4F-45B7-426B-B6C6-A9B9A72CBC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9679" y="2947208"/>
            <a:ext cx="295274" cy="52322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Times New Roman" pitchFamily="18" charset="0"/>
              </a:rPr>
              <a:t>-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6A4BC-DC50-4618-8AF0-46F8F2F53EC8}"/>
              </a:ext>
            </a:extLst>
          </p:cNvPr>
          <p:cNvSpPr txBox="1"/>
          <p:nvPr/>
        </p:nvSpPr>
        <p:spPr>
          <a:xfrm>
            <a:off x="5701115" y="1756248"/>
            <a:ext cx="415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115B69E-C652-4CDC-ADE7-430710A9A843}"/>
              </a:ext>
            </a:extLst>
          </p:cNvPr>
          <p:cNvSpPr txBox="1"/>
          <p:nvPr/>
        </p:nvSpPr>
        <p:spPr>
          <a:xfrm>
            <a:off x="5702328" y="2298115"/>
            <a:ext cx="415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CBC45FD-64F7-4FA2-A9ED-0F42813A7A52}"/>
              </a:ext>
            </a:extLst>
          </p:cNvPr>
          <p:cNvCxnSpPr>
            <a:cxnSpLocks/>
            <a:stCxn id="98" idx="2"/>
          </p:cNvCxnSpPr>
          <p:nvPr/>
        </p:nvCxnSpPr>
        <p:spPr>
          <a:xfrm>
            <a:off x="5910077" y="2882890"/>
            <a:ext cx="0" cy="241598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 Box 80">
            <a:extLst>
              <a:ext uri="{FF2B5EF4-FFF2-40B4-BE49-F238E27FC236}">
                <a16:creationId xmlns:a16="http://schemas.microsoft.com/office/drawing/2014/main" id="{BACD955D-9B3D-4199-9B7E-5E8AE1362E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7639" y="1665154"/>
            <a:ext cx="996363" cy="338554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Excitation</a:t>
            </a:r>
          </a:p>
        </p:txBody>
      </p:sp>
      <p:sp>
        <p:nvSpPr>
          <p:cNvPr id="104" name="Text Box 80">
            <a:extLst>
              <a:ext uri="{FF2B5EF4-FFF2-40B4-BE49-F238E27FC236}">
                <a16:creationId xmlns:a16="http://schemas.microsoft.com/office/drawing/2014/main" id="{854D3B7B-37A9-4574-8B42-49551535C4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6014" y="2128838"/>
            <a:ext cx="996363" cy="338554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Excitation</a:t>
            </a:r>
          </a:p>
        </p:txBody>
      </p:sp>
      <p:sp>
        <p:nvSpPr>
          <p:cNvPr id="105" name="Text Box 80">
            <a:extLst>
              <a:ext uri="{FF2B5EF4-FFF2-40B4-BE49-F238E27FC236}">
                <a16:creationId xmlns:a16="http://schemas.microsoft.com/office/drawing/2014/main" id="{0D3E1BE1-9C6A-43E8-8793-33E9A7AD13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6014" y="2613899"/>
            <a:ext cx="996363" cy="338554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Excitation</a:t>
            </a:r>
          </a:p>
        </p:txBody>
      </p:sp>
      <p:sp>
        <p:nvSpPr>
          <p:cNvPr id="106" name="Text Box 86">
            <a:extLst>
              <a:ext uri="{FF2B5EF4-FFF2-40B4-BE49-F238E27FC236}">
                <a16:creationId xmlns:a16="http://schemas.microsoft.com/office/drawing/2014/main" id="{AFC8460B-5FF4-4F6E-A4F0-4E3A3C90B2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0961" y="5879903"/>
            <a:ext cx="553357" cy="307777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Time</a:t>
            </a:r>
          </a:p>
        </p:txBody>
      </p:sp>
      <p:sp>
        <p:nvSpPr>
          <p:cNvPr id="107" name="Text Box 80">
            <a:extLst>
              <a:ext uri="{FF2B5EF4-FFF2-40B4-BE49-F238E27FC236}">
                <a16:creationId xmlns:a16="http://schemas.microsoft.com/office/drawing/2014/main" id="{DE6D0FF2-78C8-4B83-BD9F-C892634300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8154" y="5825749"/>
            <a:ext cx="914289" cy="584775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Stimulus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Duration</a:t>
            </a: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23828564-EC1E-466B-AFE0-CB75BE78DC51}"/>
              </a:ext>
            </a:extLst>
          </p:cNvPr>
          <p:cNvSpPr/>
          <p:nvPr/>
        </p:nvSpPr>
        <p:spPr>
          <a:xfrm>
            <a:off x="5459419" y="2593892"/>
            <a:ext cx="2464371" cy="239549"/>
          </a:xfrm>
          <a:custGeom>
            <a:avLst/>
            <a:gdLst>
              <a:gd name="connsiteX0" fmla="*/ 0 w 3008671"/>
              <a:gd name="connsiteY0" fmla="*/ 560062 h 560062"/>
              <a:gd name="connsiteX1" fmla="*/ 806245 w 3008671"/>
              <a:gd name="connsiteY1" fmla="*/ 530565 h 560062"/>
              <a:gd name="connsiteX2" fmla="*/ 1130710 w 3008671"/>
              <a:gd name="connsiteY2" fmla="*/ 520733 h 560062"/>
              <a:gd name="connsiteX3" fmla="*/ 1317522 w 3008671"/>
              <a:gd name="connsiteY3" fmla="*/ 333920 h 560062"/>
              <a:gd name="connsiteX4" fmla="*/ 1445342 w 3008671"/>
              <a:gd name="connsiteY4" fmla="*/ 9455 h 560062"/>
              <a:gd name="connsiteX5" fmla="*/ 1671484 w 3008671"/>
              <a:gd name="connsiteY5" fmla="*/ 117610 h 560062"/>
              <a:gd name="connsiteX6" fmla="*/ 1927122 w 3008671"/>
              <a:gd name="connsiteY6" fmla="*/ 432242 h 560062"/>
              <a:gd name="connsiteX7" fmla="*/ 2251587 w 3008671"/>
              <a:gd name="connsiteY7" fmla="*/ 491236 h 560062"/>
              <a:gd name="connsiteX8" fmla="*/ 3008671 w 3008671"/>
              <a:gd name="connsiteY8" fmla="*/ 501068 h 56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08671" h="560062">
                <a:moveTo>
                  <a:pt x="0" y="560062"/>
                </a:moveTo>
                <a:lnTo>
                  <a:pt x="806245" y="530565"/>
                </a:lnTo>
                <a:cubicBezTo>
                  <a:pt x="994697" y="524010"/>
                  <a:pt x="1045497" y="553507"/>
                  <a:pt x="1130710" y="520733"/>
                </a:cubicBezTo>
                <a:cubicBezTo>
                  <a:pt x="1215923" y="487959"/>
                  <a:pt x="1265083" y="419133"/>
                  <a:pt x="1317522" y="333920"/>
                </a:cubicBezTo>
                <a:cubicBezTo>
                  <a:pt x="1369961" y="248707"/>
                  <a:pt x="1386348" y="45507"/>
                  <a:pt x="1445342" y="9455"/>
                </a:cubicBezTo>
                <a:cubicBezTo>
                  <a:pt x="1504336" y="-26597"/>
                  <a:pt x="1591187" y="47146"/>
                  <a:pt x="1671484" y="117610"/>
                </a:cubicBezTo>
                <a:cubicBezTo>
                  <a:pt x="1751781" y="188074"/>
                  <a:pt x="1830438" y="369971"/>
                  <a:pt x="1927122" y="432242"/>
                </a:cubicBezTo>
                <a:cubicBezTo>
                  <a:pt x="2023806" y="494513"/>
                  <a:pt x="2071329" y="479765"/>
                  <a:pt x="2251587" y="491236"/>
                </a:cubicBezTo>
                <a:cubicBezTo>
                  <a:pt x="2431845" y="502707"/>
                  <a:pt x="2720258" y="501887"/>
                  <a:pt x="3008671" y="501068"/>
                </a:cubicBezTo>
              </a:path>
            </a:pathLst>
          </a:custGeom>
          <a:noFill/>
          <a:ln w="38100">
            <a:solidFill>
              <a:srgbClr val="0099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Freeform 66">
            <a:extLst>
              <a:ext uri="{FF2B5EF4-FFF2-40B4-BE49-F238E27FC236}">
                <a16:creationId xmlns:a16="http://schemas.microsoft.com/office/drawing/2014/main" id="{7A6FA84E-97C4-4E7E-A558-3C18EB2853D6}"/>
              </a:ext>
            </a:extLst>
          </p:cNvPr>
          <p:cNvSpPr>
            <a:spLocks/>
          </p:cNvSpPr>
          <p:nvPr/>
        </p:nvSpPr>
        <p:spPr bwMode="auto">
          <a:xfrm>
            <a:off x="5452096" y="3550323"/>
            <a:ext cx="3248025" cy="2088553"/>
          </a:xfrm>
          <a:custGeom>
            <a:avLst/>
            <a:gdLst>
              <a:gd name="T0" fmla="*/ 0 w 2046"/>
              <a:gd name="T1" fmla="*/ 480 h 528"/>
              <a:gd name="T2" fmla="*/ 199 w 2046"/>
              <a:gd name="T3" fmla="*/ 467 h 528"/>
              <a:gd name="T4" fmla="*/ 377 w 2046"/>
              <a:gd name="T5" fmla="*/ 467 h 528"/>
              <a:gd name="T6" fmla="*/ 576 w 2046"/>
              <a:gd name="T7" fmla="*/ 460 h 528"/>
              <a:gd name="T8" fmla="*/ 675 w 2046"/>
              <a:gd name="T9" fmla="*/ 473 h 528"/>
              <a:gd name="T10" fmla="*/ 728 w 2046"/>
              <a:gd name="T11" fmla="*/ 473 h 528"/>
              <a:gd name="T12" fmla="*/ 755 w 2046"/>
              <a:gd name="T13" fmla="*/ 427 h 528"/>
              <a:gd name="T14" fmla="*/ 781 w 2046"/>
              <a:gd name="T15" fmla="*/ 354 h 528"/>
              <a:gd name="T16" fmla="*/ 821 w 2046"/>
              <a:gd name="T17" fmla="*/ 334 h 528"/>
              <a:gd name="T18" fmla="*/ 828 w 2046"/>
              <a:gd name="T19" fmla="*/ 248 h 528"/>
              <a:gd name="T20" fmla="*/ 847 w 2046"/>
              <a:gd name="T21" fmla="*/ 3 h 528"/>
              <a:gd name="T22" fmla="*/ 867 w 2046"/>
              <a:gd name="T23" fmla="*/ 228 h 528"/>
              <a:gd name="T24" fmla="*/ 874 w 2046"/>
              <a:gd name="T25" fmla="*/ 381 h 528"/>
              <a:gd name="T26" fmla="*/ 894 w 2046"/>
              <a:gd name="T27" fmla="*/ 500 h 528"/>
              <a:gd name="T28" fmla="*/ 947 w 2046"/>
              <a:gd name="T29" fmla="*/ 526 h 528"/>
              <a:gd name="T30" fmla="*/ 1013 w 2046"/>
              <a:gd name="T31" fmla="*/ 513 h 528"/>
              <a:gd name="T32" fmla="*/ 1073 w 2046"/>
              <a:gd name="T33" fmla="*/ 487 h 528"/>
              <a:gd name="T34" fmla="*/ 1185 w 2046"/>
              <a:gd name="T35" fmla="*/ 447 h 528"/>
              <a:gd name="T36" fmla="*/ 1331 w 2046"/>
              <a:gd name="T37" fmla="*/ 447 h 528"/>
              <a:gd name="T38" fmla="*/ 1529 w 2046"/>
              <a:gd name="T39" fmla="*/ 420 h 528"/>
              <a:gd name="T40" fmla="*/ 1913 w 2046"/>
              <a:gd name="T41" fmla="*/ 434 h 528"/>
              <a:gd name="T42" fmla="*/ 1993 w 2046"/>
              <a:gd name="T43" fmla="*/ 434 h 528"/>
              <a:gd name="T44" fmla="*/ 2046 w 2046"/>
              <a:gd name="T45" fmla="*/ 427 h 528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2046"/>
              <a:gd name="T70" fmla="*/ 0 h 528"/>
              <a:gd name="T71" fmla="*/ 2046 w 2046"/>
              <a:gd name="T72" fmla="*/ 528 h 528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2046" h="528">
                <a:moveTo>
                  <a:pt x="0" y="480"/>
                </a:moveTo>
                <a:cubicBezTo>
                  <a:pt x="68" y="474"/>
                  <a:pt x="136" y="469"/>
                  <a:pt x="199" y="467"/>
                </a:cubicBezTo>
                <a:cubicBezTo>
                  <a:pt x="262" y="465"/>
                  <a:pt x="314" y="468"/>
                  <a:pt x="377" y="467"/>
                </a:cubicBezTo>
                <a:cubicBezTo>
                  <a:pt x="440" y="466"/>
                  <a:pt x="526" y="459"/>
                  <a:pt x="576" y="460"/>
                </a:cubicBezTo>
                <a:cubicBezTo>
                  <a:pt x="626" y="461"/>
                  <a:pt x="650" y="471"/>
                  <a:pt x="675" y="473"/>
                </a:cubicBezTo>
                <a:cubicBezTo>
                  <a:pt x="700" y="475"/>
                  <a:pt x="715" y="481"/>
                  <a:pt x="728" y="473"/>
                </a:cubicBezTo>
                <a:cubicBezTo>
                  <a:pt x="741" y="465"/>
                  <a:pt x="746" y="447"/>
                  <a:pt x="755" y="427"/>
                </a:cubicBezTo>
                <a:cubicBezTo>
                  <a:pt x="764" y="407"/>
                  <a:pt x="770" y="369"/>
                  <a:pt x="781" y="354"/>
                </a:cubicBezTo>
                <a:cubicBezTo>
                  <a:pt x="792" y="339"/>
                  <a:pt x="813" y="352"/>
                  <a:pt x="821" y="334"/>
                </a:cubicBezTo>
                <a:cubicBezTo>
                  <a:pt x="829" y="316"/>
                  <a:pt x="824" y="303"/>
                  <a:pt x="828" y="248"/>
                </a:cubicBezTo>
                <a:cubicBezTo>
                  <a:pt x="832" y="193"/>
                  <a:pt x="841" y="6"/>
                  <a:pt x="847" y="3"/>
                </a:cubicBezTo>
                <a:cubicBezTo>
                  <a:pt x="853" y="0"/>
                  <a:pt x="863" y="165"/>
                  <a:pt x="867" y="228"/>
                </a:cubicBezTo>
                <a:cubicBezTo>
                  <a:pt x="871" y="291"/>
                  <a:pt x="870" y="336"/>
                  <a:pt x="874" y="381"/>
                </a:cubicBezTo>
                <a:cubicBezTo>
                  <a:pt x="878" y="426"/>
                  <a:pt x="882" y="476"/>
                  <a:pt x="894" y="500"/>
                </a:cubicBezTo>
                <a:cubicBezTo>
                  <a:pt x="906" y="524"/>
                  <a:pt x="927" y="524"/>
                  <a:pt x="947" y="526"/>
                </a:cubicBezTo>
                <a:cubicBezTo>
                  <a:pt x="967" y="528"/>
                  <a:pt x="992" y="520"/>
                  <a:pt x="1013" y="513"/>
                </a:cubicBezTo>
                <a:cubicBezTo>
                  <a:pt x="1034" y="506"/>
                  <a:pt x="1044" y="498"/>
                  <a:pt x="1073" y="487"/>
                </a:cubicBezTo>
                <a:cubicBezTo>
                  <a:pt x="1102" y="476"/>
                  <a:pt x="1142" y="454"/>
                  <a:pt x="1185" y="447"/>
                </a:cubicBezTo>
                <a:cubicBezTo>
                  <a:pt x="1228" y="440"/>
                  <a:pt x="1274" y="451"/>
                  <a:pt x="1331" y="447"/>
                </a:cubicBezTo>
                <a:cubicBezTo>
                  <a:pt x="1388" y="443"/>
                  <a:pt x="1432" y="422"/>
                  <a:pt x="1529" y="420"/>
                </a:cubicBezTo>
                <a:cubicBezTo>
                  <a:pt x="1626" y="418"/>
                  <a:pt x="1836" y="432"/>
                  <a:pt x="1913" y="434"/>
                </a:cubicBezTo>
                <a:cubicBezTo>
                  <a:pt x="1990" y="436"/>
                  <a:pt x="1971" y="435"/>
                  <a:pt x="1993" y="434"/>
                </a:cubicBezTo>
                <a:cubicBezTo>
                  <a:pt x="2015" y="433"/>
                  <a:pt x="2030" y="430"/>
                  <a:pt x="2046" y="427"/>
                </a:cubicBezTo>
              </a:path>
            </a:pathLst>
          </a:custGeom>
          <a:noFill/>
          <a:ln w="38100" cap="sq" cmpd="sng">
            <a:solidFill>
              <a:srgbClr val="0000FF"/>
            </a:solidFill>
            <a:prstDash val="solid"/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Text Box 6">
            <a:extLst>
              <a:ext uri="{FF2B5EF4-FFF2-40B4-BE49-F238E27FC236}">
                <a16:creationId xmlns:a16="http://schemas.microsoft.com/office/drawing/2014/main" id="{68424439-B020-453D-9E0F-C1B216F6C4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283" y="817747"/>
            <a:ext cx="576234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Some input patterns activate the neuron…</a:t>
            </a:r>
          </a:p>
        </p:txBody>
      </p:sp>
      <p:sp>
        <p:nvSpPr>
          <p:cNvPr id="112" name="Text Box 75">
            <a:extLst>
              <a:ext uri="{FF2B5EF4-FFF2-40B4-BE49-F238E27FC236}">
                <a16:creationId xmlns:a16="http://schemas.microsoft.com/office/drawing/2014/main" id="{7199E393-3D71-417A-8DDC-64E83BB89A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3018" y="4754390"/>
            <a:ext cx="3474541" cy="584775"/>
          </a:xfrm>
          <a:prstGeom prst="rect">
            <a:avLst/>
          </a:prstGeom>
          <a:solidFill>
            <a:srgbClr val="333300"/>
          </a:solidFill>
          <a:ln w="28575" cap="sq">
            <a:solidFill>
              <a:srgbClr val="99CC00"/>
            </a:solidFill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Total activation is higher than threshold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Symbol" panose="05050102010706020507" pitchFamily="18" charset="2"/>
              </a:rPr>
              <a:t> 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ction potential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12EEEC-C992-452C-970E-8F08201C75D4}"/>
              </a:ext>
            </a:extLst>
          </p:cNvPr>
          <p:cNvSpPr txBox="1"/>
          <p:nvPr/>
        </p:nvSpPr>
        <p:spPr>
          <a:xfrm>
            <a:off x="753029" y="180683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cs typeface="Times New Roman" panose="02020603050405020304" pitchFamily="18" charset="0"/>
              </a:rPr>
              <a:t>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D229737-3BC1-449D-8283-2EF340B170EE}"/>
              </a:ext>
            </a:extLst>
          </p:cNvPr>
          <p:cNvSpPr txBox="1"/>
          <p:nvPr/>
        </p:nvSpPr>
        <p:spPr>
          <a:xfrm>
            <a:off x="457200" y="5966906"/>
            <a:ext cx="419858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cs typeface="Times New Roman" panose="02020603050405020304" pitchFamily="18" charset="0"/>
              </a:rPr>
              <a:t>So input 1 1 1 0 0 causes the neuron to fire.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82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6394922" y="818682"/>
            <a:ext cx="754959" cy="50465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771" name="Text Box 3"/>
          <p:cNvSpPr txBox="1">
            <a:spLocks noChangeArrowheads="1"/>
          </p:cNvSpPr>
          <p:nvPr/>
        </p:nvSpPr>
        <p:spPr bwMode="auto">
          <a:xfrm>
            <a:off x="2241550" y="0"/>
            <a:ext cx="4516438" cy="45720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Information at the Cellular Level</a:t>
            </a:r>
          </a:p>
        </p:txBody>
      </p:sp>
      <p:sp>
        <p:nvSpPr>
          <p:cNvPr id="32831" name="Oval 6"/>
          <p:cNvSpPr>
            <a:spLocks noChangeArrowheads="1"/>
          </p:cNvSpPr>
          <p:nvPr/>
        </p:nvSpPr>
        <p:spPr bwMode="auto">
          <a:xfrm>
            <a:off x="2946134" y="3400128"/>
            <a:ext cx="967834" cy="75565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28575" cap="sq">
            <a:solidFill>
              <a:schemeClr val="tx2">
                <a:lumMod val="60000"/>
                <a:lumOff val="40000"/>
              </a:schemeClr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832" name="AutoShape 7"/>
          <p:cNvSpPr>
            <a:spLocks noChangeArrowheads="1"/>
          </p:cNvSpPr>
          <p:nvPr/>
        </p:nvSpPr>
        <p:spPr bwMode="auto">
          <a:xfrm>
            <a:off x="594373" y="3630316"/>
            <a:ext cx="2441685" cy="284163"/>
          </a:xfrm>
          <a:prstGeom prst="roundRect">
            <a:avLst>
              <a:gd name="adj" fmla="val 16667"/>
            </a:avLst>
          </a:prstGeom>
          <a:solidFill>
            <a:schemeClr val="tx2">
              <a:lumMod val="60000"/>
              <a:lumOff val="40000"/>
            </a:schemeClr>
          </a:solidFill>
          <a:ln w="28575" cap="sq">
            <a:solidFill>
              <a:schemeClr val="tx2">
                <a:lumMod val="60000"/>
                <a:lumOff val="40000"/>
              </a:schemeClr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833" name="AutoShape 8"/>
          <p:cNvSpPr>
            <a:spLocks noChangeArrowheads="1"/>
          </p:cNvSpPr>
          <p:nvPr/>
        </p:nvSpPr>
        <p:spPr bwMode="auto">
          <a:xfrm>
            <a:off x="1271095" y="3482678"/>
            <a:ext cx="85352" cy="168275"/>
          </a:xfrm>
          <a:prstGeom prst="roundRect">
            <a:avLst>
              <a:gd name="adj" fmla="val 16667"/>
            </a:avLst>
          </a:prstGeom>
          <a:solidFill>
            <a:schemeClr val="tx2">
              <a:lumMod val="60000"/>
              <a:lumOff val="40000"/>
            </a:schemeClr>
          </a:solidFill>
          <a:ln w="28575" cap="sq">
            <a:solidFill>
              <a:schemeClr val="tx2">
                <a:lumMod val="60000"/>
                <a:lumOff val="40000"/>
              </a:schemeClr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834" name="AutoShape 9"/>
          <p:cNvSpPr>
            <a:spLocks noChangeArrowheads="1"/>
          </p:cNvSpPr>
          <p:nvPr/>
        </p:nvSpPr>
        <p:spPr bwMode="auto">
          <a:xfrm>
            <a:off x="2115473" y="3489028"/>
            <a:ext cx="85352" cy="168275"/>
          </a:xfrm>
          <a:prstGeom prst="roundRect">
            <a:avLst>
              <a:gd name="adj" fmla="val 16667"/>
            </a:avLst>
          </a:prstGeom>
          <a:solidFill>
            <a:schemeClr val="tx2">
              <a:lumMod val="60000"/>
              <a:lumOff val="40000"/>
            </a:schemeClr>
          </a:solidFill>
          <a:ln w="28575" cap="sq">
            <a:solidFill>
              <a:schemeClr val="tx2">
                <a:lumMod val="60000"/>
                <a:lumOff val="40000"/>
              </a:schemeClr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835" name="AutoShape 10"/>
          <p:cNvSpPr>
            <a:spLocks noChangeArrowheads="1"/>
          </p:cNvSpPr>
          <p:nvPr/>
        </p:nvSpPr>
        <p:spPr bwMode="auto">
          <a:xfrm>
            <a:off x="2784574" y="3482678"/>
            <a:ext cx="85352" cy="168275"/>
          </a:xfrm>
          <a:prstGeom prst="roundRect">
            <a:avLst>
              <a:gd name="adj" fmla="val 16667"/>
            </a:avLst>
          </a:prstGeom>
          <a:solidFill>
            <a:schemeClr val="tx2">
              <a:lumMod val="60000"/>
              <a:lumOff val="40000"/>
            </a:schemeClr>
          </a:solidFill>
          <a:ln w="28575" cap="sq">
            <a:solidFill>
              <a:schemeClr val="tx2">
                <a:lumMod val="60000"/>
                <a:lumOff val="40000"/>
              </a:schemeClr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836" name="AutoShape 11"/>
          <p:cNvSpPr>
            <a:spLocks noChangeArrowheads="1"/>
          </p:cNvSpPr>
          <p:nvPr/>
        </p:nvSpPr>
        <p:spPr bwMode="auto">
          <a:xfrm>
            <a:off x="815375" y="3504903"/>
            <a:ext cx="85352" cy="168275"/>
          </a:xfrm>
          <a:prstGeom prst="roundRect">
            <a:avLst>
              <a:gd name="adj" fmla="val 16667"/>
            </a:avLst>
          </a:prstGeom>
          <a:solidFill>
            <a:schemeClr val="tx2">
              <a:lumMod val="60000"/>
              <a:lumOff val="40000"/>
            </a:schemeClr>
          </a:solidFill>
          <a:ln w="28575" cap="sq">
            <a:solidFill>
              <a:schemeClr val="tx2">
                <a:lumMod val="60000"/>
                <a:lumOff val="40000"/>
              </a:schemeClr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837" name="AutoShape 12"/>
          <p:cNvSpPr>
            <a:spLocks noChangeArrowheads="1"/>
          </p:cNvSpPr>
          <p:nvPr/>
        </p:nvSpPr>
        <p:spPr bwMode="auto">
          <a:xfrm>
            <a:off x="3350033" y="3282653"/>
            <a:ext cx="85352" cy="168275"/>
          </a:xfrm>
          <a:prstGeom prst="roundRect">
            <a:avLst>
              <a:gd name="adj" fmla="val 16667"/>
            </a:avLst>
          </a:prstGeom>
          <a:solidFill>
            <a:schemeClr val="tx2">
              <a:lumMod val="60000"/>
              <a:lumOff val="40000"/>
            </a:schemeClr>
          </a:solidFill>
          <a:ln w="28575" cap="sq">
            <a:solidFill>
              <a:schemeClr val="tx2">
                <a:lumMod val="60000"/>
                <a:lumOff val="40000"/>
              </a:schemeClr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838" name="Line 13"/>
          <p:cNvSpPr>
            <a:spLocks noChangeShapeType="1"/>
          </p:cNvSpPr>
          <p:nvPr/>
        </p:nvSpPr>
        <p:spPr bwMode="auto">
          <a:xfrm>
            <a:off x="3795084" y="3757316"/>
            <a:ext cx="967834" cy="0"/>
          </a:xfrm>
          <a:prstGeom prst="line">
            <a:avLst/>
          </a:prstGeom>
          <a:noFill/>
          <a:ln w="63500" cap="sq">
            <a:solidFill>
              <a:schemeClr val="tx2">
                <a:lumMod val="60000"/>
                <a:lumOff val="40000"/>
              </a:schemeClr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2839" name="Group 14"/>
          <p:cNvGrpSpPr>
            <a:grpSpLocks/>
          </p:cNvGrpSpPr>
          <p:nvPr/>
        </p:nvGrpSpPr>
        <p:grpSpPr bwMode="auto">
          <a:xfrm>
            <a:off x="1263474" y="2568278"/>
            <a:ext cx="109739" cy="862013"/>
            <a:chOff x="1001" y="1265"/>
            <a:chExt cx="72" cy="543"/>
          </a:xfrm>
        </p:grpSpPr>
        <p:sp>
          <p:nvSpPr>
            <p:cNvPr id="32855" name="Line 15"/>
            <p:cNvSpPr>
              <a:spLocks noChangeShapeType="1"/>
            </p:cNvSpPr>
            <p:nvPr/>
          </p:nvSpPr>
          <p:spPr bwMode="auto">
            <a:xfrm>
              <a:off x="1039" y="1265"/>
              <a:ext cx="0" cy="456"/>
            </a:xfrm>
            <a:prstGeom prst="line">
              <a:avLst/>
            </a:prstGeom>
            <a:noFill/>
            <a:ln w="44450" cap="sq">
              <a:solidFill>
                <a:srgbClr val="009900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856" name="Oval 16"/>
            <p:cNvSpPr>
              <a:spLocks noChangeArrowheads="1"/>
            </p:cNvSpPr>
            <p:nvPr/>
          </p:nvSpPr>
          <p:spPr bwMode="auto">
            <a:xfrm>
              <a:off x="1001" y="1734"/>
              <a:ext cx="72" cy="74"/>
            </a:xfrm>
            <a:prstGeom prst="ellipse">
              <a:avLst/>
            </a:prstGeom>
            <a:solidFill>
              <a:srgbClr val="009900"/>
            </a:solidFill>
            <a:ln w="28575" cap="sq">
              <a:solidFill>
                <a:srgbClr val="009900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2840" name="Group 17"/>
          <p:cNvGrpSpPr>
            <a:grpSpLocks/>
          </p:cNvGrpSpPr>
          <p:nvPr/>
        </p:nvGrpSpPr>
        <p:grpSpPr bwMode="auto">
          <a:xfrm>
            <a:off x="2100232" y="2569866"/>
            <a:ext cx="109739" cy="862013"/>
            <a:chOff x="1001" y="1265"/>
            <a:chExt cx="72" cy="543"/>
          </a:xfrm>
        </p:grpSpPr>
        <p:sp>
          <p:nvSpPr>
            <p:cNvPr id="32853" name="Line 18"/>
            <p:cNvSpPr>
              <a:spLocks noChangeShapeType="1"/>
            </p:cNvSpPr>
            <p:nvPr/>
          </p:nvSpPr>
          <p:spPr bwMode="auto">
            <a:xfrm>
              <a:off x="1039" y="1265"/>
              <a:ext cx="0" cy="456"/>
            </a:xfrm>
            <a:prstGeom prst="line">
              <a:avLst/>
            </a:prstGeom>
            <a:noFill/>
            <a:ln w="44450" cap="sq">
              <a:solidFill>
                <a:srgbClr val="009900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854" name="Oval 19"/>
            <p:cNvSpPr>
              <a:spLocks noChangeArrowheads="1"/>
            </p:cNvSpPr>
            <p:nvPr/>
          </p:nvSpPr>
          <p:spPr bwMode="auto">
            <a:xfrm>
              <a:off x="1001" y="1734"/>
              <a:ext cx="72" cy="74"/>
            </a:xfrm>
            <a:prstGeom prst="ellipse">
              <a:avLst/>
            </a:prstGeom>
            <a:solidFill>
              <a:srgbClr val="009900"/>
            </a:solidFill>
            <a:ln w="28575" cap="sq">
              <a:solidFill>
                <a:srgbClr val="009900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2841" name="Group 20"/>
          <p:cNvGrpSpPr>
            <a:grpSpLocks/>
          </p:cNvGrpSpPr>
          <p:nvPr/>
        </p:nvGrpSpPr>
        <p:grpSpPr bwMode="auto">
          <a:xfrm>
            <a:off x="807754" y="2590503"/>
            <a:ext cx="109739" cy="862013"/>
            <a:chOff x="1001" y="1265"/>
            <a:chExt cx="72" cy="543"/>
          </a:xfrm>
        </p:grpSpPr>
        <p:sp>
          <p:nvSpPr>
            <p:cNvPr id="32851" name="Line 21"/>
            <p:cNvSpPr>
              <a:spLocks noChangeShapeType="1"/>
            </p:cNvSpPr>
            <p:nvPr/>
          </p:nvSpPr>
          <p:spPr bwMode="auto">
            <a:xfrm>
              <a:off x="1039" y="1265"/>
              <a:ext cx="0" cy="456"/>
            </a:xfrm>
            <a:prstGeom prst="line">
              <a:avLst/>
            </a:prstGeom>
            <a:noFill/>
            <a:ln w="44450" cap="sq">
              <a:solidFill>
                <a:srgbClr val="009900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852" name="Oval 22"/>
            <p:cNvSpPr>
              <a:spLocks noChangeArrowheads="1"/>
            </p:cNvSpPr>
            <p:nvPr/>
          </p:nvSpPr>
          <p:spPr bwMode="auto">
            <a:xfrm>
              <a:off x="1001" y="1734"/>
              <a:ext cx="72" cy="74"/>
            </a:xfrm>
            <a:prstGeom prst="ellipse">
              <a:avLst/>
            </a:prstGeom>
            <a:solidFill>
              <a:srgbClr val="009900"/>
            </a:solidFill>
            <a:ln w="28575" cap="sq">
              <a:solidFill>
                <a:srgbClr val="009900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2842" name="Line 23"/>
          <p:cNvSpPr>
            <a:spLocks noChangeShapeType="1"/>
          </p:cNvSpPr>
          <p:nvPr/>
        </p:nvSpPr>
        <p:spPr bwMode="auto">
          <a:xfrm>
            <a:off x="3388137" y="2558753"/>
            <a:ext cx="0" cy="523875"/>
          </a:xfrm>
          <a:prstGeom prst="line">
            <a:avLst/>
          </a:prstGeom>
          <a:noFill/>
          <a:ln w="4445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843" name="Oval 24"/>
          <p:cNvSpPr>
            <a:spLocks noChangeArrowheads="1"/>
          </p:cNvSpPr>
          <p:nvPr/>
        </p:nvSpPr>
        <p:spPr bwMode="auto">
          <a:xfrm>
            <a:off x="3330219" y="3103266"/>
            <a:ext cx="109739" cy="117475"/>
          </a:xfrm>
          <a:prstGeom prst="ellipse">
            <a:avLst/>
          </a:prstGeom>
          <a:solidFill>
            <a:srgbClr val="FF0000"/>
          </a:solidFill>
          <a:ln w="28575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844" name="Text Box 25"/>
          <p:cNvSpPr txBox="1">
            <a:spLocks noChangeArrowheads="1"/>
          </p:cNvSpPr>
          <p:nvPr/>
        </p:nvSpPr>
        <p:spPr bwMode="auto">
          <a:xfrm>
            <a:off x="1359496" y="3131841"/>
            <a:ext cx="342933" cy="45720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</a:t>
            </a:r>
          </a:p>
        </p:txBody>
      </p:sp>
      <p:sp>
        <p:nvSpPr>
          <p:cNvPr id="32845" name="Text Box 26"/>
          <p:cNvSpPr txBox="1">
            <a:spLocks noChangeArrowheads="1"/>
          </p:cNvSpPr>
          <p:nvPr/>
        </p:nvSpPr>
        <p:spPr bwMode="auto">
          <a:xfrm>
            <a:off x="1751202" y="3133428"/>
            <a:ext cx="342933" cy="45720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</a:t>
            </a:r>
          </a:p>
        </p:txBody>
      </p:sp>
      <p:sp>
        <p:nvSpPr>
          <p:cNvPr id="32846" name="Text Box 27"/>
          <p:cNvSpPr txBox="1">
            <a:spLocks noChangeArrowheads="1"/>
          </p:cNvSpPr>
          <p:nvPr/>
        </p:nvSpPr>
        <p:spPr bwMode="auto">
          <a:xfrm>
            <a:off x="457200" y="3154066"/>
            <a:ext cx="342933" cy="45720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</a:t>
            </a:r>
          </a:p>
        </p:txBody>
      </p:sp>
      <p:grpSp>
        <p:nvGrpSpPr>
          <p:cNvPr id="32847" name="Group 28"/>
          <p:cNvGrpSpPr>
            <a:grpSpLocks/>
          </p:cNvGrpSpPr>
          <p:nvPr/>
        </p:nvGrpSpPr>
        <p:grpSpPr bwMode="auto">
          <a:xfrm>
            <a:off x="2773905" y="2568278"/>
            <a:ext cx="109739" cy="862013"/>
            <a:chOff x="1001" y="1265"/>
            <a:chExt cx="72" cy="543"/>
          </a:xfrm>
        </p:grpSpPr>
        <p:sp>
          <p:nvSpPr>
            <p:cNvPr id="32849" name="Line 29"/>
            <p:cNvSpPr>
              <a:spLocks noChangeShapeType="1"/>
            </p:cNvSpPr>
            <p:nvPr/>
          </p:nvSpPr>
          <p:spPr bwMode="auto">
            <a:xfrm>
              <a:off x="1039" y="1265"/>
              <a:ext cx="0" cy="456"/>
            </a:xfrm>
            <a:prstGeom prst="line">
              <a:avLst/>
            </a:prstGeom>
            <a:noFill/>
            <a:ln w="44450" cap="sq">
              <a:solidFill>
                <a:srgbClr val="FF0000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850" name="Oval 30"/>
            <p:cNvSpPr>
              <a:spLocks noChangeArrowheads="1"/>
            </p:cNvSpPr>
            <p:nvPr/>
          </p:nvSpPr>
          <p:spPr bwMode="auto">
            <a:xfrm>
              <a:off x="1001" y="1734"/>
              <a:ext cx="72" cy="74"/>
            </a:xfrm>
            <a:prstGeom prst="ellipse">
              <a:avLst/>
            </a:prstGeom>
            <a:solidFill>
              <a:srgbClr val="FF0000"/>
            </a:solidFill>
            <a:ln w="28575" cap="sq">
              <a:solidFill>
                <a:srgbClr val="FF0000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2848" name="Text Box 31"/>
          <p:cNvSpPr txBox="1">
            <a:spLocks noChangeArrowheads="1"/>
          </p:cNvSpPr>
          <p:nvPr/>
        </p:nvSpPr>
        <p:spPr bwMode="auto">
          <a:xfrm>
            <a:off x="2494536" y="3107096"/>
            <a:ext cx="295274" cy="52322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Times New Roman" pitchFamily="18" charset="0"/>
              </a:rPr>
              <a:t>-</a:t>
            </a:r>
          </a:p>
        </p:txBody>
      </p:sp>
      <p:sp>
        <p:nvSpPr>
          <p:cNvPr id="32773" name="Line 32"/>
          <p:cNvSpPr>
            <a:spLocks noChangeShapeType="1"/>
          </p:cNvSpPr>
          <p:nvPr/>
        </p:nvSpPr>
        <p:spPr bwMode="auto">
          <a:xfrm>
            <a:off x="885825" y="2169816"/>
            <a:ext cx="0" cy="33655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775" name="Line 61"/>
          <p:cNvSpPr>
            <a:spLocks noChangeShapeType="1"/>
          </p:cNvSpPr>
          <p:nvPr/>
        </p:nvSpPr>
        <p:spPr bwMode="auto">
          <a:xfrm>
            <a:off x="5443545" y="5854700"/>
            <a:ext cx="3163888" cy="0"/>
          </a:xfrm>
          <a:prstGeom prst="line">
            <a:avLst/>
          </a:prstGeom>
          <a:noFill/>
          <a:ln w="12700" cap="sq">
            <a:solidFill>
              <a:srgbClr val="3366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776" name="Line 62"/>
          <p:cNvSpPr>
            <a:spLocks noChangeShapeType="1"/>
          </p:cNvSpPr>
          <p:nvPr/>
        </p:nvSpPr>
        <p:spPr bwMode="auto">
          <a:xfrm flipV="1">
            <a:off x="5437195" y="1279410"/>
            <a:ext cx="16191" cy="4585857"/>
          </a:xfrm>
          <a:prstGeom prst="line">
            <a:avLst/>
          </a:prstGeom>
          <a:noFill/>
          <a:ln w="12700" cap="sq">
            <a:solidFill>
              <a:srgbClr val="3366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781" name="Line 67"/>
          <p:cNvSpPr>
            <a:spLocks noChangeShapeType="1"/>
          </p:cNvSpPr>
          <p:nvPr/>
        </p:nvSpPr>
        <p:spPr bwMode="auto">
          <a:xfrm>
            <a:off x="5435039" y="4970639"/>
            <a:ext cx="3163887" cy="0"/>
          </a:xfrm>
          <a:prstGeom prst="line">
            <a:avLst/>
          </a:prstGeom>
          <a:noFill/>
          <a:ln w="12700" cap="sq">
            <a:solidFill>
              <a:srgbClr val="FF9900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783" name="Line 69"/>
          <p:cNvSpPr>
            <a:spLocks noChangeShapeType="1"/>
          </p:cNvSpPr>
          <p:nvPr/>
        </p:nvSpPr>
        <p:spPr bwMode="auto">
          <a:xfrm>
            <a:off x="2837335" y="2190454"/>
            <a:ext cx="0" cy="315912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789" name="Text Box 75"/>
          <p:cNvSpPr txBox="1">
            <a:spLocks noChangeArrowheads="1"/>
          </p:cNvSpPr>
          <p:nvPr/>
        </p:nvSpPr>
        <p:spPr bwMode="auto">
          <a:xfrm>
            <a:off x="1498045" y="4720703"/>
            <a:ext cx="3417410" cy="584775"/>
          </a:xfrm>
          <a:prstGeom prst="rect">
            <a:avLst/>
          </a:prstGeom>
          <a:solidFill>
            <a:srgbClr val="333300"/>
          </a:solidFill>
          <a:ln w="28575" cap="sq">
            <a:solidFill>
              <a:srgbClr val="99CC00"/>
            </a:solidFill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Total activation is lower than threshold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Symbol" panose="05050102010706020507" pitchFamily="18" charset="2"/>
              </a:rPr>
              <a:t>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 action potential</a:t>
            </a:r>
          </a:p>
        </p:txBody>
      </p:sp>
      <p:sp>
        <p:nvSpPr>
          <p:cNvPr id="32793" name="Text Box 79"/>
          <p:cNvSpPr txBox="1">
            <a:spLocks noChangeArrowheads="1"/>
          </p:cNvSpPr>
          <p:nvPr/>
        </p:nvSpPr>
        <p:spPr bwMode="auto">
          <a:xfrm>
            <a:off x="1390650" y="3589041"/>
            <a:ext cx="916661" cy="338554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Dendrite</a:t>
            </a:r>
          </a:p>
        </p:txBody>
      </p:sp>
      <p:sp>
        <p:nvSpPr>
          <p:cNvPr id="32794" name="Text Box 80"/>
          <p:cNvSpPr txBox="1">
            <a:spLocks noChangeArrowheads="1"/>
          </p:cNvSpPr>
          <p:nvPr/>
        </p:nvSpPr>
        <p:spPr bwMode="auto">
          <a:xfrm>
            <a:off x="4154487" y="3808116"/>
            <a:ext cx="602344" cy="338554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Axon</a:t>
            </a:r>
          </a:p>
        </p:txBody>
      </p:sp>
      <p:sp>
        <p:nvSpPr>
          <p:cNvPr id="32795" name="Text Box 81"/>
          <p:cNvSpPr txBox="1">
            <a:spLocks noChangeArrowheads="1"/>
          </p:cNvSpPr>
          <p:nvPr/>
        </p:nvSpPr>
        <p:spPr bwMode="auto">
          <a:xfrm>
            <a:off x="3206750" y="3596978"/>
            <a:ext cx="647700" cy="33655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Soma</a:t>
            </a:r>
          </a:p>
        </p:txBody>
      </p:sp>
      <p:sp>
        <p:nvSpPr>
          <p:cNvPr id="32799" name="Text Box 85"/>
          <p:cNvSpPr txBox="1">
            <a:spLocks noChangeArrowheads="1"/>
          </p:cNvSpPr>
          <p:nvPr/>
        </p:nvSpPr>
        <p:spPr bwMode="auto">
          <a:xfrm rot="-5400000">
            <a:off x="4357962" y="4848126"/>
            <a:ext cx="1755777" cy="307777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Membrane Potential</a:t>
            </a:r>
          </a:p>
        </p:txBody>
      </p:sp>
      <p:sp>
        <p:nvSpPr>
          <p:cNvPr id="32800" name="Text Box 86"/>
          <p:cNvSpPr txBox="1">
            <a:spLocks noChangeArrowheads="1"/>
          </p:cNvSpPr>
          <p:nvPr/>
        </p:nvSpPr>
        <p:spPr bwMode="auto">
          <a:xfrm>
            <a:off x="7596173" y="4694237"/>
            <a:ext cx="926472" cy="307777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Threshold</a:t>
            </a:r>
          </a:p>
        </p:txBody>
      </p:sp>
      <p:sp>
        <p:nvSpPr>
          <p:cNvPr id="89" name="Line 69"/>
          <p:cNvSpPr>
            <a:spLocks noChangeShapeType="1"/>
          </p:cNvSpPr>
          <p:nvPr/>
        </p:nvSpPr>
        <p:spPr bwMode="auto">
          <a:xfrm>
            <a:off x="2151739" y="2190454"/>
            <a:ext cx="0" cy="315912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F074DCDF-A43D-432B-8353-BDFF5AB4FEBA}"/>
              </a:ext>
            </a:extLst>
          </p:cNvPr>
          <p:cNvSpPr/>
          <p:nvPr/>
        </p:nvSpPr>
        <p:spPr>
          <a:xfrm>
            <a:off x="5459419" y="1592952"/>
            <a:ext cx="2464371" cy="239549"/>
          </a:xfrm>
          <a:custGeom>
            <a:avLst/>
            <a:gdLst>
              <a:gd name="connsiteX0" fmla="*/ 0 w 3008671"/>
              <a:gd name="connsiteY0" fmla="*/ 560062 h 560062"/>
              <a:gd name="connsiteX1" fmla="*/ 806245 w 3008671"/>
              <a:gd name="connsiteY1" fmla="*/ 530565 h 560062"/>
              <a:gd name="connsiteX2" fmla="*/ 1130710 w 3008671"/>
              <a:gd name="connsiteY2" fmla="*/ 520733 h 560062"/>
              <a:gd name="connsiteX3" fmla="*/ 1317522 w 3008671"/>
              <a:gd name="connsiteY3" fmla="*/ 333920 h 560062"/>
              <a:gd name="connsiteX4" fmla="*/ 1445342 w 3008671"/>
              <a:gd name="connsiteY4" fmla="*/ 9455 h 560062"/>
              <a:gd name="connsiteX5" fmla="*/ 1671484 w 3008671"/>
              <a:gd name="connsiteY5" fmla="*/ 117610 h 560062"/>
              <a:gd name="connsiteX6" fmla="*/ 1927122 w 3008671"/>
              <a:gd name="connsiteY6" fmla="*/ 432242 h 560062"/>
              <a:gd name="connsiteX7" fmla="*/ 2251587 w 3008671"/>
              <a:gd name="connsiteY7" fmla="*/ 491236 h 560062"/>
              <a:gd name="connsiteX8" fmla="*/ 3008671 w 3008671"/>
              <a:gd name="connsiteY8" fmla="*/ 501068 h 56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08671" h="560062">
                <a:moveTo>
                  <a:pt x="0" y="560062"/>
                </a:moveTo>
                <a:lnTo>
                  <a:pt x="806245" y="530565"/>
                </a:lnTo>
                <a:cubicBezTo>
                  <a:pt x="994697" y="524010"/>
                  <a:pt x="1045497" y="553507"/>
                  <a:pt x="1130710" y="520733"/>
                </a:cubicBezTo>
                <a:cubicBezTo>
                  <a:pt x="1215923" y="487959"/>
                  <a:pt x="1265083" y="419133"/>
                  <a:pt x="1317522" y="333920"/>
                </a:cubicBezTo>
                <a:cubicBezTo>
                  <a:pt x="1369961" y="248707"/>
                  <a:pt x="1386348" y="45507"/>
                  <a:pt x="1445342" y="9455"/>
                </a:cubicBezTo>
                <a:cubicBezTo>
                  <a:pt x="1504336" y="-26597"/>
                  <a:pt x="1591187" y="47146"/>
                  <a:pt x="1671484" y="117610"/>
                </a:cubicBezTo>
                <a:cubicBezTo>
                  <a:pt x="1751781" y="188074"/>
                  <a:pt x="1830438" y="369971"/>
                  <a:pt x="1927122" y="432242"/>
                </a:cubicBezTo>
                <a:cubicBezTo>
                  <a:pt x="2023806" y="494513"/>
                  <a:pt x="2071329" y="479765"/>
                  <a:pt x="2251587" y="491236"/>
                </a:cubicBezTo>
                <a:cubicBezTo>
                  <a:pt x="2431845" y="502707"/>
                  <a:pt x="2720258" y="501887"/>
                  <a:pt x="3008671" y="501068"/>
                </a:cubicBezTo>
              </a:path>
            </a:pathLst>
          </a:custGeom>
          <a:noFill/>
          <a:ln w="38100">
            <a:solidFill>
              <a:srgbClr val="0099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D17D1387-057D-4794-8C32-D4608B6271C2}"/>
              </a:ext>
            </a:extLst>
          </p:cNvPr>
          <p:cNvSpPr/>
          <p:nvPr/>
        </p:nvSpPr>
        <p:spPr>
          <a:xfrm>
            <a:off x="5459419" y="2101640"/>
            <a:ext cx="2464371" cy="239549"/>
          </a:xfrm>
          <a:custGeom>
            <a:avLst/>
            <a:gdLst>
              <a:gd name="connsiteX0" fmla="*/ 0 w 3008671"/>
              <a:gd name="connsiteY0" fmla="*/ 560062 h 560062"/>
              <a:gd name="connsiteX1" fmla="*/ 806245 w 3008671"/>
              <a:gd name="connsiteY1" fmla="*/ 530565 h 560062"/>
              <a:gd name="connsiteX2" fmla="*/ 1130710 w 3008671"/>
              <a:gd name="connsiteY2" fmla="*/ 520733 h 560062"/>
              <a:gd name="connsiteX3" fmla="*/ 1317522 w 3008671"/>
              <a:gd name="connsiteY3" fmla="*/ 333920 h 560062"/>
              <a:gd name="connsiteX4" fmla="*/ 1445342 w 3008671"/>
              <a:gd name="connsiteY4" fmla="*/ 9455 h 560062"/>
              <a:gd name="connsiteX5" fmla="*/ 1671484 w 3008671"/>
              <a:gd name="connsiteY5" fmla="*/ 117610 h 560062"/>
              <a:gd name="connsiteX6" fmla="*/ 1927122 w 3008671"/>
              <a:gd name="connsiteY6" fmla="*/ 432242 h 560062"/>
              <a:gd name="connsiteX7" fmla="*/ 2251587 w 3008671"/>
              <a:gd name="connsiteY7" fmla="*/ 491236 h 560062"/>
              <a:gd name="connsiteX8" fmla="*/ 3008671 w 3008671"/>
              <a:gd name="connsiteY8" fmla="*/ 501068 h 56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08671" h="560062">
                <a:moveTo>
                  <a:pt x="0" y="560062"/>
                </a:moveTo>
                <a:lnTo>
                  <a:pt x="806245" y="530565"/>
                </a:lnTo>
                <a:cubicBezTo>
                  <a:pt x="994697" y="524010"/>
                  <a:pt x="1045497" y="553507"/>
                  <a:pt x="1130710" y="520733"/>
                </a:cubicBezTo>
                <a:cubicBezTo>
                  <a:pt x="1215923" y="487959"/>
                  <a:pt x="1265083" y="419133"/>
                  <a:pt x="1317522" y="333920"/>
                </a:cubicBezTo>
                <a:cubicBezTo>
                  <a:pt x="1369961" y="248707"/>
                  <a:pt x="1386348" y="45507"/>
                  <a:pt x="1445342" y="9455"/>
                </a:cubicBezTo>
                <a:cubicBezTo>
                  <a:pt x="1504336" y="-26597"/>
                  <a:pt x="1591187" y="47146"/>
                  <a:pt x="1671484" y="117610"/>
                </a:cubicBezTo>
                <a:cubicBezTo>
                  <a:pt x="1751781" y="188074"/>
                  <a:pt x="1830438" y="369971"/>
                  <a:pt x="1927122" y="432242"/>
                </a:cubicBezTo>
                <a:cubicBezTo>
                  <a:pt x="2023806" y="494513"/>
                  <a:pt x="2071329" y="479765"/>
                  <a:pt x="2251587" y="491236"/>
                </a:cubicBezTo>
                <a:cubicBezTo>
                  <a:pt x="2431845" y="502707"/>
                  <a:pt x="2720258" y="501887"/>
                  <a:pt x="3008671" y="501068"/>
                </a:cubicBezTo>
              </a:path>
            </a:pathLst>
          </a:custGeom>
          <a:noFill/>
          <a:ln w="38100">
            <a:solidFill>
              <a:srgbClr val="0099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4628EF4D-7914-4E3D-B8CA-C601CC098B9A}"/>
              </a:ext>
            </a:extLst>
          </p:cNvPr>
          <p:cNvSpPr/>
          <p:nvPr/>
        </p:nvSpPr>
        <p:spPr>
          <a:xfrm flipV="1">
            <a:off x="5459419" y="2771611"/>
            <a:ext cx="2464371" cy="239546"/>
          </a:xfrm>
          <a:custGeom>
            <a:avLst/>
            <a:gdLst>
              <a:gd name="connsiteX0" fmla="*/ 0 w 3008671"/>
              <a:gd name="connsiteY0" fmla="*/ 560062 h 560062"/>
              <a:gd name="connsiteX1" fmla="*/ 806245 w 3008671"/>
              <a:gd name="connsiteY1" fmla="*/ 530565 h 560062"/>
              <a:gd name="connsiteX2" fmla="*/ 1130710 w 3008671"/>
              <a:gd name="connsiteY2" fmla="*/ 520733 h 560062"/>
              <a:gd name="connsiteX3" fmla="*/ 1317522 w 3008671"/>
              <a:gd name="connsiteY3" fmla="*/ 333920 h 560062"/>
              <a:gd name="connsiteX4" fmla="*/ 1445342 w 3008671"/>
              <a:gd name="connsiteY4" fmla="*/ 9455 h 560062"/>
              <a:gd name="connsiteX5" fmla="*/ 1671484 w 3008671"/>
              <a:gd name="connsiteY5" fmla="*/ 117610 h 560062"/>
              <a:gd name="connsiteX6" fmla="*/ 1927122 w 3008671"/>
              <a:gd name="connsiteY6" fmla="*/ 432242 h 560062"/>
              <a:gd name="connsiteX7" fmla="*/ 2251587 w 3008671"/>
              <a:gd name="connsiteY7" fmla="*/ 491236 h 560062"/>
              <a:gd name="connsiteX8" fmla="*/ 3008671 w 3008671"/>
              <a:gd name="connsiteY8" fmla="*/ 501068 h 56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08671" h="560062">
                <a:moveTo>
                  <a:pt x="0" y="560062"/>
                </a:moveTo>
                <a:lnTo>
                  <a:pt x="806245" y="530565"/>
                </a:lnTo>
                <a:cubicBezTo>
                  <a:pt x="994697" y="524010"/>
                  <a:pt x="1045497" y="553507"/>
                  <a:pt x="1130710" y="520733"/>
                </a:cubicBezTo>
                <a:cubicBezTo>
                  <a:pt x="1215923" y="487959"/>
                  <a:pt x="1265083" y="419133"/>
                  <a:pt x="1317522" y="333920"/>
                </a:cubicBezTo>
                <a:cubicBezTo>
                  <a:pt x="1369961" y="248707"/>
                  <a:pt x="1386348" y="45507"/>
                  <a:pt x="1445342" y="9455"/>
                </a:cubicBezTo>
                <a:cubicBezTo>
                  <a:pt x="1504336" y="-26597"/>
                  <a:pt x="1591187" y="47146"/>
                  <a:pt x="1671484" y="117610"/>
                </a:cubicBezTo>
                <a:cubicBezTo>
                  <a:pt x="1751781" y="188074"/>
                  <a:pt x="1830438" y="369971"/>
                  <a:pt x="1927122" y="432242"/>
                </a:cubicBezTo>
                <a:cubicBezTo>
                  <a:pt x="2023806" y="494513"/>
                  <a:pt x="2071329" y="479765"/>
                  <a:pt x="2251587" y="491236"/>
                </a:cubicBezTo>
                <a:cubicBezTo>
                  <a:pt x="2431845" y="502707"/>
                  <a:pt x="2720258" y="501887"/>
                  <a:pt x="3008671" y="501068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6" name="Freeform 63">
            <a:extLst>
              <a:ext uri="{FF2B5EF4-FFF2-40B4-BE49-F238E27FC236}">
                <a16:creationId xmlns:a16="http://schemas.microsoft.com/office/drawing/2014/main" id="{8C03F6DC-9766-40EF-AD95-FAA633B85683}"/>
              </a:ext>
            </a:extLst>
          </p:cNvPr>
          <p:cNvSpPr>
            <a:spLocks/>
          </p:cNvSpPr>
          <p:nvPr/>
        </p:nvSpPr>
        <p:spPr bwMode="auto">
          <a:xfrm>
            <a:off x="5465770" y="5265047"/>
            <a:ext cx="2589207" cy="304555"/>
          </a:xfrm>
          <a:custGeom>
            <a:avLst/>
            <a:gdLst>
              <a:gd name="T0" fmla="*/ 0 w 1979"/>
              <a:gd name="T1" fmla="*/ 197 h 200"/>
              <a:gd name="T2" fmla="*/ 145 w 1979"/>
              <a:gd name="T3" fmla="*/ 197 h 200"/>
              <a:gd name="T4" fmla="*/ 350 w 1979"/>
              <a:gd name="T5" fmla="*/ 197 h 200"/>
              <a:gd name="T6" fmla="*/ 496 w 1979"/>
              <a:gd name="T7" fmla="*/ 177 h 200"/>
              <a:gd name="T8" fmla="*/ 595 w 1979"/>
              <a:gd name="T9" fmla="*/ 177 h 200"/>
              <a:gd name="T10" fmla="*/ 668 w 1979"/>
              <a:gd name="T11" fmla="*/ 184 h 200"/>
              <a:gd name="T12" fmla="*/ 754 w 1979"/>
              <a:gd name="T13" fmla="*/ 157 h 200"/>
              <a:gd name="T14" fmla="*/ 867 w 1979"/>
              <a:gd name="T15" fmla="*/ 18 h 200"/>
              <a:gd name="T16" fmla="*/ 1046 w 1979"/>
              <a:gd name="T17" fmla="*/ 51 h 200"/>
              <a:gd name="T18" fmla="*/ 1191 w 1979"/>
              <a:gd name="T19" fmla="*/ 157 h 200"/>
              <a:gd name="T20" fmla="*/ 1304 w 1979"/>
              <a:gd name="T21" fmla="*/ 171 h 200"/>
              <a:gd name="T22" fmla="*/ 1509 w 1979"/>
              <a:gd name="T23" fmla="*/ 171 h 200"/>
              <a:gd name="T24" fmla="*/ 1741 w 1979"/>
              <a:gd name="T25" fmla="*/ 177 h 200"/>
              <a:gd name="T26" fmla="*/ 1860 w 1979"/>
              <a:gd name="T27" fmla="*/ 164 h 200"/>
              <a:gd name="T28" fmla="*/ 1979 w 1979"/>
              <a:gd name="T29" fmla="*/ 164 h 20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979"/>
              <a:gd name="T46" fmla="*/ 0 h 200"/>
              <a:gd name="T47" fmla="*/ 1979 w 1979"/>
              <a:gd name="T48" fmla="*/ 200 h 200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979" h="200">
                <a:moveTo>
                  <a:pt x="0" y="197"/>
                </a:moveTo>
                <a:cubicBezTo>
                  <a:pt x="43" y="197"/>
                  <a:pt x="87" y="197"/>
                  <a:pt x="145" y="197"/>
                </a:cubicBezTo>
                <a:cubicBezTo>
                  <a:pt x="203" y="197"/>
                  <a:pt x="292" y="200"/>
                  <a:pt x="350" y="197"/>
                </a:cubicBezTo>
                <a:cubicBezTo>
                  <a:pt x="408" y="194"/>
                  <a:pt x="455" y="180"/>
                  <a:pt x="496" y="177"/>
                </a:cubicBezTo>
                <a:cubicBezTo>
                  <a:pt x="537" y="174"/>
                  <a:pt x="566" y="176"/>
                  <a:pt x="595" y="177"/>
                </a:cubicBezTo>
                <a:cubicBezTo>
                  <a:pt x="624" y="178"/>
                  <a:pt x="642" y="187"/>
                  <a:pt x="668" y="184"/>
                </a:cubicBezTo>
                <a:cubicBezTo>
                  <a:pt x="694" y="181"/>
                  <a:pt x="721" y="185"/>
                  <a:pt x="754" y="157"/>
                </a:cubicBezTo>
                <a:cubicBezTo>
                  <a:pt x="787" y="129"/>
                  <a:pt x="818" y="36"/>
                  <a:pt x="867" y="18"/>
                </a:cubicBezTo>
                <a:cubicBezTo>
                  <a:pt x="916" y="0"/>
                  <a:pt x="992" y="28"/>
                  <a:pt x="1046" y="51"/>
                </a:cubicBezTo>
                <a:cubicBezTo>
                  <a:pt x="1100" y="74"/>
                  <a:pt x="1148" y="137"/>
                  <a:pt x="1191" y="157"/>
                </a:cubicBezTo>
                <a:cubicBezTo>
                  <a:pt x="1234" y="177"/>
                  <a:pt x="1251" y="169"/>
                  <a:pt x="1304" y="171"/>
                </a:cubicBezTo>
                <a:cubicBezTo>
                  <a:pt x="1357" y="173"/>
                  <a:pt x="1436" y="170"/>
                  <a:pt x="1509" y="171"/>
                </a:cubicBezTo>
                <a:cubicBezTo>
                  <a:pt x="1582" y="172"/>
                  <a:pt x="1683" y="178"/>
                  <a:pt x="1741" y="177"/>
                </a:cubicBezTo>
                <a:cubicBezTo>
                  <a:pt x="1799" y="176"/>
                  <a:pt x="1820" y="166"/>
                  <a:pt x="1860" y="164"/>
                </a:cubicBezTo>
                <a:cubicBezTo>
                  <a:pt x="1900" y="162"/>
                  <a:pt x="1939" y="163"/>
                  <a:pt x="1979" y="164"/>
                </a:cubicBezTo>
              </a:path>
            </a:pathLst>
          </a:custGeom>
          <a:noFill/>
          <a:ln w="38100" cap="sq" cmpd="sng">
            <a:solidFill>
              <a:srgbClr val="0000FF"/>
            </a:solidFill>
            <a:prstDash val="solid"/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" name="Text Box 31">
            <a:extLst>
              <a:ext uri="{FF2B5EF4-FFF2-40B4-BE49-F238E27FC236}">
                <a16:creationId xmlns:a16="http://schemas.microsoft.com/office/drawing/2014/main" id="{5A6F2C4F-45B7-426B-B6C6-A9B9A72CBC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9679" y="2947208"/>
            <a:ext cx="295274" cy="52322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Times New Roman" pitchFamily="18" charset="0"/>
              </a:rPr>
              <a:t>-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6A4BC-DC50-4618-8AF0-46F8F2F53EC8}"/>
              </a:ext>
            </a:extLst>
          </p:cNvPr>
          <p:cNvSpPr txBox="1"/>
          <p:nvPr/>
        </p:nvSpPr>
        <p:spPr>
          <a:xfrm>
            <a:off x="5701115" y="1756248"/>
            <a:ext cx="415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115B69E-C652-4CDC-ADE7-430710A9A843}"/>
              </a:ext>
            </a:extLst>
          </p:cNvPr>
          <p:cNvSpPr txBox="1"/>
          <p:nvPr/>
        </p:nvSpPr>
        <p:spPr>
          <a:xfrm>
            <a:off x="5691929" y="2298115"/>
            <a:ext cx="415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CBC45FD-64F7-4FA2-A9ED-0F42813A7A52}"/>
              </a:ext>
            </a:extLst>
          </p:cNvPr>
          <p:cNvCxnSpPr>
            <a:cxnSpLocks/>
            <a:stCxn id="98" idx="2"/>
          </p:cNvCxnSpPr>
          <p:nvPr/>
        </p:nvCxnSpPr>
        <p:spPr>
          <a:xfrm>
            <a:off x="5899678" y="2882890"/>
            <a:ext cx="16213" cy="253443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 Box 80">
            <a:extLst>
              <a:ext uri="{FF2B5EF4-FFF2-40B4-BE49-F238E27FC236}">
                <a16:creationId xmlns:a16="http://schemas.microsoft.com/office/drawing/2014/main" id="{BACD955D-9B3D-4199-9B7E-5E8AE1362E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7639" y="1665154"/>
            <a:ext cx="996363" cy="338554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Excitation</a:t>
            </a:r>
          </a:p>
        </p:txBody>
      </p:sp>
      <p:sp>
        <p:nvSpPr>
          <p:cNvPr id="104" name="Text Box 80">
            <a:extLst>
              <a:ext uri="{FF2B5EF4-FFF2-40B4-BE49-F238E27FC236}">
                <a16:creationId xmlns:a16="http://schemas.microsoft.com/office/drawing/2014/main" id="{854D3B7B-37A9-4574-8B42-49551535C4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6014" y="2128838"/>
            <a:ext cx="996363" cy="338554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Excitation</a:t>
            </a:r>
          </a:p>
        </p:txBody>
      </p:sp>
      <p:sp>
        <p:nvSpPr>
          <p:cNvPr id="105" name="Text Box 80">
            <a:extLst>
              <a:ext uri="{FF2B5EF4-FFF2-40B4-BE49-F238E27FC236}">
                <a16:creationId xmlns:a16="http://schemas.microsoft.com/office/drawing/2014/main" id="{0D3E1BE1-9C6A-43E8-8793-33E9A7AD13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6014" y="2613899"/>
            <a:ext cx="982961" cy="338554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Inhibition</a:t>
            </a:r>
          </a:p>
        </p:txBody>
      </p:sp>
      <p:sp>
        <p:nvSpPr>
          <p:cNvPr id="106" name="Text Box 86">
            <a:extLst>
              <a:ext uri="{FF2B5EF4-FFF2-40B4-BE49-F238E27FC236}">
                <a16:creationId xmlns:a16="http://schemas.microsoft.com/office/drawing/2014/main" id="{AFC8460B-5FF4-4F6E-A4F0-4E3A3C90B2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0961" y="5879903"/>
            <a:ext cx="553357" cy="307777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Time</a:t>
            </a:r>
          </a:p>
        </p:txBody>
      </p:sp>
      <p:sp>
        <p:nvSpPr>
          <p:cNvPr id="107" name="Text Box 80">
            <a:extLst>
              <a:ext uri="{FF2B5EF4-FFF2-40B4-BE49-F238E27FC236}">
                <a16:creationId xmlns:a16="http://schemas.microsoft.com/office/drawing/2014/main" id="{DE6D0FF2-78C8-4B83-BD9F-C892634300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8154" y="5825749"/>
            <a:ext cx="914289" cy="584775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Stimulus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Duration</a:t>
            </a:r>
          </a:p>
        </p:txBody>
      </p:sp>
      <p:sp>
        <p:nvSpPr>
          <p:cNvPr id="56" name="Text Box 6">
            <a:extLst>
              <a:ext uri="{FF2B5EF4-FFF2-40B4-BE49-F238E27FC236}">
                <a16:creationId xmlns:a16="http://schemas.microsoft.com/office/drawing/2014/main" id="{A0D09C99-AB04-4B53-B126-287FF66046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3564" y="853826"/>
            <a:ext cx="22974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…. some do not.</a:t>
            </a:r>
          </a:p>
        </p:txBody>
      </p:sp>
      <p:sp>
        <p:nvSpPr>
          <p:cNvPr id="57" name="Text Box 73">
            <a:extLst>
              <a:ext uri="{FF2B5EF4-FFF2-40B4-BE49-F238E27FC236}">
                <a16:creationId xmlns:a16="http://schemas.microsoft.com/office/drawing/2014/main" id="{78DE8960-A081-4958-B0A3-3C73E6AABA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0787" y="1498417"/>
            <a:ext cx="1966564" cy="338554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Non-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timulative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input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FF8B1A-A98B-45EE-835F-27131E6E03B1}"/>
              </a:ext>
            </a:extLst>
          </p:cNvPr>
          <p:cNvSpPr txBox="1"/>
          <p:nvPr/>
        </p:nvSpPr>
        <p:spPr>
          <a:xfrm>
            <a:off x="447360" y="5979406"/>
            <a:ext cx="494237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cs typeface="Times New Roman" panose="02020603050405020304" pitchFamily="18" charset="0"/>
              </a:rPr>
              <a:t>So input 1 0 1 1 0 does not cause the neuron to fire.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353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679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2753420" y="669932"/>
            <a:ext cx="3541713" cy="519113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</a:rPr>
              <a:t>Single Neuron Models</a:t>
            </a:r>
          </a:p>
        </p:txBody>
      </p:sp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669728" y="1274675"/>
            <a:ext cx="4579938" cy="396875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2000" b="1" u="sng" dirty="0">
                <a:solidFill>
                  <a:srgbClr val="FF0000"/>
                </a:solidFill>
              </a:rPr>
              <a:t>Multi-Compartment Biophysical Models</a:t>
            </a:r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635597" y="1705988"/>
            <a:ext cx="2833688" cy="1311275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000" dirty="0"/>
              <a:t> Neurotransmitter release</a:t>
            </a:r>
          </a:p>
          <a:p>
            <a:pPr>
              <a:buFontTx/>
              <a:buChar char="•"/>
            </a:pPr>
            <a:r>
              <a:rPr lang="en-US" sz="2000" dirty="0"/>
              <a:t> Receptor dynamics</a:t>
            </a:r>
          </a:p>
          <a:p>
            <a:pPr>
              <a:buFontTx/>
              <a:buChar char="•"/>
            </a:pPr>
            <a:r>
              <a:rPr lang="en-US" sz="2000" dirty="0"/>
              <a:t> Ion channel dynamics</a:t>
            </a:r>
          </a:p>
          <a:p>
            <a:pPr>
              <a:buFontTx/>
              <a:buChar char="•"/>
            </a:pPr>
            <a:r>
              <a:rPr lang="en-US" sz="2000" dirty="0"/>
              <a:t> Second messengers</a:t>
            </a:r>
          </a:p>
        </p:txBody>
      </p:sp>
      <p:sp>
        <p:nvSpPr>
          <p:cNvPr id="38917" name="Text Box 5"/>
          <p:cNvSpPr txBox="1">
            <a:spLocks noChangeArrowheads="1"/>
          </p:cNvSpPr>
          <p:nvPr/>
        </p:nvSpPr>
        <p:spPr bwMode="auto">
          <a:xfrm>
            <a:off x="4394797" y="1705988"/>
            <a:ext cx="4095750" cy="1311275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000" dirty="0"/>
              <a:t> Detailed cell morphology</a:t>
            </a:r>
          </a:p>
          <a:p>
            <a:pPr>
              <a:buFontTx/>
              <a:buChar char="•"/>
            </a:pPr>
            <a:r>
              <a:rPr lang="en-US" sz="2000" dirty="0"/>
              <a:t> Dynamics of the membrane potential</a:t>
            </a:r>
          </a:p>
          <a:p>
            <a:pPr>
              <a:buFontTx/>
              <a:buChar char="•"/>
            </a:pPr>
            <a:r>
              <a:rPr lang="en-US" sz="2000" dirty="0"/>
              <a:t> Shunting inhibition</a:t>
            </a:r>
          </a:p>
          <a:p>
            <a:pPr>
              <a:buFontTx/>
              <a:buChar char="•"/>
            </a:pPr>
            <a:r>
              <a:rPr lang="en-US" sz="2000" dirty="0"/>
              <a:t> Action potential.</a:t>
            </a:r>
          </a:p>
        </p:txBody>
      </p:sp>
      <p:sp>
        <p:nvSpPr>
          <p:cNvPr id="38918" name="Text Box 6"/>
          <p:cNvSpPr txBox="1">
            <a:spLocks noChangeArrowheads="1"/>
          </p:cNvSpPr>
          <p:nvPr/>
        </p:nvSpPr>
        <p:spPr bwMode="auto">
          <a:xfrm>
            <a:off x="635597" y="3623413"/>
            <a:ext cx="3065463" cy="396875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2000" b="1" u="sng" dirty="0">
                <a:solidFill>
                  <a:srgbClr val="FF0000"/>
                </a:solidFill>
              </a:rPr>
              <a:t>Integrate-and-Fire Models</a:t>
            </a:r>
          </a:p>
        </p:txBody>
      </p:sp>
      <p:sp>
        <p:nvSpPr>
          <p:cNvPr id="38919" name="Text Box 7"/>
          <p:cNvSpPr txBox="1">
            <a:spLocks noChangeArrowheads="1"/>
          </p:cNvSpPr>
          <p:nvPr/>
        </p:nvSpPr>
        <p:spPr bwMode="auto">
          <a:xfrm>
            <a:off x="669728" y="4082619"/>
            <a:ext cx="3729038" cy="1006475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000" dirty="0"/>
              <a:t> Single compartment</a:t>
            </a:r>
          </a:p>
          <a:p>
            <a:pPr>
              <a:buFontTx/>
              <a:buChar char="•"/>
            </a:pPr>
            <a:r>
              <a:rPr lang="en-US" sz="2000" dirty="0"/>
              <a:t> Spiking model of action potential</a:t>
            </a:r>
          </a:p>
          <a:p>
            <a:pPr>
              <a:buFontTx/>
              <a:buChar char="•"/>
            </a:pPr>
            <a:r>
              <a:rPr lang="en-US" sz="2000" dirty="0"/>
              <a:t> Synapses as integrators</a:t>
            </a:r>
          </a:p>
        </p:txBody>
      </p:sp>
      <p:sp>
        <p:nvSpPr>
          <p:cNvPr id="38920" name="Text Box 8"/>
          <p:cNvSpPr txBox="1">
            <a:spLocks noChangeArrowheads="1"/>
          </p:cNvSpPr>
          <p:nvPr/>
        </p:nvSpPr>
        <p:spPr bwMode="auto">
          <a:xfrm>
            <a:off x="4657528" y="4082618"/>
            <a:ext cx="4230688" cy="1006475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000" dirty="0"/>
              <a:t> Threshold rule for response</a:t>
            </a:r>
          </a:p>
          <a:p>
            <a:pPr>
              <a:buFontTx/>
              <a:buChar char="•"/>
            </a:pPr>
            <a:r>
              <a:rPr lang="en-US" sz="2000" dirty="0"/>
              <a:t> Phenomenological model of dynamics</a:t>
            </a:r>
          </a:p>
          <a:p>
            <a:pPr>
              <a:buFontTx/>
              <a:buChar char="•"/>
            </a:pPr>
            <a:r>
              <a:rPr lang="en-US" sz="2000" dirty="0"/>
              <a:t> Discrete-event simulation.</a:t>
            </a:r>
          </a:p>
        </p:txBody>
      </p:sp>
      <p:sp>
        <p:nvSpPr>
          <p:cNvPr id="38921" name="Text Box 9"/>
          <p:cNvSpPr txBox="1">
            <a:spLocks noChangeArrowheads="1"/>
          </p:cNvSpPr>
          <p:nvPr/>
        </p:nvSpPr>
        <p:spPr bwMode="auto">
          <a:xfrm>
            <a:off x="746125" y="5193344"/>
            <a:ext cx="1544638" cy="396875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2000" b="1" u="sng" dirty="0">
                <a:solidFill>
                  <a:srgbClr val="FF0000"/>
                </a:solidFill>
              </a:rPr>
              <a:t>Rate Models</a:t>
            </a:r>
          </a:p>
        </p:txBody>
      </p:sp>
      <p:sp>
        <p:nvSpPr>
          <p:cNvPr id="38922" name="Text Box 10"/>
          <p:cNvSpPr txBox="1">
            <a:spLocks noChangeArrowheads="1"/>
          </p:cNvSpPr>
          <p:nvPr/>
        </p:nvSpPr>
        <p:spPr bwMode="auto">
          <a:xfrm>
            <a:off x="746125" y="5621004"/>
            <a:ext cx="3370263" cy="1006475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000" dirty="0"/>
              <a:t> Summation of synaptic inputs</a:t>
            </a:r>
          </a:p>
          <a:p>
            <a:pPr>
              <a:buFontTx/>
              <a:buChar char="•"/>
            </a:pPr>
            <a:r>
              <a:rPr lang="en-US" sz="2000" dirty="0"/>
              <a:t> No internal dynamics</a:t>
            </a:r>
          </a:p>
          <a:p>
            <a:pPr>
              <a:buFontTx/>
              <a:buChar char="•"/>
            </a:pPr>
            <a:r>
              <a:rPr lang="en-US" sz="2000" dirty="0"/>
              <a:t> Simple response function.</a:t>
            </a:r>
          </a:p>
        </p:txBody>
      </p:sp>
      <p:sp>
        <p:nvSpPr>
          <p:cNvPr id="38923" name="Text Box 11"/>
          <p:cNvSpPr txBox="1">
            <a:spLocks noChangeArrowheads="1"/>
          </p:cNvSpPr>
          <p:nvPr/>
        </p:nvSpPr>
        <p:spPr bwMode="auto">
          <a:xfrm>
            <a:off x="4759325" y="5163802"/>
            <a:ext cx="2151063" cy="396875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2000" b="1" u="sng" dirty="0">
                <a:solidFill>
                  <a:srgbClr val="FF0000"/>
                </a:solidFill>
              </a:rPr>
              <a:t>Threshold Models</a:t>
            </a:r>
          </a:p>
        </p:txBody>
      </p:sp>
      <p:sp>
        <p:nvSpPr>
          <p:cNvPr id="38924" name="Text Box 12"/>
          <p:cNvSpPr txBox="1">
            <a:spLocks noChangeArrowheads="1"/>
          </p:cNvSpPr>
          <p:nvPr/>
        </p:nvSpPr>
        <p:spPr bwMode="auto">
          <a:xfrm>
            <a:off x="4759325" y="5582904"/>
            <a:ext cx="3392488" cy="1006475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000" dirty="0"/>
              <a:t> Summation of synaptic inputs</a:t>
            </a:r>
          </a:p>
          <a:p>
            <a:pPr>
              <a:buFontTx/>
              <a:buChar char="•"/>
            </a:pPr>
            <a:r>
              <a:rPr lang="en-US" sz="2000" dirty="0"/>
              <a:t> No internal dynamics</a:t>
            </a:r>
          </a:p>
          <a:p>
            <a:pPr>
              <a:buFontTx/>
              <a:buChar char="•"/>
            </a:pPr>
            <a:r>
              <a:rPr lang="en-US" sz="2000" dirty="0"/>
              <a:t> All-or-none response function</a:t>
            </a: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635597" y="3065826"/>
            <a:ext cx="4235647" cy="400110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2000" b="1" u="sng" dirty="0" err="1">
                <a:solidFill>
                  <a:srgbClr val="FF0000"/>
                </a:solidFill>
              </a:rPr>
              <a:t>Neurodynamical</a:t>
            </a:r>
            <a:r>
              <a:rPr lang="en-US" sz="2000" b="1" u="sng" dirty="0">
                <a:solidFill>
                  <a:srgbClr val="FF0000"/>
                </a:solidFill>
              </a:rPr>
              <a:t> Models (</a:t>
            </a:r>
            <a:r>
              <a:rPr lang="en-US" sz="2000" b="1" u="sng" dirty="0" err="1">
                <a:solidFill>
                  <a:srgbClr val="FF0000"/>
                </a:solidFill>
              </a:rPr>
              <a:t>Izhikevich</a:t>
            </a:r>
            <a:r>
              <a:rPr lang="en-US" sz="2000" b="1" u="sng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60091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BECEE509-2DAB-44C5-92E3-2CAD9636F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9618" y="1282263"/>
            <a:ext cx="6229859" cy="4427189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260410D6-53D6-43F4-BF8E-117D58993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9359" y="5729625"/>
            <a:ext cx="4805281" cy="307777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http://www.biologyreference.com/images/biol_03_img0336.jpg</a:t>
            </a:r>
            <a:r>
              <a:rPr lang="en-US" sz="1400" dirty="0"/>
              <a:t> 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9E121685-BA10-485A-A263-EE9F148BC4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4187" y="820598"/>
            <a:ext cx="348457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</a:rPr>
              <a:t>The Nervous System</a:t>
            </a:r>
          </a:p>
        </p:txBody>
      </p:sp>
    </p:spTree>
    <p:extLst>
      <p:ext uri="{BB962C8B-B14F-4D97-AF65-F5344CB8AC3E}">
        <p14:creationId xmlns:p14="http://schemas.microsoft.com/office/powerpoint/2010/main" val="829273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ChangeArrowheads="1"/>
          </p:cNvSpPr>
          <p:nvPr/>
        </p:nvSpPr>
        <p:spPr bwMode="auto">
          <a:xfrm>
            <a:off x="1201958" y="3379403"/>
            <a:ext cx="9144000" cy="0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717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0206089"/>
              </p:ext>
            </p:extLst>
          </p:nvPr>
        </p:nvGraphicFramePr>
        <p:xfrm>
          <a:off x="1159601" y="5405052"/>
          <a:ext cx="4346070" cy="6909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800" name="Equation" r:id="rId4" imgW="2743200" imgH="431640" progId="Equation.3">
                  <p:embed/>
                </p:oleObj>
              </mc:Choice>
              <mc:Fallback>
                <p:oleObj name="Equation" r:id="rId4" imgW="2743200" imgH="431640" progId="Equation.3">
                  <p:embed/>
                  <p:pic>
                    <p:nvPicPr>
                      <p:cNvPr id="717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9601" y="5405052"/>
                        <a:ext cx="4346070" cy="690928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ln>
                        <a:solidFill>
                          <a:srgbClr val="0070C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3" name="Text Box 4"/>
          <p:cNvSpPr txBox="1">
            <a:spLocks noChangeArrowheads="1"/>
          </p:cNvSpPr>
          <p:nvPr/>
        </p:nvSpPr>
        <p:spPr bwMode="auto">
          <a:xfrm>
            <a:off x="5986684" y="1177855"/>
            <a:ext cx="366713" cy="366713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i</a:t>
            </a:r>
          </a:p>
        </p:txBody>
      </p:sp>
      <p:sp>
        <p:nvSpPr>
          <p:cNvPr id="7174" name="Line 5"/>
          <p:cNvSpPr>
            <a:spLocks noChangeShapeType="1"/>
          </p:cNvSpPr>
          <p:nvPr/>
        </p:nvSpPr>
        <p:spPr bwMode="auto">
          <a:xfrm flipV="1">
            <a:off x="1112241" y="4846247"/>
            <a:ext cx="5106218" cy="5329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175" name="Line 6"/>
          <p:cNvSpPr>
            <a:spLocks noChangeShapeType="1"/>
          </p:cNvSpPr>
          <p:nvPr/>
        </p:nvSpPr>
        <p:spPr bwMode="auto">
          <a:xfrm>
            <a:off x="2718913" y="4125393"/>
            <a:ext cx="171450" cy="0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176" name="Line 7"/>
          <p:cNvSpPr>
            <a:spLocks noChangeShapeType="1"/>
          </p:cNvSpPr>
          <p:nvPr/>
        </p:nvSpPr>
        <p:spPr bwMode="auto">
          <a:xfrm>
            <a:off x="2634065" y="4244016"/>
            <a:ext cx="320675" cy="0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177" name="Line 8"/>
          <p:cNvSpPr>
            <a:spLocks noChangeShapeType="1"/>
          </p:cNvSpPr>
          <p:nvPr/>
        </p:nvSpPr>
        <p:spPr bwMode="auto">
          <a:xfrm>
            <a:off x="2807104" y="4242337"/>
            <a:ext cx="1412" cy="619993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178" name="Text Box 9"/>
          <p:cNvSpPr txBox="1">
            <a:spLocks noChangeArrowheads="1"/>
          </p:cNvSpPr>
          <p:nvPr/>
        </p:nvSpPr>
        <p:spPr bwMode="auto">
          <a:xfrm>
            <a:off x="2455297" y="4196423"/>
            <a:ext cx="312738" cy="366712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7179" name="Text Box 10"/>
          <p:cNvSpPr txBox="1">
            <a:spLocks noChangeArrowheads="1"/>
          </p:cNvSpPr>
          <p:nvPr/>
        </p:nvSpPr>
        <p:spPr bwMode="auto">
          <a:xfrm>
            <a:off x="2951308" y="3984720"/>
            <a:ext cx="530915" cy="369332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i="1" dirty="0" err="1"/>
              <a:t>E</a:t>
            </a:r>
            <a:r>
              <a:rPr lang="en-US" i="1" baseline="-25000" dirty="0" err="1"/>
              <a:t>syn</a:t>
            </a:r>
            <a:endParaRPr lang="en-US" i="1" baseline="-25000" dirty="0"/>
          </a:p>
        </p:txBody>
      </p:sp>
      <p:sp>
        <p:nvSpPr>
          <p:cNvPr id="7180" name="Line 11"/>
          <p:cNvSpPr>
            <a:spLocks noChangeShapeType="1"/>
          </p:cNvSpPr>
          <p:nvPr/>
        </p:nvSpPr>
        <p:spPr bwMode="auto">
          <a:xfrm flipV="1">
            <a:off x="1110395" y="1563299"/>
            <a:ext cx="5966901" cy="21863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181" name="Line 12"/>
          <p:cNvSpPr>
            <a:spLocks noChangeShapeType="1"/>
          </p:cNvSpPr>
          <p:nvPr/>
        </p:nvSpPr>
        <p:spPr bwMode="auto">
          <a:xfrm flipH="1">
            <a:off x="4837016" y="2848038"/>
            <a:ext cx="12700" cy="1990725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182" name="Line 13"/>
          <p:cNvSpPr>
            <a:spLocks noChangeShapeType="1"/>
          </p:cNvSpPr>
          <p:nvPr/>
        </p:nvSpPr>
        <p:spPr bwMode="auto">
          <a:xfrm>
            <a:off x="4849716" y="1603438"/>
            <a:ext cx="0" cy="1066800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183" name="Line 14"/>
          <p:cNvSpPr>
            <a:spLocks noChangeShapeType="1"/>
          </p:cNvSpPr>
          <p:nvPr/>
        </p:nvSpPr>
        <p:spPr bwMode="auto">
          <a:xfrm>
            <a:off x="4684616" y="2670238"/>
            <a:ext cx="319087" cy="0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184" name="Line 15"/>
          <p:cNvSpPr>
            <a:spLocks noChangeShapeType="1"/>
          </p:cNvSpPr>
          <p:nvPr/>
        </p:nvSpPr>
        <p:spPr bwMode="auto">
          <a:xfrm>
            <a:off x="4684616" y="2813113"/>
            <a:ext cx="319087" cy="0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185" name="Text Box 16"/>
          <p:cNvSpPr txBox="1">
            <a:spLocks noChangeArrowheads="1"/>
          </p:cNvSpPr>
          <p:nvPr/>
        </p:nvSpPr>
        <p:spPr bwMode="auto">
          <a:xfrm>
            <a:off x="5005293" y="2552163"/>
            <a:ext cx="346487" cy="369332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square">
            <a:spAutoFit/>
          </a:bodyPr>
          <a:lstStyle/>
          <a:p>
            <a:r>
              <a:rPr lang="en-US" b="1" i="1" dirty="0"/>
              <a:t>C</a:t>
            </a:r>
          </a:p>
        </p:txBody>
      </p:sp>
      <p:sp>
        <p:nvSpPr>
          <p:cNvPr id="7186" name="Text Box 17"/>
          <p:cNvSpPr txBox="1">
            <a:spLocks noChangeArrowheads="1"/>
          </p:cNvSpPr>
          <p:nvPr/>
        </p:nvSpPr>
        <p:spPr bwMode="auto">
          <a:xfrm>
            <a:off x="3638391" y="2267310"/>
            <a:ext cx="422275" cy="366713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i="1" dirty="0" err="1"/>
              <a:t>w</a:t>
            </a:r>
            <a:r>
              <a:rPr lang="en-US" i="1" baseline="-25000" dirty="0" err="1"/>
              <a:t>ij</a:t>
            </a:r>
            <a:endParaRPr lang="en-US" i="1" baseline="-25000" dirty="0"/>
          </a:p>
        </p:txBody>
      </p:sp>
      <p:sp>
        <p:nvSpPr>
          <p:cNvPr id="7187" name="Text Box 18"/>
          <p:cNvSpPr txBox="1">
            <a:spLocks noChangeArrowheads="1"/>
          </p:cNvSpPr>
          <p:nvPr/>
        </p:nvSpPr>
        <p:spPr bwMode="auto">
          <a:xfrm>
            <a:off x="2991865" y="4408967"/>
            <a:ext cx="463550" cy="366713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i="1" dirty="0" err="1"/>
              <a:t>I</a:t>
            </a:r>
            <a:r>
              <a:rPr lang="en-US" i="1" baseline="-25000" dirty="0" err="1"/>
              <a:t>syn</a:t>
            </a:r>
            <a:endParaRPr lang="en-US" i="1" baseline="-25000" dirty="0"/>
          </a:p>
        </p:txBody>
      </p:sp>
      <p:sp>
        <p:nvSpPr>
          <p:cNvPr id="7188" name="Line 19"/>
          <p:cNvSpPr>
            <a:spLocks noChangeShapeType="1"/>
          </p:cNvSpPr>
          <p:nvPr/>
        </p:nvSpPr>
        <p:spPr bwMode="auto">
          <a:xfrm flipV="1">
            <a:off x="2954740" y="4387486"/>
            <a:ext cx="0" cy="396875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189" name="Line 20"/>
          <p:cNvSpPr>
            <a:spLocks noChangeShapeType="1"/>
          </p:cNvSpPr>
          <p:nvPr/>
        </p:nvSpPr>
        <p:spPr bwMode="auto">
          <a:xfrm>
            <a:off x="6207346" y="1577590"/>
            <a:ext cx="11112" cy="703263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190" name="Line 21"/>
          <p:cNvSpPr>
            <a:spLocks noChangeShapeType="1"/>
          </p:cNvSpPr>
          <p:nvPr/>
        </p:nvSpPr>
        <p:spPr bwMode="auto">
          <a:xfrm flipH="1">
            <a:off x="6218458" y="2809490"/>
            <a:ext cx="0" cy="2012950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191" name="Rectangle 22"/>
          <p:cNvSpPr>
            <a:spLocks noChangeArrowheads="1"/>
          </p:cNvSpPr>
          <p:nvPr/>
        </p:nvSpPr>
        <p:spPr bwMode="auto">
          <a:xfrm>
            <a:off x="6081916" y="2308605"/>
            <a:ext cx="287338" cy="782637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 cap="sq">
            <a:solidFill>
              <a:schemeClr val="accent6">
                <a:lumMod val="50000"/>
              </a:schemeClr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92" name="Text Box 23"/>
          <p:cNvSpPr txBox="1">
            <a:spLocks noChangeArrowheads="1"/>
          </p:cNvSpPr>
          <p:nvPr/>
        </p:nvSpPr>
        <p:spPr bwMode="auto">
          <a:xfrm>
            <a:off x="6406263" y="2456896"/>
            <a:ext cx="300082" cy="369332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b="1" i="1" dirty="0"/>
              <a:t>g</a:t>
            </a:r>
          </a:p>
        </p:txBody>
      </p:sp>
      <p:sp>
        <p:nvSpPr>
          <p:cNvPr id="7193" name="Text Box 24"/>
          <p:cNvSpPr txBox="1">
            <a:spLocks noChangeArrowheads="1"/>
          </p:cNvSpPr>
          <p:nvPr/>
        </p:nvSpPr>
        <p:spPr bwMode="auto">
          <a:xfrm>
            <a:off x="2455297" y="3841537"/>
            <a:ext cx="309563" cy="366713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dirty="0">
                <a:sym typeface="Symbol" pitchFamily="18" charset="2"/>
              </a:rPr>
              <a:t></a:t>
            </a:r>
          </a:p>
        </p:txBody>
      </p:sp>
      <p:sp>
        <p:nvSpPr>
          <p:cNvPr id="7194" name="Line 25"/>
          <p:cNvSpPr>
            <a:spLocks noChangeShapeType="1"/>
          </p:cNvSpPr>
          <p:nvPr/>
        </p:nvSpPr>
        <p:spPr bwMode="auto">
          <a:xfrm>
            <a:off x="2813272" y="3521582"/>
            <a:ext cx="9525" cy="574675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grpSp>
        <p:nvGrpSpPr>
          <p:cNvPr id="7195" name="Group 26"/>
          <p:cNvGrpSpPr>
            <a:grpSpLocks/>
          </p:cNvGrpSpPr>
          <p:nvPr/>
        </p:nvGrpSpPr>
        <p:grpSpPr bwMode="auto">
          <a:xfrm>
            <a:off x="346809" y="1978067"/>
            <a:ext cx="1651000" cy="1557599"/>
            <a:chOff x="504" y="1655501"/>
            <a:chExt cx="1040" cy="1557599"/>
          </a:xfrm>
        </p:grpSpPr>
        <p:grpSp>
          <p:nvGrpSpPr>
            <p:cNvPr id="7211" name="Group 27"/>
            <p:cNvGrpSpPr>
              <a:grpSpLocks/>
            </p:cNvGrpSpPr>
            <p:nvPr/>
          </p:nvGrpSpPr>
          <p:grpSpPr bwMode="auto">
            <a:xfrm>
              <a:off x="1320" y="1676400"/>
              <a:ext cx="224" cy="1517650"/>
              <a:chOff x="1320" y="1056"/>
              <a:chExt cx="224" cy="956"/>
            </a:xfrm>
          </p:grpSpPr>
          <p:sp>
            <p:nvSpPr>
              <p:cNvPr id="7227" name="Line 28"/>
              <p:cNvSpPr>
                <a:spLocks noChangeShapeType="1"/>
              </p:cNvSpPr>
              <p:nvPr/>
            </p:nvSpPr>
            <p:spPr bwMode="auto">
              <a:xfrm flipV="1">
                <a:off x="1424" y="1056"/>
                <a:ext cx="6" cy="588"/>
              </a:xfrm>
              <a:prstGeom prst="line">
                <a:avLst/>
              </a:prstGeom>
              <a:noFill/>
              <a:ln w="38100" cap="sq">
                <a:solidFill>
                  <a:schemeClr val="tx2"/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228" name="Rectangle 29"/>
              <p:cNvSpPr>
                <a:spLocks noChangeArrowheads="1"/>
              </p:cNvSpPr>
              <p:nvPr/>
            </p:nvSpPr>
            <p:spPr bwMode="auto">
              <a:xfrm>
                <a:off x="1387" y="1194"/>
                <a:ext cx="85" cy="317"/>
              </a:xfrm>
              <a:prstGeom prst="rect">
                <a:avLst/>
              </a:prstGeom>
              <a:solidFill>
                <a:srgbClr val="00B050"/>
              </a:solidFill>
              <a:ln w="38100" cap="sq">
                <a:solidFill>
                  <a:srgbClr val="00B050"/>
                </a:solidFill>
                <a:miter lim="800000"/>
                <a:headEnd type="none" w="sm" len="sm"/>
                <a:tailEnd type="none" w="lg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29" name="Line 30"/>
              <p:cNvSpPr>
                <a:spLocks noChangeShapeType="1"/>
              </p:cNvSpPr>
              <p:nvPr/>
            </p:nvSpPr>
            <p:spPr bwMode="auto">
              <a:xfrm flipV="1">
                <a:off x="1424" y="1832"/>
                <a:ext cx="6" cy="180"/>
              </a:xfrm>
              <a:prstGeom prst="line">
                <a:avLst/>
              </a:prstGeom>
              <a:noFill/>
              <a:ln w="38100" cap="sq">
                <a:solidFill>
                  <a:schemeClr val="tx2"/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230" name="Line 31"/>
              <p:cNvSpPr>
                <a:spLocks noChangeShapeType="1"/>
              </p:cNvSpPr>
              <p:nvPr/>
            </p:nvSpPr>
            <p:spPr bwMode="auto">
              <a:xfrm flipH="1" flipV="1">
                <a:off x="1342" y="1664"/>
                <a:ext cx="82" cy="156"/>
              </a:xfrm>
              <a:prstGeom prst="line">
                <a:avLst/>
              </a:prstGeom>
              <a:noFill/>
              <a:ln w="38100" cap="sq">
                <a:solidFill>
                  <a:schemeClr val="tx2"/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231" name="AutoShape 32"/>
              <p:cNvSpPr>
                <a:spLocks noChangeArrowheads="1"/>
              </p:cNvSpPr>
              <p:nvPr/>
            </p:nvSpPr>
            <p:spPr bwMode="auto">
              <a:xfrm rot="5400000">
                <a:off x="1320" y="1704"/>
                <a:ext cx="224" cy="224"/>
              </a:xfrm>
              <a:custGeom>
                <a:avLst/>
                <a:gdLst>
                  <a:gd name="T0" fmla="*/ 31 w 21600"/>
                  <a:gd name="T1" fmla="*/ 189 h 21600"/>
                  <a:gd name="T2" fmla="*/ 108 w 21600"/>
                  <a:gd name="T3" fmla="*/ 224 h 21600"/>
                  <a:gd name="T4" fmla="*/ 31 w 21600"/>
                  <a:gd name="T5" fmla="*/ 189 h 21600"/>
                  <a:gd name="T6" fmla="*/ -28 w 21600"/>
                  <a:gd name="T7" fmla="*/ 109 h 21600"/>
                  <a:gd name="T8" fmla="*/ 1 w 21600"/>
                  <a:gd name="T9" fmla="*/ 82 h 21600"/>
                  <a:gd name="T10" fmla="*/ 28 w 21600"/>
                  <a:gd name="T11" fmla="*/ 11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182 w 21600"/>
                  <a:gd name="T19" fmla="*/ 3182 h 21600"/>
                  <a:gd name="T20" fmla="*/ 18418 w 21600"/>
                  <a:gd name="T21" fmla="*/ 18418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2" y="10560"/>
                    </a:moveTo>
                    <a:cubicBezTo>
                      <a:pt x="0" y="10640"/>
                      <a:pt x="0" y="10720"/>
                      <a:pt x="0" y="10799"/>
                    </a:cubicBezTo>
                    <a:cubicBezTo>
                      <a:pt x="-1" y="16613"/>
                      <a:pt x="4601" y="21383"/>
                      <a:pt x="10410" y="21592"/>
                    </a:cubicBezTo>
                    <a:cubicBezTo>
                      <a:pt x="4601" y="21383"/>
                      <a:pt x="0" y="16613"/>
                      <a:pt x="0" y="10800"/>
                    </a:cubicBezTo>
                    <a:cubicBezTo>
                      <a:pt x="-1" y="10720"/>
                      <a:pt x="0" y="10640"/>
                      <a:pt x="2" y="10560"/>
                    </a:cubicBezTo>
                    <a:lnTo>
                      <a:pt x="-2697" y="10500"/>
                    </a:lnTo>
                    <a:lnTo>
                      <a:pt x="62" y="7861"/>
                    </a:lnTo>
                    <a:lnTo>
                      <a:pt x="2701" y="10620"/>
                    </a:lnTo>
                    <a:lnTo>
                      <a:pt x="2" y="10560"/>
                    </a:lnTo>
                    <a:close/>
                  </a:path>
                </a:pathLst>
              </a:custGeom>
              <a:solidFill>
                <a:srgbClr val="33CCCC"/>
              </a:solidFill>
              <a:ln w="25400" cap="sq">
                <a:solidFill>
                  <a:srgbClr val="C00000"/>
                </a:solidFill>
                <a:miter lim="800000"/>
                <a:headEnd type="none" w="sm" len="sm"/>
                <a:tailEnd type="none" w="lg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212" name="Group 33"/>
            <p:cNvGrpSpPr>
              <a:grpSpLocks/>
            </p:cNvGrpSpPr>
            <p:nvPr/>
          </p:nvGrpSpPr>
          <p:grpSpPr bwMode="auto">
            <a:xfrm>
              <a:off x="872" y="1676400"/>
              <a:ext cx="224" cy="1517650"/>
              <a:chOff x="1320" y="1056"/>
              <a:chExt cx="224" cy="956"/>
            </a:xfrm>
          </p:grpSpPr>
          <p:sp>
            <p:nvSpPr>
              <p:cNvPr id="7222" name="Line 34"/>
              <p:cNvSpPr>
                <a:spLocks noChangeShapeType="1"/>
              </p:cNvSpPr>
              <p:nvPr/>
            </p:nvSpPr>
            <p:spPr bwMode="auto">
              <a:xfrm flipV="1">
                <a:off x="1424" y="1056"/>
                <a:ext cx="6" cy="588"/>
              </a:xfrm>
              <a:prstGeom prst="line">
                <a:avLst/>
              </a:prstGeom>
              <a:noFill/>
              <a:ln w="38100" cap="sq">
                <a:solidFill>
                  <a:schemeClr val="tx2"/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223" name="Rectangle 35"/>
              <p:cNvSpPr>
                <a:spLocks noChangeArrowheads="1"/>
              </p:cNvSpPr>
              <p:nvPr/>
            </p:nvSpPr>
            <p:spPr bwMode="auto">
              <a:xfrm>
                <a:off x="1387" y="1194"/>
                <a:ext cx="85" cy="317"/>
              </a:xfrm>
              <a:prstGeom prst="rect">
                <a:avLst/>
              </a:prstGeom>
              <a:solidFill>
                <a:srgbClr val="00B050"/>
              </a:solidFill>
              <a:ln w="38100" cap="sq">
                <a:solidFill>
                  <a:srgbClr val="00B050"/>
                </a:solidFill>
                <a:miter lim="800000"/>
                <a:headEnd type="none" w="sm" len="sm"/>
                <a:tailEnd type="none" w="lg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24" name="Line 36"/>
              <p:cNvSpPr>
                <a:spLocks noChangeShapeType="1"/>
              </p:cNvSpPr>
              <p:nvPr/>
            </p:nvSpPr>
            <p:spPr bwMode="auto">
              <a:xfrm flipV="1">
                <a:off x="1424" y="1832"/>
                <a:ext cx="6" cy="180"/>
              </a:xfrm>
              <a:prstGeom prst="line">
                <a:avLst/>
              </a:prstGeom>
              <a:noFill/>
              <a:ln w="38100" cap="sq">
                <a:solidFill>
                  <a:schemeClr val="tx2"/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225" name="Line 37"/>
              <p:cNvSpPr>
                <a:spLocks noChangeShapeType="1"/>
              </p:cNvSpPr>
              <p:nvPr/>
            </p:nvSpPr>
            <p:spPr bwMode="auto">
              <a:xfrm flipH="1" flipV="1">
                <a:off x="1342" y="1664"/>
                <a:ext cx="82" cy="156"/>
              </a:xfrm>
              <a:prstGeom prst="line">
                <a:avLst/>
              </a:prstGeom>
              <a:noFill/>
              <a:ln w="38100" cap="sq">
                <a:solidFill>
                  <a:schemeClr val="tx2"/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226" name="AutoShape 38"/>
              <p:cNvSpPr>
                <a:spLocks noChangeArrowheads="1"/>
              </p:cNvSpPr>
              <p:nvPr/>
            </p:nvSpPr>
            <p:spPr bwMode="auto">
              <a:xfrm rot="5400000">
                <a:off x="1320" y="1704"/>
                <a:ext cx="224" cy="224"/>
              </a:xfrm>
              <a:custGeom>
                <a:avLst/>
                <a:gdLst>
                  <a:gd name="T0" fmla="*/ 31 w 21600"/>
                  <a:gd name="T1" fmla="*/ 189 h 21600"/>
                  <a:gd name="T2" fmla="*/ 108 w 21600"/>
                  <a:gd name="T3" fmla="*/ 224 h 21600"/>
                  <a:gd name="T4" fmla="*/ 31 w 21600"/>
                  <a:gd name="T5" fmla="*/ 189 h 21600"/>
                  <a:gd name="T6" fmla="*/ -28 w 21600"/>
                  <a:gd name="T7" fmla="*/ 109 h 21600"/>
                  <a:gd name="T8" fmla="*/ 1 w 21600"/>
                  <a:gd name="T9" fmla="*/ 82 h 21600"/>
                  <a:gd name="T10" fmla="*/ 28 w 21600"/>
                  <a:gd name="T11" fmla="*/ 11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182 w 21600"/>
                  <a:gd name="T19" fmla="*/ 3182 h 21600"/>
                  <a:gd name="T20" fmla="*/ 18418 w 21600"/>
                  <a:gd name="T21" fmla="*/ 18418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2" y="10560"/>
                    </a:moveTo>
                    <a:cubicBezTo>
                      <a:pt x="0" y="10640"/>
                      <a:pt x="0" y="10720"/>
                      <a:pt x="0" y="10799"/>
                    </a:cubicBezTo>
                    <a:cubicBezTo>
                      <a:pt x="-1" y="16613"/>
                      <a:pt x="4601" y="21383"/>
                      <a:pt x="10410" y="21592"/>
                    </a:cubicBezTo>
                    <a:cubicBezTo>
                      <a:pt x="4601" y="21383"/>
                      <a:pt x="0" y="16613"/>
                      <a:pt x="0" y="10800"/>
                    </a:cubicBezTo>
                    <a:cubicBezTo>
                      <a:pt x="-1" y="10720"/>
                      <a:pt x="0" y="10640"/>
                      <a:pt x="2" y="10560"/>
                    </a:cubicBezTo>
                    <a:lnTo>
                      <a:pt x="-2697" y="10500"/>
                    </a:lnTo>
                    <a:lnTo>
                      <a:pt x="62" y="7861"/>
                    </a:lnTo>
                    <a:lnTo>
                      <a:pt x="2701" y="10620"/>
                    </a:lnTo>
                    <a:lnTo>
                      <a:pt x="2" y="10560"/>
                    </a:lnTo>
                    <a:close/>
                  </a:path>
                </a:pathLst>
              </a:custGeom>
              <a:solidFill>
                <a:srgbClr val="33CCCC"/>
              </a:solidFill>
              <a:ln w="25400" cap="sq">
                <a:solidFill>
                  <a:srgbClr val="C00000"/>
                </a:solidFill>
                <a:miter lim="800000"/>
                <a:headEnd type="none" w="sm" len="sm"/>
                <a:tailEnd type="none" w="lg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213" name="Group 39"/>
            <p:cNvGrpSpPr>
              <a:grpSpLocks/>
            </p:cNvGrpSpPr>
            <p:nvPr/>
          </p:nvGrpSpPr>
          <p:grpSpPr bwMode="auto">
            <a:xfrm>
              <a:off x="504" y="1689100"/>
              <a:ext cx="224" cy="1517650"/>
              <a:chOff x="1320" y="1056"/>
              <a:chExt cx="224" cy="956"/>
            </a:xfrm>
          </p:grpSpPr>
          <p:sp>
            <p:nvSpPr>
              <p:cNvPr id="7217" name="Line 40"/>
              <p:cNvSpPr>
                <a:spLocks noChangeShapeType="1"/>
              </p:cNvSpPr>
              <p:nvPr/>
            </p:nvSpPr>
            <p:spPr bwMode="auto">
              <a:xfrm flipV="1">
                <a:off x="1424" y="1056"/>
                <a:ext cx="6" cy="588"/>
              </a:xfrm>
              <a:prstGeom prst="line">
                <a:avLst/>
              </a:prstGeom>
              <a:noFill/>
              <a:ln w="38100" cap="sq">
                <a:solidFill>
                  <a:schemeClr val="tx2"/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218" name="Rectangle 41"/>
              <p:cNvSpPr>
                <a:spLocks noChangeArrowheads="1"/>
              </p:cNvSpPr>
              <p:nvPr/>
            </p:nvSpPr>
            <p:spPr bwMode="auto">
              <a:xfrm>
                <a:off x="1387" y="1194"/>
                <a:ext cx="85" cy="317"/>
              </a:xfrm>
              <a:prstGeom prst="rect">
                <a:avLst/>
              </a:prstGeom>
              <a:solidFill>
                <a:srgbClr val="00B050"/>
              </a:solidFill>
              <a:ln w="38100" cap="sq">
                <a:solidFill>
                  <a:srgbClr val="00B050"/>
                </a:solidFill>
                <a:miter lim="800000"/>
                <a:headEnd type="none" w="sm" len="sm"/>
                <a:tailEnd type="none" w="lg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19" name="Line 42"/>
              <p:cNvSpPr>
                <a:spLocks noChangeShapeType="1"/>
              </p:cNvSpPr>
              <p:nvPr/>
            </p:nvSpPr>
            <p:spPr bwMode="auto">
              <a:xfrm flipV="1">
                <a:off x="1424" y="1832"/>
                <a:ext cx="6" cy="180"/>
              </a:xfrm>
              <a:prstGeom prst="line">
                <a:avLst/>
              </a:prstGeom>
              <a:noFill/>
              <a:ln w="38100" cap="sq">
                <a:solidFill>
                  <a:schemeClr val="tx2"/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220" name="Line 43"/>
              <p:cNvSpPr>
                <a:spLocks noChangeShapeType="1"/>
              </p:cNvSpPr>
              <p:nvPr/>
            </p:nvSpPr>
            <p:spPr bwMode="auto">
              <a:xfrm flipH="1" flipV="1">
                <a:off x="1342" y="1664"/>
                <a:ext cx="82" cy="156"/>
              </a:xfrm>
              <a:prstGeom prst="line">
                <a:avLst/>
              </a:prstGeom>
              <a:noFill/>
              <a:ln w="38100" cap="sq">
                <a:solidFill>
                  <a:schemeClr val="tx2"/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221" name="AutoShape 44"/>
              <p:cNvSpPr>
                <a:spLocks noChangeArrowheads="1"/>
              </p:cNvSpPr>
              <p:nvPr/>
            </p:nvSpPr>
            <p:spPr bwMode="auto">
              <a:xfrm rot="5400000">
                <a:off x="1320" y="1704"/>
                <a:ext cx="224" cy="224"/>
              </a:xfrm>
              <a:custGeom>
                <a:avLst/>
                <a:gdLst>
                  <a:gd name="T0" fmla="*/ 31 w 21600"/>
                  <a:gd name="T1" fmla="*/ 189 h 21600"/>
                  <a:gd name="T2" fmla="*/ 108 w 21600"/>
                  <a:gd name="T3" fmla="*/ 224 h 21600"/>
                  <a:gd name="T4" fmla="*/ 31 w 21600"/>
                  <a:gd name="T5" fmla="*/ 189 h 21600"/>
                  <a:gd name="T6" fmla="*/ -28 w 21600"/>
                  <a:gd name="T7" fmla="*/ 109 h 21600"/>
                  <a:gd name="T8" fmla="*/ 1 w 21600"/>
                  <a:gd name="T9" fmla="*/ 82 h 21600"/>
                  <a:gd name="T10" fmla="*/ 28 w 21600"/>
                  <a:gd name="T11" fmla="*/ 11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182 w 21600"/>
                  <a:gd name="T19" fmla="*/ 3182 h 21600"/>
                  <a:gd name="T20" fmla="*/ 18418 w 21600"/>
                  <a:gd name="T21" fmla="*/ 18418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2" y="10560"/>
                    </a:moveTo>
                    <a:cubicBezTo>
                      <a:pt x="0" y="10640"/>
                      <a:pt x="0" y="10720"/>
                      <a:pt x="0" y="10799"/>
                    </a:cubicBezTo>
                    <a:cubicBezTo>
                      <a:pt x="-1" y="16613"/>
                      <a:pt x="4601" y="21383"/>
                      <a:pt x="10410" y="21592"/>
                    </a:cubicBezTo>
                    <a:cubicBezTo>
                      <a:pt x="4601" y="21383"/>
                      <a:pt x="0" y="16613"/>
                      <a:pt x="0" y="10800"/>
                    </a:cubicBezTo>
                    <a:cubicBezTo>
                      <a:pt x="-1" y="10720"/>
                      <a:pt x="0" y="10640"/>
                      <a:pt x="2" y="10560"/>
                    </a:cubicBezTo>
                    <a:lnTo>
                      <a:pt x="-2697" y="10500"/>
                    </a:lnTo>
                    <a:lnTo>
                      <a:pt x="62" y="7861"/>
                    </a:lnTo>
                    <a:lnTo>
                      <a:pt x="2701" y="10620"/>
                    </a:lnTo>
                    <a:lnTo>
                      <a:pt x="2" y="10560"/>
                    </a:lnTo>
                    <a:close/>
                  </a:path>
                </a:pathLst>
              </a:custGeom>
              <a:solidFill>
                <a:srgbClr val="33CCCC"/>
              </a:solidFill>
              <a:ln w="25400" cap="sq">
                <a:solidFill>
                  <a:srgbClr val="C00000"/>
                </a:solidFill>
                <a:miter lim="800000"/>
                <a:headEnd type="none" w="sm" len="sm"/>
                <a:tailEnd type="none" w="lg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214" name="Line 45"/>
            <p:cNvSpPr>
              <a:spLocks noChangeShapeType="1"/>
            </p:cNvSpPr>
            <p:nvPr/>
          </p:nvSpPr>
          <p:spPr bwMode="auto">
            <a:xfrm>
              <a:off x="1128" y="2146300"/>
              <a:ext cx="168" cy="0"/>
            </a:xfrm>
            <a:prstGeom prst="line">
              <a:avLst/>
            </a:prstGeom>
            <a:noFill/>
            <a:ln w="50800">
              <a:solidFill>
                <a:srgbClr val="FFCC99"/>
              </a:solidFill>
              <a:prstDash val="sysDot"/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215" name="Line 46"/>
            <p:cNvSpPr>
              <a:spLocks noChangeShapeType="1"/>
            </p:cNvSpPr>
            <p:nvPr/>
          </p:nvSpPr>
          <p:spPr bwMode="auto">
            <a:xfrm>
              <a:off x="608" y="3213100"/>
              <a:ext cx="816" cy="0"/>
            </a:xfrm>
            <a:prstGeom prst="line">
              <a:avLst/>
            </a:prstGeom>
            <a:noFill/>
            <a:ln w="38100" cap="sq">
              <a:solidFill>
                <a:schemeClr val="tx2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4" name="Line 46">
              <a:extLst>
                <a:ext uri="{FF2B5EF4-FFF2-40B4-BE49-F238E27FC236}">
                  <a16:creationId xmlns:a16="http://schemas.microsoft.com/office/drawing/2014/main" id="{D819EB74-D122-4108-BCFE-C9E1665BCC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6" y="1655501"/>
              <a:ext cx="816" cy="0"/>
            </a:xfrm>
            <a:prstGeom prst="line">
              <a:avLst/>
            </a:prstGeom>
            <a:noFill/>
            <a:ln w="38100" cap="sq">
              <a:solidFill>
                <a:schemeClr val="tx2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7196" name="Line 48"/>
          <p:cNvSpPr>
            <a:spLocks noChangeShapeType="1"/>
          </p:cNvSpPr>
          <p:nvPr/>
        </p:nvSpPr>
        <p:spPr bwMode="auto">
          <a:xfrm>
            <a:off x="2808515" y="1585162"/>
            <a:ext cx="9525" cy="358775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197" name="Text Box 49"/>
          <p:cNvSpPr txBox="1">
            <a:spLocks noChangeArrowheads="1"/>
          </p:cNvSpPr>
          <p:nvPr/>
        </p:nvSpPr>
        <p:spPr bwMode="auto">
          <a:xfrm>
            <a:off x="3580272" y="2940335"/>
            <a:ext cx="1044575" cy="396875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2000" i="1" dirty="0">
                <a:sym typeface="Symbol" pitchFamily="18" charset="2"/>
              </a:rPr>
              <a:t></a:t>
            </a:r>
            <a:r>
              <a:rPr lang="en-US" sz="2000" dirty="0">
                <a:sym typeface="Symbol" pitchFamily="18" charset="2"/>
              </a:rPr>
              <a:t> (</a:t>
            </a:r>
            <a:r>
              <a:rPr lang="en-US" sz="2000" i="1" dirty="0">
                <a:sym typeface="Symbol" pitchFamily="18" charset="2"/>
              </a:rPr>
              <a:t>t – </a:t>
            </a:r>
            <a:r>
              <a:rPr lang="en-US" sz="2000" i="1" dirty="0" err="1">
                <a:sym typeface="Symbol" pitchFamily="18" charset="2"/>
              </a:rPr>
              <a:t>t</a:t>
            </a:r>
            <a:r>
              <a:rPr lang="en-US" sz="2000" i="1" baseline="-25000" dirty="0" err="1">
                <a:sym typeface="Symbol" pitchFamily="18" charset="2"/>
              </a:rPr>
              <a:t>j</a:t>
            </a:r>
            <a:r>
              <a:rPr lang="en-US" sz="2000" dirty="0">
                <a:sym typeface="Symbol" pitchFamily="18" charset="2"/>
              </a:rPr>
              <a:t> )</a:t>
            </a:r>
          </a:p>
        </p:txBody>
      </p:sp>
      <p:sp>
        <p:nvSpPr>
          <p:cNvPr id="7198" name="Text Box 50"/>
          <p:cNvSpPr txBox="1">
            <a:spLocks noChangeArrowheads="1"/>
          </p:cNvSpPr>
          <p:nvPr/>
        </p:nvSpPr>
        <p:spPr bwMode="auto">
          <a:xfrm>
            <a:off x="2731515" y="631982"/>
            <a:ext cx="35258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</a:rPr>
              <a:t>Integrate-and-Fire Model</a:t>
            </a:r>
          </a:p>
        </p:txBody>
      </p:sp>
      <p:sp>
        <p:nvSpPr>
          <p:cNvPr id="7199" name="AutoShape 51"/>
          <p:cNvSpPr>
            <a:spLocks noChangeArrowheads="1"/>
          </p:cNvSpPr>
          <p:nvPr/>
        </p:nvSpPr>
        <p:spPr bwMode="auto">
          <a:xfrm rot="5400000">
            <a:off x="7069358" y="1152140"/>
            <a:ext cx="889000" cy="850900"/>
          </a:xfrm>
          <a:prstGeom prst="triangle">
            <a:avLst>
              <a:gd name="adj" fmla="val 50000"/>
            </a:avLst>
          </a:prstGeom>
          <a:solidFill>
            <a:schemeClr val="tx2">
              <a:lumMod val="40000"/>
              <a:lumOff val="60000"/>
            </a:schemeClr>
          </a:solidFill>
          <a:ln w="38100" cap="sq">
            <a:solidFill>
              <a:schemeClr val="tx2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00" name="Line 52"/>
          <p:cNvSpPr>
            <a:spLocks noChangeShapeType="1"/>
          </p:cNvSpPr>
          <p:nvPr/>
        </p:nvSpPr>
        <p:spPr bwMode="auto">
          <a:xfrm>
            <a:off x="7950422" y="1571238"/>
            <a:ext cx="668332" cy="6351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grpSp>
        <p:nvGrpSpPr>
          <p:cNvPr id="7201" name="Group 53"/>
          <p:cNvGrpSpPr>
            <a:grpSpLocks/>
          </p:cNvGrpSpPr>
          <p:nvPr/>
        </p:nvGrpSpPr>
        <p:grpSpPr bwMode="auto">
          <a:xfrm>
            <a:off x="7170958" y="1469640"/>
            <a:ext cx="355600" cy="190500"/>
            <a:chOff x="4088" y="2624"/>
            <a:chExt cx="224" cy="120"/>
          </a:xfrm>
        </p:grpSpPr>
        <p:sp>
          <p:nvSpPr>
            <p:cNvPr id="7208" name="Line 54"/>
            <p:cNvSpPr>
              <a:spLocks noChangeShapeType="1"/>
            </p:cNvSpPr>
            <p:nvPr/>
          </p:nvSpPr>
          <p:spPr bwMode="auto">
            <a:xfrm>
              <a:off x="4200" y="2624"/>
              <a:ext cx="112" cy="0"/>
            </a:xfrm>
            <a:prstGeom prst="line">
              <a:avLst/>
            </a:prstGeom>
            <a:noFill/>
            <a:ln w="25400" cap="sq">
              <a:solidFill>
                <a:srgbClr val="FF0000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209" name="Line 55"/>
            <p:cNvSpPr>
              <a:spLocks noChangeShapeType="1"/>
            </p:cNvSpPr>
            <p:nvPr/>
          </p:nvSpPr>
          <p:spPr bwMode="auto">
            <a:xfrm flipV="1">
              <a:off x="4200" y="2632"/>
              <a:ext cx="0" cy="104"/>
            </a:xfrm>
            <a:prstGeom prst="line">
              <a:avLst/>
            </a:prstGeom>
            <a:noFill/>
            <a:ln w="25400" cap="sq">
              <a:solidFill>
                <a:srgbClr val="FF0000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210" name="Line 56"/>
            <p:cNvSpPr>
              <a:spLocks noChangeShapeType="1"/>
            </p:cNvSpPr>
            <p:nvPr/>
          </p:nvSpPr>
          <p:spPr bwMode="auto">
            <a:xfrm>
              <a:off x="4088" y="2744"/>
              <a:ext cx="112" cy="0"/>
            </a:xfrm>
            <a:prstGeom prst="line">
              <a:avLst/>
            </a:prstGeom>
            <a:noFill/>
            <a:ln w="25400" cap="sq">
              <a:solidFill>
                <a:srgbClr val="FF0000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7203" name="Line 58"/>
          <p:cNvSpPr>
            <a:spLocks noChangeShapeType="1"/>
          </p:cNvSpPr>
          <p:nvPr/>
        </p:nvSpPr>
        <p:spPr bwMode="auto">
          <a:xfrm>
            <a:off x="8618758" y="1761740"/>
            <a:ext cx="0" cy="381000"/>
          </a:xfrm>
          <a:prstGeom prst="line">
            <a:avLst/>
          </a:prstGeom>
          <a:noFill/>
          <a:ln w="25400" cap="sq">
            <a:solidFill>
              <a:srgbClr val="CC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204" name="Line 59"/>
          <p:cNvSpPr>
            <a:spLocks noChangeShapeType="1"/>
          </p:cNvSpPr>
          <p:nvPr/>
        </p:nvSpPr>
        <p:spPr bwMode="auto">
          <a:xfrm>
            <a:off x="9164858" y="1774440"/>
            <a:ext cx="0" cy="381000"/>
          </a:xfrm>
          <a:prstGeom prst="line">
            <a:avLst/>
          </a:prstGeom>
          <a:noFill/>
          <a:ln w="25400" cap="sq">
            <a:solidFill>
              <a:srgbClr val="CC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205" name="Line 60"/>
          <p:cNvSpPr>
            <a:spLocks noChangeShapeType="1"/>
          </p:cNvSpPr>
          <p:nvPr/>
        </p:nvSpPr>
        <p:spPr bwMode="auto">
          <a:xfrm>
            <a:off x="9342658" y="1761740"/>
            <a:ext cx="0" cy="381000"/>
          </a:xfrm>
          <a:prstGeom prst="line">
            <a:avLst/>
          </a:prstGeom>
          <a:noFill/>
          <a:ln w="25400" cap="sq">
            <a:solidFill>
              <a:srgbClr val="CC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206" name="Text Box 61"/>
          <p:cNvSpPr txBox="1">
            <a:spLocks noChangeArrowheads="1"/>
          </p:cNvSpPr>
          <p:nvPr/>
        </p:nvSpPr>
        <p:spPr bwMode="auto">
          <a:xfrm>
            <a:off x="8101233" y="1063240"/>
            <a:ext cx="356188" cy="369332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i="1" dirty="0"/>
              <a:t>Z</a:t>
            </a:r>
            <a:r>
              <a:rPr lang="en-US" i="1" baseline="-25000" dirty="0"/>
              <a:t>i</a:t>
            </a:r>
          </a:p>
        </p:txBody>
      </p:sp>
      <p:graphicFrame>
        <p:nvGraphicFramePr>
          <p:cNvPr id="7171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7373820"/>
              </p:ext>
            </p:extLst>
          </p:nvPr>
        </p:nvGraphicFramePr>
        <p:xfrm>
          <a:off x="5801807" y="5232828"/>
          <a:ext cx="2200275" cy="9095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801" name="Equation" r:id="rId6" imgW="1485720" imgH="609480" progId="Equation.3">
                  <p:embed/>
                </p:oleObj>
              </mc:Choice>
              <mc:Fallback>
                <p:oleObj name="Equation" r:id="rId6" imgW="1485720" imgH="609480" progId="Equation.3">
                  <p:embed/>
                  <p:pic>
                    <p:nvPicPr>
                      <p:cNvPr id="7171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1807" y="5232828"/>
                        <a:ext cx="2200275" cy="90951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ln>
                        <a:solidFill>
                          <a:srgbClr val="0070C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07" name="Text Box 63"/>
          <p:cNvSpPr txBox="1">
            <a:spLocks noChangeArrowheads="1"/>
          </p:cNvSpPr>
          <p:nvPr/>
        </p:nvSpPr>
        <p:spPr bwMode="auto">
          <a:xfrm>
            <a:off x="6556304" y="6183398"/>
            <a:ext cx="2564035" cy="369332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V</a:t>
            </a:r>
            <a:r>
              <a:rPr lang="en-US" i="1" baseline="-25000" dirty="0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is reset after each spike</a:t>
            </a:r>
          </a:p>
        </p:txBody>
      </p:sp>
      <p:sp>
        <p:nvSpPr>
          <p:cNvPr id="65" name="Line 6">
            <a:extLst>
              <a:ext uri="{FF2B5EF4-FFF2-40B4-BE49-F238E27FC236}">
                <a16:creationId xmlns:a16="http://schemas.microsoft.com/office/drawing/2014/main" id="{DE4D3E49-36F4-4692-AC23-AF92E039D0AD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4671" y="4261918"/>
            <a:ext cx="171450" cy="0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66" name="Line 7">
            <a:extLst>
              <a:ext uri="{FF2B5EF4-FFF2-40B4-BE49-F238E27FC236}">
                <a16:creationId xmlns:a16="http://schemas.microsoft.com/office/drawing/2014/main" id="{4ADB9CCE-D4D8-494A-ADD6-9021240C7D2A}"/>
              </a:ext>
            </a:extLst>
          </p:cNvPr>
          <p:cNvSpPr>
            <a:spLocks noChangeShapeType="1"/>
          </p:cNvSpPr>
          <p:nvPr/>
        </p:nvSpPr>
        <p:spPr bwMode="auto">
          <a:xfrm>
            <a:off x="945296" y="4125393"/>
            <a:ext cx="320675" cy="0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67" name="Line 8">
            <a:extLst>
              <a:ext uri="{FF2B5EF4-FFF2-40B4-BE49-F238E27FC236}">
                <a16:creationId xmlns:a16="http://schemas.microsoft.com/office/drawing/2014/main" id="{A74B7AD5-2B04-4511-909C-9041943958D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12240" y="4270692"/>
            <a:ext cx="6700" cy="565260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68" name="Text Box 9">
            <a:extLst>
              <a:ext uri="{FF2B5EF4-FFF2-40B4-BE49-F238E27FC236}">
                <a16:creationId xmlns:a16="http://schemas.microsoft.com/office/drawing/2014/main" id="{A639D2DD-2BF2-47A5-8468-381305EE18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684" y="3826944"/>
            <a:ext cx="312738" cy="366712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69" name="Line 19">
            <a:extLst>
              <a:ext uri="{FF2B5EF4-FFF2-40B4-BE49-F238E27FC236}">
                <a16:creationId xmlns:a16="http://schemas.microsoft.com/office/drawing/2014/main" id="{2F36EA18-ABC7-4D38-9450-3E3BA5DFAD7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12143" y="4357340"/>
            <a:ext cx="20175" cy="43363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0" name="Text Box 24">
            <a:extLst>
              <a:ext uri="{FF2B5EF4-FFF2-40B4-BE49-F238E27FC236}">
                <a16:creationId xmlns:a16="http://schemas.microsoft.com/office/drawing/2014/main" id="{2FFF9CF1-687B-492C-B81B-307C500757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388" y="4135354"/>
            <a:ext cx="309563" cy="366713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dirty="0">
                <a:sym typeface="Symbol" pitchFamily="18" charset="2"/>
              </a:rPr>
              <a:t></a:t>
            </a:r>
          </a:p>
        </p:txBody>
      </p:sp>
      <p:sp>
        <p:nvSpPr>
          <p:cNvPr id="71" name="Line 25">
            <a:extLst>
              <a:ext uri="{FF2B5EF4-FFF2-40B4-BE49-F238E27FC236}">
                <a16:creationId xmlns:a16="http://schemas.microsoft.com/office/drawing/2014/main" id="{F235BD40-74B9-4F7C-9877-730E3595E099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0871" y="3550718"/>
            <a:ext cx="9525" cy="574675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2" name="Line 48">
            <a:extLst>
              <a:ext uri="{FF2B5EF4-FFF2-40B4-BE49-F238E27FC236}">
                <a16:creationId xmlns:a16="http://schemas.microsoft.com/office/drawing/2014/main" id="{D562BDBA-C417-42A5-9DEA-E12DA34F639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01128" y="1571238"/>
            <a:ext cx="11112" cy="382734"/>
          </a:xfrm>
          <a:prstGeom prst="line">
            <a:avLst/>
          </a:prstGeom>
          <a:noFill/>
          <a:ln w="38100" cap="sq">
            <a:solidFill>
              <a:schemeClr val="tx2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grpSp>
        <p:nvGrpSpPr>
          <p:cNvPr id="73" name="Group 26">
            <a:extLst>
              <a:ext uri="{FF2B5EF4-FFF2-40B4-BE49-F238E27FC236}">
                <a16:creationId xmlns:a16="http://schemas.microsoft.com/office/drawing/2014/main" id="{1A259515-2810-4833-9470-5FDAD4325113}"/>
              </a:ext>
            </a:extLst>
          </p:cNvPr>
          <p:cNvGrpSpPr>
            <a:grpSpLocks/>
          </p:cNvGrpSpPr>
          <p:nvPr/>
        </p:nvGrpSpPr>
        <p:grpSpPr bwMode="auto">
          <a:xfrm>
            <a:off x="2060003" y="1975096"/>
            <a:ext cx="1651000" cy="1557599"/>
            <a:chOff x="504" y="1655501"/>
            <a:chExt cx="1040" cy="1557599"/>
          </a:xfrm>
        </p:grpSpPr>
        <p:grpSp>
          <p:nvGrpSpPr>
            <p:cNvPr id="74" name="Group 27">
              <a:extLst>
                <a:ext uri="{FF2B5EF4-FFF2-40B4-BE49-F238E27FC236}">
                  <a16:creationId xmlns:a16="http://schemas.microsoft.com/office/drawing/2014/main" id="{72571EED-3558-4DEE-A379-794BF38D2C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0" y="1676400"/>
              <a:ext cx="224" cy="1517650"/>
              <a:chOff x="1320" y="1056"/>
              <a:chExt cx="224" cy="956"/>
            </a:xfrm>
          </p:grpSpPr>
          <p:sp>
            <p:nvSpPr>
              <p:cNvPr id="90" name="Line 28">
                <a:extLst>
                  <a:ext uri="{FF2B5EF4-FFF2-40B4-BE49-F238E27FC236}">
                    <a16:creationId xmlns:a16="http://schemas.microsoft.com/office/drawing/2014/main" id="{526CD9B8-2F81-4927-A5F0-C3EE5EEF55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24" y="1056"/>
                <a:ext cx="6" cy="588"/>
              </a:xfrm>
              <a:prstGeom prst="line">
                <a:avLst/>
              </a:prstGeom>
              <a:noFill/>
              <a:ln w="38100" cap="sq">
                <a:solidFill>
                  <a:schemeClr val="tx2"/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1" name="Rectangle 29">
                <a:extLst>
                  <a:ext uri="{FF2B5EF4-FFF2-40B4-BE49-F238E27FC236}">
                    <a16:creationId xmlns:a16="http://schemas.microsoft.com/office/drawing/2014/main" id="{45195497-BEE2-42D9-85AD-F13DE7A098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7" y="1194"/>
                <a:ext cx="85" cy="317"/>
              </a:xfrm>
              <a:prstGeom prst="rect">
                <a:avLst/>
              </a:prstGeom>
              <a:solidFill>
                <a:srgbClr val="FF0000"/>
              </a:solidFill>
              <a:ln w="38100" cap="sq">
                <a:solidFill>
                  <a:srgbClr val="FF0000"/>
                </a:solidFill>
                <a:miter lim="800000"/>
                <a:headEnd type="none" w="sm" len="sm"/>
                <a:tailEnd type="none" w="lg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" name="Line 30">
                <a:extLst>
                  <a:ext uri="{FF2B5EF4-FFF2-40B4-BE49-F238E27FC236}">
                    <a16:creationId xmlns:a16="http://schemas.microsoft.com/office/drawing/2014/main" id="{356DD13A-3F2F-4841-8804-AC9F699999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24" y="1832"/>
                <a:ext cx="6" cy="180"/>
              </a:xfrm>
              <a:prstGeom prst="line">
                <a:avLst/>
              </a:prstGeom>
              <a:noFill/>
              <a:ln w="38100" cap="sq">
                <a:solidFill>
                  <a:schemeClr val="tx2"/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3" name="Line 31">
                <a:extLst>
                  <a:ext uri="{FF2B5EF4-FFF2-40B4-BE49-F238E27FC236}">
                    <a16:creationId xmlns:a16="http://schemas.microsoft.com/office/drawing/2014/main" id="{24C059E6-5A2F-44D4-BB63-2B9A72D722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342" y="1664"/>
                <a:ext cx="82" cy="156"/>
              </a:xfrm>
              <a:prstGeom prst="line">
                <a:avLst/>
              </a:prstGeom>
              <a:noFill/>
              <a:ln w="38100" cap="sq">
                <a:solidFill>
                  <a:schemeClr val="tx2"/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94" name="AutoShape 32">
                <a:extLst>
                  <a:ext uri="{FF2B5EF4-FFF2-40B4-BE49-F238E27FC236}">
                    <a16:creationId xmlns:a16="http://schemas.microsoft.com/office/drawing/2014/main" id="{CF3E3D39-7B50-4249-94B9-0AD02C867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20" y="1704"/>
                <a:ext cx="224" cy="224"/>
              </a:xfrm>
              <a:custGeom>
                <a:avLst/>
                <a:gdLst>
                  <a:gd name="T0" fmla="*/ 31 w 21600"/>
                  <a:gd name="T1" fmla="*/ 189 h 21600"/>
                  <a:gd name="T2" fmla="*/ 108 w 21600"/>
                  <a:gd name="T3" fmla="*/ 224 h 21600"/>
                  <a:gd name="T4" fmla="*/ 31 w 21600"/>
                  <a:gd name="T5" fmla="*/ 189 h 21600"/>
                  <a:gd name="T6" fmla="*/ -28 w 21600"/>
                  <a:gd name="T7" fmla="*/ 109 h 21600"/>
                  <a:gd name="T8" fmla="*/ 1 w 21600"/>
                  <a:gd name="T9" fmla="*/ 82 h 21600"/>
                  <a:gd name="T10" fmla="*/ 28 w 21600"/>
                  <a:gd name="T11" fmla="*/ 11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182 w 21600"/>
                  <a:gd name="T19" fmla="*/ 3182 h 21600"/>
                  <a:gd name="T20" fmla="*/ 18418 w 21600"/>
                  <a:gd name="T21" fmla="*/ 18418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2" y="10560"/>
                    </a:moveTo>
                    <a:cubicBezTo>
                      <a:pt x="0" y="10640"/>
                      <a:pt x="0" y="10720"/>
                      <a:pt x="0" y="10799"/>
                    </a:cubicBezTo>
                    <a:cubicBezTo>
                      <a:pt x="-1" y="16613"/>
                      <a:pt x="4601" y="21383"/>
                      <a:pt x="10410" y="21592"/>
                    </a:cubicBezTo>
                    <a:cubicBezTo>
                      <a:pt x="4601" y="21383"/>
                      <a:pt x="0" y="16613"/>
                      <a:pt x="0" y="10800"/>
                    </a:cubicBezTo>
                    <a:cubicBezTo>
                      <a:pt x="-1" y="10720"/>
                      <a:pt x="0" y="10640"/>
                      <a:pt x="2" y="10560"/>
                    </a:cubicBezTo>
                    <a:lnTo>
                      <a:pt x="-2697" y="10500"/>
                    </a:lnTo>
                    <a:lnTo>
                      <a:pt x="62" y="7861"/>
                    </a:lnTo>
                    <a:lnTo>
                      <a:pt x="2701" y="10620"/>
                    </a:lnTo>
                    <a:lnTo>
                      <a:pt x="2" y="10560"/>
                    </a:lnTo>
                    <a:close/>
                  </a:path>
                </a:pathLst>
              </a:custGeom>
              <a:solidFill>
                <a:srgbClr val="33CCCC"/>
              </a:solidFill>
              <a:ln w="25400" cap="sq">
                <a:solidFill>
                  <a:srgbClr val="C00000"/>
                </a:solidFill>
                <a:miter lim="800000"/>
                <a:headEnd type="none" w="sm" len="sm"/>
                <a:tailEnd type="none" w="lg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5" name="Group 33">
              <a:extLst>
                <a:ext uri="{FF2B5EF4-FFF2-40B4-BE49-F238E27FC236}">
                  <a16:creationId xmlns:a16="http://schemas.microsoft.com/office/drawing/2014/main" id="{59DF6BDB-7601-4E50-8E40-73F9EACCCA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2" y="1676400"/>
              <a:ext cx="224" cy="1517650"/>
              <a:chOff x="1320" y="1056"/>
              <a:chExt cx="224" cy="956"/>
            </a:xfrm>
          </p:grpSpPr>
          <p:sp>
            <p:nvSpPr>
              <p:cNvPr id="85" name="Line 34">
                <a:extLst>
                  <a:ext uri="{FF2B5EF4-FFF2-40B4-BE49-F238E27FC236}">
                    <a16:creationId xmlns:a16="http://schemas.microsoft.com/office/drawing/2014/main" id="{7DD65749-98E9-46F2-89F1-1612D560E6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24" y="1056"/>
                <a:ext cx="6" cy="588"/>
              </a:xfrm>
              <a:prstGeom prst="line">
                <a:avLst/>
              </a:prstGeom>
              <a:noFill/>
              <a:ln w="38100" cap="sq">
                <a:solidFill>
                  <a:schemeClr val="tx2"/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6" name="Rectangle 35">
                <a:extLst>
                  <a:ext uri="{FF2B5EF4-FFF2-40B4-BE49-F238E27FC236}">
                    <a16:creationId xmlns:a16="http://schemas.microsoft.com/office/drawing/2014/main" id="{81D5D5FB-F1C3-4063-9316-BE82B18E7B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7" y="1194"/>
                <a:ext cx="85" cy="317"/>
              </a:xfrm>
              <a:prstGeom prst="rect">
                <a:avLst/>
              </a:prstGeom>
              <a:solidFill>
                <a:srgbClr val="FF0000"/>
              </a:solidFill>
              <a:ln w="38100" cap="sq">
                <a:solidFill>
                  <a:srgbClr val="FF0000"/>
                </a:solidFill>
                <a:miter lim="800000"/>
                <a:headEnd type="none" w="sm" len="sm"/>
                <a:tailEnd type="none" w="lg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Line 36">
                <a:extLst>
                  <a:ext uri="{FF2B5EF4-FFF2-40B4-BE49-F238E27FC236}">
                    <a16:creationId xmlns:a16="http://schemas.microsoft.com/office/drawing/2014/main" id="{B762BADE-CC6C-450C-B442-FC02AC5411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24" y="1832"/>
                <a:ext cx="6" cy="180"/>
              </a:xfrm>
              <a:prstGeom prst="line">
                <a:avLst/>
              </a:prstGeom>
              <a:noFill/>
              <a:ln w="38100" cap="sq">
                <a:solidFill>
                  <a:schemeClr val="tx2"/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8" name="Line 37">
                <a:extLst>
                  <a:ext uri="{FF2B5EF4-FFF2-40B4-BE49-F238E27FC236}">
                    <a16:creationId xmlns:a16="http://schemas.microsoft.com/office/drawing/2014/main" id="{36368939-3AD0-403E-A888-2ED1CB8697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342" y="1664"/>
                <a:ext cx="82" cy="156"/>
              </a:xfrm>
              <a:prstGeom prst="line">
                <a:avLst/>
              </a:prstGeom>
              <a:noFill/>
              <a:ln w="38100" cap="sq">
                <a:solidFill>
                  <a:schemeClr val="tx2"/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9" name="AutoShape 38">
                <a:extLst>
                  <a:ext uri="{FF2B5EF4-FFF2-40B4-BE49-F238E27FC236}">
                    <a16:creationId xmlns:a16="http://schemas.microsoft.com/office/drawing/2014/main" id="{4CA3AA51-3433-4C3E-8A93-CC5000E543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20" y="1704"/>
                <a:ext cx="224" cy="224"/>
              </a:xfrm>
              <a:custGeom>
                <a:avLst/>
                <a:gdLst>
                  <a:gd name="T0" fmla="*/ 31 w 21600"/>
                  <a:gd name="T1" fmla="*/ 189 h 21600"/>
                  <a:gd name="T2" fmla="*/ 108 w 21600"/>
                  <a:gd name="T3" fmla="*/ 224 h 21600"/>
                  <a:gd name="T4" fmla="*/ 31 w 21600"/>
                  <a:gd name="T5" fmla="*/ 189 h 21600"/>
                  <a:gd name="T6" fmla="*/ -28 w 21600"/>
                  <a:gd name="T7" fmla="*/ 109 h 21600"/>
                  <a:gd name="T8" fmla="*/ 1 w 21600"/>
                  <a:gd name="T9" fmla="*/ 82 h 21600"/>
                  <a:gd name="T10" fmla="*/ 28 w 21600"/>
                  <a:gd name="T11" fmla="*/ 11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182 w 21600"/>
                  <a:gd name="T19" fmla="*/ 3182 h 21600"/>
                  <a:gd name="T20" fmla="*/ 18418 w 21600"/>
                  <a:gd name="T21" fmla="*/ 18418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2" y="10560"/>
                    </a:moveTo>
                    <a:cubicBezTo>
                      <a:pt x="0" y="10640"/>
                      <a:pt x="0" y="10720"/>
                      <a:pt x="0" y="10799"/>
                    </a:cubicBezTo>
                    <a:cubicBezTo>
                      <a:pt x="-1" y="16613"/>
                      <a:pt x="4601" y="21383"/>
                      <a:pt x="10410" y="21592"/>
                    </a:cubicBezTo>
                    <a:cubicBezTo>
                      <a:pt x="4601" y="21383"/>
                      <a:pt x="0" y="16613"/>
                      <a:pt x="0" y="10800"/>
                    </a:cubicBezTo>
                    <a:cubicBezTo>
                      <a:pt x="-1" y="10720"/>
                      <a:pt x="0" y="10640"/>
                      <a:pt x="2" y="10560"/>
                    </a:cubicBezTo>
                    <a:lnTo>
                      <a:pt x="-2697" y="10500"/>
                    </a:lnTo>
                    <a:lnTo>
                      <a:pt x="62" y="7861"/>
                    </a:lnTo>
                    <a:lnTo>
                      <a:pt x="2701" y="10620"/>
                    </a:lnTo>
                    <a:lnTo>
                      <a:pt x="2" y="10560"/>
                    </a:lnTo>
                    <a:close/>
                  </a:path>
                </a:pathLst>
              </a:custGeom>
              <a:solidFill>
                <a:srgbClr val="33CCCC"/>
              </a:solidFill>
              <a:ln w="25400" cap="sq">
                <a:solidFill>
                  <a:srgbClr val="C00000"/>
                </a:solidFill>
                <a:miter lim="800000"/>
                <a:headEnd type="none" w="sm" len="sm"/>
                <a:tailEnd type="none" w="lg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6" name="Group 39">
              <a:extLst>
                <a:ext uri="{FF2B5EF4-FFF2-40B4-BE49-F238E27FC236}">
                  <a16:creationId xmlns:a16="http://schemas.microsoft.com/office/drawing/2014/main" id="{10AF9828-4FEA-47D9-8488-88FAA8C020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" y="1689100"/>
              <a:ext cx="224" cy="1517650"/>
              <a:chOff x="1320" y="1056"/>
              <a:chExt cx="224" cy="956"/>
            </a:xfrm>
          </p:grpSpPr>
          <p:sp>
            <p:nvSpPr>
              <p:cNvPr id="80" name="Line 40">
                <a:extLst>
                  <a:ext uri="{FF2B5EF4-FFF2-40B4-BE49-F238E27FC236}">
                    <a16:creationId xmlns:a16="http://schemas.microsoft.com/office/drawing/2014/main" id="{792D5031-FC15-4978-9A6D-26DA8055F4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24" y="1056"/>
                <a:ext cx="6" cy="588"/>
              </a:xfrm>
              <a:prstGeom prst="line">
                <a:avLst/>
              </a:prstGeom>
              <a:noFill/>
              <a:ln w="38100" cap="sq">
                <a:solidFill>
                  <a:schemeClr val="tx2"/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1" name="Rectangle 41">
                <a:extLst>
                  <a:ext uri="{FF2B5EF4-FFF2-40B4-BE49-F238E27FC236}">
                    <a16:creationId xmlns:a16="http://schemas.microsoft.com/office/drawing/2014/main" id="{FE1B0CC0-62FE-4C54-871D-CD6294DC7B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7" y="1194"/>
                <a:ext cx="85" cy="317"/>
              </a:xfrm>
              <a:prstGeom prst="rect">
                <a:avLst/>
              </a:prstGeom>
              <a:solidFill>
                <a:srgbClr val="FF0000"/>
              </a:solidFill>
              <a:ln w="38100" cap="sq">
                <a:solidFill>
                  <a:srgbClr val="FF0000"/>
                </a:solidFill>
                <a:miter lim="800000"/>
                <a:headEnd type="none" w="sm" len="sm"/>
                <a:tailEnd type="none" w="lg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Line 42">
                <a:extLst>
                  <a:ext uri="{FF2B5EF4-FFF2-40B4-BE49-F238E27FC236}">
                    <a16:creationId xmlns:a16="http://schemas.microsoft.com/office/drawing/2014/main" id="{A5A78B31-DD36-4AB9-AF05-A66AA46E55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24" y="1832"/>
                <a:ext cx="6" cy="180"/>
              </a:xfrm>
              <a:prstGeom prst="line">
                <a:avLst/>
              </a:prstGeom>
              <a:noFill/>
              <a:ln w="38100" cap="sq">
                <a:solidFill>
                  <a:schemeClr val="tx2"/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3" name="Line 43">
                <a:extLst>
                  <a:ext uri="{FF2B5EF4-FFF2-40B4-BE49-F238E27FC236}">
                    <a16:creationId xmlns:a16="http://schemas.microsoft.com/office/drawing/2014/main" id="{9052A895-2AE7-4A71-9A29-42F9156842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342" y="1664"/>
                <a:ext cx="82" cy="156"/>
              </a:xfrm>
              <a:prstGeom prst="line">
                <a:avLst/>
              </a:prstGeom>
              <a:noFill/>
              <a:ln w="38100" cap="sq">
                <a:solidFill>
                  <a:schemeClr val="tx2"/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4" name="AutoShape 44">
                <a:extLst>
                  <a:ext uri="{FF2B5EF4-FFF2-40B4-BE49-F238E27FC236}">
                    <a16:creationId xmlns:a16="http://schemas.microsoft.com/office/drawing/2014/main" id="{B69F2D40-5E10-473E-B696-C97552A7C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320" y="1704"/>
                <a:ext cx="224" cy="224"/>
              </a:xfrm>
              <a:custGeom>
                <a:avLst/>
                <a:gdLst>
                  <a:gd name="T0" fmla="*/ 31 w 21600"/>
                  <a:gd name="T1" fmla="*/ 189 h 21600"/>
                  <a:gd name="T2" fmla="*/ 108 w 21600"/>
                  <a:gd name="T3" fmla="*/ 224 h 21600"/>
                  <a:gd name="T4" fmla="*/ 31 w 21600"/>
                  <a:gd name="T5" fmla="*/ 189 h 21600"/>
                  <a:gd name="T6" fmla="*/ -28 w 21600"/>
                  <a:gd name="T7" fmla="*/ 109 h 21600"/>
                  <a:gd name="T8" fmla="*/ 1 w 21600"/>
                  <a:gd name="T9" fmla="*/ 82 h 21600"/>
                  <a:gd name="T10" fmla="*/ 28 w 21600"/>
                  <a:gd name="T11" fmla="*/ 11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182 w 21600"/>
                  <a:gd name="T19" fmla="*/ 3182 h 21600"/>
                  <a:gd name="T20" fmla="*/ 18418 w 21600"/>
                  <a:gd name="T21" fmla="*/ 18418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2" y="10560"/>
                    </a:moveTo>
                    <a:cubicBezTo>
                      <a:pt x="0" y="10640"/>
                      <a:pt x="0" y="10720"/>
                      <a:pt x="0" y="10799"/>
                    </a:cubicBezTo>
                    <a:cubicBezTo>
                      <a:pt x="-1" y="16613"/>
                      <a:pt x="4601" y="21383"/>
                      <a:pt x="10410" y="21592"/>
                    </a:cubicBezTo>
                    <a:cubicBezTo>
                      <a:pt x="4601" y="21383"/>
                      <a:pt x="0" y="16613"/>
                      <a:pt x="0" y="10800"/>
                    </a:cubicBezTo>
                    <a:cubicBezTo>
                      <a:pt x="-1" y="10720"/>
                      <a:pt x="0" y="10640"/>
                      <a:pt x="2" y="10560"/>
                    </a:cubicBezTo>
                    <a:lnTo>
                      <a:pt x="-2697" y="10500"/>
                    </a:lnTo>
                    <a:lnTo>
                      <a:pt x="62" y="7861"/>
                    </a:lnTo>
                    <a:lnTo>
                      <a:pt x="2701" y="10620"/>
                    </a:lnTo>
                    <a:lnTo>
                      <a:pt x="2" y="10560"/>
                    </a:lnTo>
                    <a:close/>
                  </a:path>
                </a:pathLst>
              </a:custGeom>
              <a:solidFill>
                <a:srgbClr val="33CCCC"/>
              </a:solidFill>
              <a:ln w="25400" cap="sq">
                <a:solidFill>
                  <a:srgbClr val="C00000"/>
                </a:solidFill>
                <a:miter lim="800000"/>
                <a:headEnd type="none" w="sm" len="sm"/>
                <a:tailEnd type="none" w="lg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7" name="Line 45">
              <a:extLst>
                <a:ext uri="{FF2B5EF4-FFF2-40B4-BE49-F238E27FC236}">
                  <a16:creationId xmlns:a16="http://schemas.microsoft.com/office/drawing/2014/main" id="{21700306-719B-482C-8BF3-0C7601C393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8" y="2146300"/>
              <a:ext cx="168" cy="0"/>
            </a:xfrm>
            <a:prstGeom prst="line">
              <a:avLst/>
            </a:prstGeom>
            <a:noFill/>
            <a:ln w="50800">
              <a:solidFill>
                <a:srgbClr val="FFCC99"/>
              </a:solidFill>
              <a:prstDash val="sysDot"/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8" name="Line 46">
              <a:extLst>
                <a:ext uri="{FF2B5EF4-FFF2-40B4-BE49-F238E27FC236}">
                  <a16:creationId xmlns:a16="http://schemas.microsoft.com/office/drawing/2014/main" id="{5DD199B7-4456-4DF6-9DDC-4719615A55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8" y="3213100"/>
              <a:ext cx="816" cy="0"/>
            </a:xfrm>
            <a:prstGeom prst="line">
              <a:avLst/>
            </a:prstGeom>
            <a:noFill/>
            <a:ln w="38100" cap="sq">
              <a:solidFill>
                <a:schemeClr val="tx2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9" name="Line 46">
              <a:extLst>
                <a:ext uri="{FF2B5EF4-FFF2-40B4-BE49-F238E27FC236}">
                  <a16:creationId xmlns:a16="http://schemas.microsoft.com/office/drawing/2014/main" id="{4AB637DA-1424-40F2-9F06-F0F41C60AB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6" y="1655501"/>
              <a:ext cx="816" cy="0"/>
            </a:xfrm>
            <a:prstGeom prst="line">
              <a:avLst/>
            </a:prstGeom>
            <a:noFill/>
            <a:ln w="38100" cap="sq">
              <a:solidFill>
                <a:schemeClr val="tx2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95" name="Text Box 18">
            <a:extLst>
              <a:ext uri="{FF2B5EF4-FFF2-40B4-BE49-F238E27FC236}">
                <a16:creationId xmlns:a16="http://schemas.microsoft.com/office/drawing/2014/main" id="{7E59F5AC-3E77-4A02-B431-0F72DB11F6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7399" y="4368976"/>
            <a:ext cx="463550" cy="366713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i="1" dirty="0" err="1"/>
              <a:t>I</a:t>
            </a:r>
            <a:r>
              <a:rPr lang="en-US" i="1" baseline="-25000" dirty="0" err="1"/>
              <a:t>syn</a:t>
            </a:r>
            <a:endParaRPr lang="en-US" i="1" baseline="-25000" dirty="0"/>
          </a:p>
        </p:txBody>
      </p:sp>
      <p:sp>
        <p:nvSpPr>
          <p:cNvPr id="96" name="Text Box 10">
            <a:extLst>
              <a:ext uri="{FF2B5EF4-FFF2-40B4-BE49-F238E27FC236}">
                <a16:creationId xmlns:a16="http://schemas.microsoft.com/office/drawing/2014/main" id="{A5CBA2EA-6617-4DD3-B61E-451E268A64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6785" y="3975017"/>
            <a:ext cx="530915" cy="369332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i="1" dirty="0" err="1"/>
              <a:t>E</a:t>
            </a:r>
            <a:r>
              <a:rPr lang="en-US" i="1" baseline="-25000" dirty="0" err="1"/>
              <a:t>syn</a:t>
            </a:r>
            <a:endParaRPr lang="en-US" i="1" baseline="-25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6D04E2-6A67-427B-A50F-727263E9C687}"/>
              </a:ext>
            </a:extLst>
          </p:cNvPr>
          <p:cNvSpPr txBox="1"/>
          <p:nvPr/>
        </p:nvSpPr>
        <p:spPr>
          <a:xfrm>
            <a:off x="3902333" y="1188544"/>
            <a:ext cx="853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7143992-6899-4BB3-9DC9-02009BD461F1}"/>
              </a:ext>
            </a:extLst>
          </p:cNvPr>
          <p:cNvSpPr txBox="1"/>
          <p:nvPr/>
        </p:nvSpPr>
        <p:spPr>
          <a:xfrm>
            <a:off x="3956424" y="4836325"/>
            <a:ext cx="1037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Outside</a:t>
            </a:r>
          </a:p>
        </p:txBody>
      </p:sp>
      <p:sp>
        <p:nvSpPr>
          <p:cNvPr id="100" name="Text Box 16">
            <a:extLst>
              <a:ext uri="{FF2B5EF4-FFF2-40B4-BE49-F238E27FC236}">
                <a16:creationId xmlns:a16="http://schemas.microsoft.com/office/drawing/2014/main" id="{7857AC13-BE9E-4AF8-807E-87C8D9000B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6074" y="2788313"/>
            <a:ext cx="1151411" cy="523220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Membrane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Capacitance</a:t>
            </a:r>
          </a:p>
        </p:txBody>
      </p:sp>
      <p:sp>
        <p:nvSpPr>
          <p:cNvPr id="101" name="Text Box 23">
            <a:extLst>
              <a:ext uri="{FF2B5EF4-FFF2-40B4-BE49-F238E27FC236}">
                <a16:creationId xmlns:a16="http://schemas.microsoft.com/office/drawing/2014/main" id="{946E7D3A-DB72-4755-89AF-F1ED20EE6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7765" y="2751019"/>
            <a:ext cx="1124026" cy="523220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Leak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Conductance</a:t>
            </a:r>
            <a:endParaRPr lang="en-US" sz="1400" baseline="-250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37F4E8-6FE7-4C7E-8752-80CD59E8F46A}"/>
              </a:ext>
            </a:extLst>
          </p:cNvPr>
          <p:cNvSpPr txBox="1"/>
          <p:nvPr/>
        </p:nvSpPr>
        <p:spPr>
          <a:xfrm>
            <a:off x="1079350" y="6156034"/>
            <a:ext cx="4475905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1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6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jk</a:t>
            </a:r>
            <a:r>
              <a:rPr lang="en-US" sz="1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time of the </a:t>
            </a:r>
            <a:r>
              <a:rPr lang="en-US" sz="1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 spike from presynaptic neuron </a:t>
            </a:r>
            <a:r>
              <a:rPr lang="en-US" sz="1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endParaRPr lang="en-US" sz="1600" i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404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0"/>
          <p:cNvSpPr txBox="1">
            <a:spLocks noChangeArrowheads="1"/>
          </p:cNvSpPr>
          <p:nvPr/>
        </p:nvSpPr>
        <p:spPr bwMode="auto">
          <a:xfrm>
            <a:off x="3339129" y="648689"/>
            <a:ext cx="24657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u="sng" dirty="0" err="1">
                <a:solidFill>
                  <a:srgbClr val="FF0000"/>
                </a:solidFill>
              </a:rPr>
              <a:t>Izhikevich</a:t>
            </a:r>
            <a:r>
              <a:rPr lang="en-US" sz="2400" b="1" u="sng" dirty="0">
                <a:solidFill>
                  <a:srgbClr val="FF0000"/>
                </a:solidFill>
              </a:rPr>
              <a:t> Model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2817813" y="5181600"/>
          <a:ext cx="188912" cy="33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88" name="Equation" r:id="rId3" imgW="2450880" imgH="431640" progId="Equation.3">
                  <p:embed/>
                </p:oleObj>
              </mc:Choice>
              <mc:Fallback>
                <p:oleObj name="Equation" r:id="rId3" imgW="2450880" imgH="431640" progId="Equation.3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7813" y="5181600"/>
                        <a:ext cx="188912" cy="33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908300" y="6034088"/>
          <a:ext cx="117475" cy="4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89" name="Equation" r:id="rId5" imgW="1485720" imgH="609480" progId="Equation.3">
                  <p:embed/>
                </p:oleObj>
              </mc:Choice>
              <mc:Fallback>
                <p:oleObj name="Equation" r:id="rId5" imgW="1485720" imgH="60948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8300" y="6034088"/>
                        <a:ext cx="117475" cy="47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30872"/>
              </p:ext>
            </p:extLst>
          </p:nvPr>
        </p:nvGraphicFramePr>
        <p:xfrm>
          <a:off x="301639" y="2626167"/>
          <a:ext cx="4028641" cy="32711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90" name="Equation" r:id="rId7" imgW="2565360" imgH="2108160" progId="Equation.3">
                  <p:embed/>
                </p:oleObj>
              </mc:Choice>
              <mc:Fallback>
                <p:oleObj name="Equation" r:id="rId7" imgW="2565360" imgH="210816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639" y="2626167"/>
                        <a:ext cx="4028641" cy="3271179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ln>
                        <a:solidFill>
                          <a:srgbClr val="0070C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17011" y="1206018"/>
            <a:ext cx="81099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very popular model for spiking neurons that actually models the shape of the action</a:t>
            </a:r>
          </a:p>
          <a:p>
            <a:r>
              <a:rPr lang="en-US" dirty="0"/>
              <a:t> potential, unlike the integrate-and-fire model.</a:t>
            </a:r>
          </a:p>
          <a:p>
            <a:endParaRPr lang="en-US" dirty="0"/>
          </a:p>
          <a:p>
            <a:r>
              <a:rPr lang="en-US" dirty="0"/>
              <a:t>By changing the </a:t>
            </a:r>
            <a:r>
              <a:rPr lang="en-US" i="1" dirty="0"/>
              <a:t>a</a:t>
            </a:r>
            <a:r>
              <a:rPr lang="en-US" dirty="0"/>
              <a:t>, </a:t>
            </a:r>
            <a:r>
              <a:rPr lang="en-US" i="1" dirty="0"/>
              <a:t>b</a:t>
            </a:r>
            <a:r>
              <a:rPr lang="en-US" dirty="0"/>
              <a:t>, </a:t>
            </a:r>
            <a:r>
              <a:rPr lang="en-US" i="1" dirty="0"/>
              <a:t>c</a:t>
            </a:r>
            <a:r>
              <a:rPr lang="en-US" dirty="0"/>
              <a:t> and </a:t>
            </a:r>
            <a:r>
              <a:rPr lang="en-US" i="1" dirty="0"/>
              <a:t>d</a:t>
            </a:r>
            <a:r>
              <a:rPr lang="en-US" dirty="0"/>
              <a:t> parameters, many realistic neuron types can be modeled.</a:t>
            </a:r>
          </a:p>
        </p:txBody>
      </p:sp>
      <p:pic>
        <p:nvPicPr>
          <p:cNvPr id="153609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281" y="2514830"/>
            <a:ext cx="4644006" cy="2130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10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280" y="4753635"/>
            <a:ext cx="4630097" cy="1471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43839" y="6361900"/>
            <a:ext cx="6907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E.M. </a:t>
            </a:r>
            <a:r>
              <a:rPr lang="en-US" sz="1200" dirty="0" err="1"/>
              <a:t>Izhikevich</a:t>
            </a:r>
            <a:r>
              <a:rPr lang="en-US" sz="1200" dirty="0"/>
              <a:t> (2003) Simple models of spiking neurons. </a:t>
            </a:r>
            <a:r>
              <a:rPr lang="en-US" sz="1200" i="1" dirty="0"/>
              <a:t>IEEE Trans. On Neural Networks </a:t>
            </a:r>
            <a:r>
              <a:rPr lang="en-US" sz="1200" dirty="0"/>
              <a:t>14: 1569-1572.</a:t>
            </a:r>
          </a:p>
        </p:txBody>
      </p:sp>
    </p:spTree>
    <p:extLst>
      <p:ext uri="{BB962C8B-B14F-4D97-AF65-F5344CB8AC3E}">
        <p14:creationId xmlns:p14="http://schemas.microsoft.com/office/powerpoint/2010/main" val="25817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2"/>
          <p:cNvGraphicFramePr>
            <a:graphicFrameLocks noChangeAspect="1"/>
          </p:cNvGraphicFramePr>
          <p:nvPr>
            <p:extLst/>
          </p:nvPr>
        </p:nvGraphicFramePr>
        <p:xfrm>
          <a:off x="1115280" y="4844256"/>
          <a:ext cx="1654175" cy="1258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61" name="Equation" r:id="rId4" imgW="774360" imgH="583920" progId="Equation.DSMT4">
                  <p:embed/>
                </p:oleObj>
              </mc:Choice>
              <mc:Fallback>
                <p:oleObj name="Equation" r:id="rId4" imgW="774360" imgH="583920" progId="Equation.DSMT4">
                  <p:embed/>
                  <p:pic>
                    <p:nvPicPr>
                      <p:cNvPr id="819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280" y="4844256"/>
                        <a:ext cx="1654175" cy="1258888"/>
                      </a:xfrm>
                      <a:prstGeom prst="rect">
                        <a:avLst/>
                      </a:prstGeom>
                      <a:solidFill>
                        <a:schemeClr val="tx2">
                          <a:lumMod val="75000"/>
                        </a:schemeClr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197" name="Group 3"/>
          <p:cNvGrpSpPr>
            <a:grpSpLocks/>
          </p:cNvGrpSpPr>
          <p:nvPr/>
        </p:nvGrpSpPr>
        <p:grpSpPr bwMode="auto">
          <a:xfrm>
            <a:off x="898173" y="1390346"/>
            <a:ext cx="7132637" cy="2794000"/>
            <a:chOff x="475" y="1200"/>
            <a:chExt cx="4493" cy="1760"/>
          </a:xfrm>
        </p:grpSpPr>
        <p:sp>
          <p:nvSpPr>
            <p:cNvPr id="8207" name="AutoShape 4"/>
            <p:cNvSpPr>
              <a:spLocks noChangeArrowheads="1"/>
            </p:cNvSpPr>
            <p:nvPr/>
          </p:nvSpPr>
          <p:spPr bwMode="auto">
            <a:xfrm>
              <a:off x="1016" y="1200"/>
              <a:ext cx="3453" cy="1760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25400" cap="sq">
              <a:solidFill>
                <a:srgbClr val="FF9900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08" name="Oval 5"/>
            <p:cNvSpPr>
              <a:spLocks noChangeArrowheads="1"/>
            </p:cNvSpPr>
            <p:nvPr/>
          </p:nvSpPr>
          <p:spPr bwMode="auto">
            <a:xfrm>
              <a:off x="3574" y="1785"/>
              <a:ext cx="553" cy="553"/>
            </a:xfrm>
            <a:prstGeom prst="ellipse">
              <a:avLst/>
            </a:prstGeom>
            <a:solidFill>
              <a:srgbClr val="33CCCC"/>
            </a:solidFill>
            <a:ln w="25400" cap="sq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09" name="Text Box 6"/>
            <p:cNvSpPr txBox="1">
              <a:spLocks noChangeArrowheads="1"/>
            </p:cNvSpPr>
            <p:nvPr/>
          </p:nvSpPr>
          <p:spPr bwMode="auto">
            <a:xfrm>
              <a:off x="1587" y="1360"/>
              <a:ext cx="287" cy="231"/>
            </a:xfrm>
            <a:prstGeom prst="rect">
              <a:avLst/>
            </a:prstGeom>
            <a:noFill/>
            <a:ln w="38100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</a:t>
              </a:r>
              <a:r>
                <a:rPr kumimoji="0" lang="en-US" sz="1800" b="0" i="1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i1</a:t>
              </a:r>
            </a:p>
          </p:txBody>
        </p:sp>
        <p:sp>
          <p:nvSpPr>
            <p:cNvPr id="8210" name="Text Box 7"/>
            <p:cNvSpPr txBox="1">
              <a:spLocks noChangeArrowheads="1"/>
            </p:cNvSpPr>
            <p:nvPr/>
          </p:nvSpPr>
          <p:spPr bwMode="auto">
            <a:xfrm>
              <a:off x="1579" y="1632"/>
              <a:ext cx="287" cy="231"/>
            </a:xfrm>
            <a:prstGeom prst="rect">
              <a:avLst/>
            </a:prstGeom>
            <a:noFill/>
            <a:ln w="38100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</a:t>
              </a:r>
              <a:r>
                <a:rPr kumimoji="0" lang="en-US" sz="1800" b="0" i="1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i2</a:t>
              </a:r>
            </a:p>
          </p:txBody>
        </p:sp>
        <p:sp>
          <p:nvSpPr>
            <p:cNvPr id="8211" name="Text Box 8"/>
            <p:cNvSpPr txBox="1">
              <a:spLocks noChangeArrowheads="1"/>
            </p:cNvSpPr>
            <p:nvPr/>
          </p:nvSpPr>
          <p:spPr bwMode="auto">
            <a:xfrm>
              <a:off x="1595" y="1896"/>
              <a:ext cx="287" cy="231"/>
            </a:xfrm>
            <a:prstGeom prst="rect">
              <a:avLst/>
            </a:prstGeom>
            <a:noFill/>
            <a:ln w="38100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</a:t>
              </a:r>
              <a:r>
                <a:rPr kumimoji="0" lang="en-US" sz="1800" b="0" i="1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i3</a:t>
              </a:r>
            </a:p>
          </p:txBody>
        </p:sp>
        <p:sp>
          <p:nvSpPr>
            <p:cNvPr id="8212" name="Text Box 9"/>
            <p:cNvSpPr txBox="1">
              <a:spLocks noChangeArrowheads="1"/>
            </p:cNvSpPr>
            <p:nvPr/>
          </p:nvSpPr>
          <p:spPr bwMode="auto">
            <a:xfrm>
              <a:off x="1587" y="2296"/>
              <a:ext cx="287" cy="231"/>
            </a:xfrm>
            <a:prstGeom prst="rect">
              <a:avLst/>
            </a:prstGeom>
            <a:noFill/>
            <a:ln w="38100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</a:t>
              </a:r>
              <a:r>
                <a:rPr kumimoji="0" lang="en-US" sz="1800" b="0" i="1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</a:t>
              </a:r>
            </a:p>
          </p:txBody>
        </p:sp>
        <p:grpSp>
          <p:nvGrpSpPr>
            <p:cNvPr id="8213" name="Group 10"/>
            <p:cNvGrpSpPr>
              <a:grpSpLocks/>
            </p:cNvGrpSpPr>
            <p:nvPr/>
          </p:nvGrpSpPr>
          <p:grpSpPr bwMode="auto">
            <a:xfrm>
              <a:off x="475" y="1432"/>
              <a:ext cx="252" cy="1167"/>
              <a:chOff x="1195" y="1440"/>
              <a:chExt cx="252" cy="1167"/>
            </a:xfrm>
          </p:grpSpPr>
          <p:sp>
            <p:nvSpPr>
              <p:cNvPr id="8226" name="Text Box 11"/>
              <p:cNvSpPr txBox="1">
                <a:spLocks noChangeArrowheads="1"/>
              </p:cNvSpPr>
              <p:nvPr/>
            </p:nvSpPr>
            <p:spPr bwMode="auto">
              <a:xfrm>
                <a:off x="1219" y="1440"/>
                <a:ext cx="228" cy="231"/>
              </a:xfrm>
              <a:prstGeom prst="rect">
                <a:avLst/>
              </a:prstGeom>
              <a:noFill/>
              <a:ln w="38100" cap="sq">
                <a:noFill/>
                <a:miter lim="800000"/>
                <a:headEnd type="none" w="sm" len="sm"/>
                <a:tailEnd type="none" w="lg" len="lg"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x</a:t>
                </a:r>
                <a:r>
                  <a:rPr kumimoji="0" lang="en-US" sz="1800" b="0" i="1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8227" name="Text Box 12"/>
              <p:cNvSpPr txBox="1">
                <a:spLocks noChangeArrowheads="1"/>
              </p:cNvSpPr>
              <p:nvPr/>
            </p:nvSpPr>
            <p:spPr bwMode="auto">
              <a:xfrm>
                <a:off x="1203" y="1720"/>
                <a:ext cx="228" cy="231"/>
              </a:xfrm>
              <a:prstGeom prst="rect">
                <a:avLst/>
              </a:prstGeom>
              <a:noFill/>
              <a:ln w="38100" cap="sq">
                <a:noFill/>
                <a:miter lim="800000"/>
                <a:headEnd type="none" w="sm" len="sm"/>
                <a:tailEnd type="none" w="lg" len="lg"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x</a:t>
                </a:r>
                <a:r>
                  <a:rPr kumimoji="0" lang="en-US" sz="1800" b="0" i="1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8228" name="Text Box 13"/>
              <p:cNvSpPr txBox="1">
                <a:spLocks noChangeArrowheads="1"/>
              </p:cNvSpPr>
              <p:nvPr/>
            </p:nvSpPr>
            <p:spPr bwMode="auto">
              <a:xfrm>
                <a:off x="1203" y="2000"/>
                <a:ext cx="228" cy="231"/>
              </a:xfrm>
              <a:prstGeom prst="rect">
                <a:avLst/>
              </a:prstGeom>
              <a:noFill/>
              <a:ln w="38100" cap="sq">
                <a:noFill/>
                <a:miter lim="800000"/>
                <a:headEnd type="none" w="sm" len="sm"/>
                <a:tailEnd type="none" w="lg" len="lg"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x</a:t>
                </a:r>
                <a:r>
                  <a:rPr kumimoji="0" lang="en-US" sz="1800" b="0" i="1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3</a:t>
                </a:r>
              </a:p>
            </p:txBody>
          </p:sp>
          <p:sp>
            <p:nvSpPr>
              <p:cNvPr id="8229" name="Text Box 14"/>
              <p:cNvSpPr txBox="1">
                <a:spLocks noChangeArrowheads="1"/>
              </p:cNvSpPr>
              <p:nvPr/>
            </p:nvSpPr>
            <p:spPr bwMode="auto">
              <a:xfrm>
                <a:off x="1195" y="2376"/>
                <a:ext cx="228" cy="231"/>
              </a:xfrm>
              <a:prstGeom prst="rect">
                <a:avLst/>
              </a:prstGeom>
              <a:noFill/>
              <a:ln w="38100" cap="sq">
                <a:noFill/>
                <a:miter lim="800000"/>
                <a:headEnd type="none" w="sm" len="sm"/>
                <a:tailEnd type="none" w="lg" len="lg"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x</a:t>
                </a:r>
                <a:r>
                  <a:rPr kumimoji="0" lang="en-US" sz="1800" b="0" i="1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n</a:t>
                </a:r>
              </a:p>
            </p:txBody>
          </p:sp>
        </p:grpSp>
        <p:sp>
          <p:nvSpPr>
            <p:cNvPr id="8214" name="AutoShape 15"/>
            <p:cNvSpPr>
              <a:spLocks noChangeArrowheads="1"/>
            </p:cNvSpPr>
            <p:nvPr/>
          </p:nvSpPr>
          <p:spPr bwMode="auto">
            <a:xfrm>
              <a:off x="2072" y="1408"/>
              <a:ext cx="928" cy="1336"/>
            </a:xfrm>
            <a:prstGeom prst="roundRect">
              <a:avLst>
                <a:gd name="adj" fmla="val 16667"/>
              </a:avLst>
            </a:prstGeom>
            <a:solidFill>
              <a:srgbClr val="33CCCC"/>
            </a:solidFill>
            <a:ln w="25400" cap="sq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15" name="Line 16"/>
            <p:cNvSpPr>
              <a:spLocks noChangeShapeType="1"/>
            </p:cNvSpPr>
            <p:nvPr/>
          </p:nvSpPr>
          <p:spPr bwMode="auto">
            <a:xfrm>
              <a:off x="752" y="1616"/>
              <a:ext cx="1288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triangle" w="lg" len="lg"/>
            </a:ln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16" name="Line 17"/>
            <p:cNvSpPr>
              <a:spLocks noChangeShapeType="1"/>
            </p:cNvSpPr>
            <p:nvPr/>
          </p:nvSpPr>
          <p:spPr bwMode="auto">
            <a:xfrm>
              <a:off x="736" y="1880"/>
              <a:ext cx="1304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triangle" w="lg" len="lg"/>
            </a:ln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17" name="Line 18"/>
            <p:cNvSpPr>
              <a:spLocks noChangeShapeType="1"/>
            </p:cNvSpPr>
            <p:nvPr/>
          </p:nvSpPr>
          <p:spPr bwMode="auto">
            <a:xfrm>
              <a:off x="744" y="2152"/>
              <a:ext cx="1296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triangle" w="lg" len="lg"/>
            </a:ln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18" name="Line 19"/>
            <p:cNvSpPr>
              <a:spLocks noChangeShapeType="1"/>
            </p:cNvSpPr>
            <p:nvPr/>
          </p:nvSpPr>
          <p:spPr bwMode="auto">
            <a:xfrm>
              <a:off x="736" y="2552"/>
              <a:ext cx="1312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triangle" w="lg" len="lg"/>
            </a:ln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19" name="Text Box 20"/>
            <p:cNvSpPr txBox="1">
              <a:spLocks noChangeArrowheads="1"/>
            </p:cNvSpPr>
            <p:nvPr/>
          </p:nvSpPr>
          <p:spPr bwMode="auto">
            <a:xfrm>
              <a:off x="2318" y="1699"/>
              <a:ext cx="428" cy="692"/>
            </a:xfrm>
            <a:prstGeom prst="rect">
              <a:avLst/>
            </a:prstGeom>
            <a:noFill/>
            <a:ln w="25400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600" b="0" i="0" u="none" strike="noStrike" kern="120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Symbol" pitchFamily="18" charset="2"/>
                </a:rPr>
                <a:t></a:t>
              </a:r>
            </a:p>
          </p:txBody>
        </p:sp>
        <p:sp>
          <p:nvSpPr>
            <p:cNvPr id="8220" name="Line 21"/>
            <p:cNvSpPr>
              <a:spLocks noChangeShapeType="1"/>
            </p:cNvSpPr>
            <p:nvPr/>
          </p:nvSpPr>
          <p:spPr bwMode="auto">
            <a:xfrm>
              <a:off x="3016" y="2064"/>
              <a:ext cx="528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triangle" w="lg" len="lg"/>
            </a:ln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21" name="Text Box 22"/>
            <p:cNvSpPr txBox="1">
              <a:spLocks noChangeArrowheads="1"/>
            </p:cNvSpPr>
            <p:nvPr/>
          </p:nvSpPr>
          <p:spPr bwMode="auto">
            <a:xfrm>
              <a:off x="3742" y="1814"/>
              <a:ext cx="205" cy="442"/>
            </a:xfrm>
            <a:prstGeom prst="rect">
              <a:avLst/>
            </a:prstGeom>
            <a:noFill/>
            <a:ln w="25400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1" u="none" strike="noStrike" kern="1200" cap="none" spc="0" normalizeH="0" baseline="0" noProof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Symbol" pitchFamily="18" charset="2"/>
                </a:rPr>
                <a:t>f</a:t>
              </a:r>
            </a:p>
          </p:txBody>
        </p:sp>
        <p:sp>
          <p:nvSpPr>
            <p:cNvPr id="8222" name="Line 23"/>
            <p:cNvSpPr>
              <a:spLocks noChangeShapeType="1"/>
            </p:cNvSpPr>
            <p:nvPr/>
          </p:nvSpPr>
          <p:spPr bwMode="auto">
            <a:xfrm>
              <a:off x="4144" y="2064"/>
              <a:ext cx="824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triangle" w="lg" len="lg"/>
            </a:ln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23" name="Line 24"/>
            <p:cNvSpPr>
              <a:spLocks noChangeShapeType="1"/>
            </p:cNvSpPr>
            <p:nvPr/>
          </p:nvSpPr>
          <p:spPr bwMode="auto">
            <a:xfrm>
              <a:off x="1520" y="2224"/>
              <a:ext cx="0" cy="240"/>
            </a:xfrm>
            <a:prstGeom prst="line">
              <a:avLst/>
            </a:prstGeom>
            <a:noFill/>
            <a:ln w="76200">
              <a:solidFill>
                <a:schemeClr val="tx2">
                  <a:lumMod val="75000"/>
                </a:schemeClr>
              </a:solidFill>
              <a:prstDash val="sysDot"/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24" name="Text Box 25"/>
            <p:cNvSpPr txBox="1">
              <a:spLocks noChangeArrowheads="1"/>
            </p:cNvSpPr>
            <p:nvPr/>
          </p:nvSpPr>
          <p:spPr bwMode="auto">
            <a:xfrm>
              <a:off x="3171" y="1793"/>
              <a:ext cx="207" cy="250"/>
            </a:xfrm>
            <a:prstGeom prst="rect">
              <a:avLst/>
            </a:prstGeom>
            <a:noFill/>
            <a:ln w="38100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</a:t>
              </a:r>
              <a:r>
                <a:rPr kumimoji="0" lang="en-US" sz="2000" b="0" i="1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</a:t>
              </a:r>
            </a:p>
          </p:txBody>
        </p:sp>
        <p:sp>
          <p:nvSpPr>
            <p:cNvPr id="8225" name="Text Box 26"/>
            <p:cNvSpPr txBox="1">
              <a:spLocks noChangeArrowheads="1"/>
            </p:cNvSpPr>
            <p:nvPr/>
          </p:nvSpPr>
          <p:spPr bwMode="auto">
            <a:xfrm>
              <a:off x="4547" y="1785"/>
              <a:ext cx="216" cy="250"/>
            </a:xfrm>
            <a:prstGeom prst="rect">
              <a:avLst/>
            </a:prstGeom>
            <a:noFill/>
            <a:ln w="38100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</a:t>
              </a:r>
              <a:r>
                <a:rPr kumimoji="0" lang="en-US" sz="20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</a:t>
              </a:r>
            </a:p>
          </p:txBody>
        </p:sp>
      </p:grpSp>
      <p:sp>
        <p:nvSpPr>
          <p:cNvPr id="8198" name="Text Box 27"/>
          <p:cNvSpPr txBox="1">
            <a:spLocks noChangeArrowheads="1"/>
          </p:cNvSpPr>
          <p:nvPr/>
        </p:nvSpPr>
        <p:spPr bwMode="auto">
          <a:xfrm>
            <a:off x="3194904" y="729749"/>
            <a:ext cx="30676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Simple Neuron Model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A53C373-95B6-4EB2-A87F-80768166FC34}"/>
              </a:ext>
            </a:extLst>
          </p:cNvPr>
          <p:cNvGrpSpPr/>
          <p:nvPr/>
        </p:nvGrpSpPr>
        <p:grpSpPr>
          <a:xfrm>
            <a:off x="3471862" y="4343662"/>
            <a:ext cx="2235200" cy="769674"/>
            <a:chOff x="3471862" y="4110037"/>
            <a:chExt cx="2235200" cy="1003300"/>
          </a:xfrm>
        </p:grpSpPr>
        <p:sp>
          <p:nvSpPr>
            <p:cNvPr id="8199" name="Line 28"/>
            <p:cNvSpPr>
              <a:spLocks noChangeShapeType="1"/>
            </p:cNvSpPr>
            <p:nvPr/>
          </p:nvSpPr>
          <p:spPr bwMode="auto">
            <a:xfrm>
              <a:off x="3471862" y="5087937"/>
              <a:ext cx="2235200" cy="1270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00" name="Line 29"/>
            <p:cNvSpPr>
              <a:spLocks noChangeShapeType="1"/>
            </p:cNvSpPr>
            <p:nvPr/>
          </p:nvSpPr>
          <p:spPr bwMode="auto">
            <a:xfrm>
              <a:off x="4513262" y="4110037"/>
              <a:ext cx="0" cy="100330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01" name="Freeform 30"/>
            <p:cNvSpPr>
              <a:spLocks/>
            </p:cNvSpPr>
            <p:nvPr/>
          </p:nvSpPr>
          <p:spPr bwMode="auto">
            <a:xfrm>
              <a:off x="3522662" y="4254500"/>
              <a:ext cx="2159000" cy="790575"/>
            </a:xfrm>
            <a:custGeom>
              <a:avLst/>
              <a:gdLst>
                <a:gd name="T0" fmla="*/ 0 w 1360"/>
                <a:gd name="T1" fmla="*/ 613 h 618"/>
                <a:gd name="T2" fmla="*/ 184 w 1360"/>
                <a:gd name="T3" fmla="*/ 613 h 618"/>
                <a:gd name="T4" fmla="*/ 456 w 1360"/>
                <a:gd name="T5" fmla="*/ 581 h 618"/>
                <a:gd name="T6" fmla="*/ 568 w 1360"/>
                <a:gd name="T7" fmla="*/ 437 h 618"/>
                <a:gd name="T8" fmla="*/ 656 w 1360"/>
                <a:gd name="T9" fmla="*/ 261 h 618"/>
                <a:gd name="T10" fmla="*/ 744 w 1360"/>
                <a:gd name="T11" fmla="*/ 85 h 618"/>
                <a:gd name="T12" fmla="*/ 872 w 1360"/>
                <a:gd name="T13" fmla="*/ 13 h 618"/>
                <a:gd name="T14" fmla="*/ 1056 w 1360"/>
                <a:gd name="T15" fmla="*/ 5 h 618"/>
                <a:gd name="T16" fmla="*/ 1360 w 1360"/>
                <a:gd name="T17" fmla="*/ 5 h 61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60"/>
                <a:gd name="T28" fmla="*/ 0 h 618"/>
                <a:gd name="T29" fmla="*/ 1360 w 1360"/>
                <a:gd name="T30" fmla="*/ 618 h 61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60" h="618">
                  <a:moveTo>
                    <a:pt x="0" y="613"/>
                  </a:moveTo>
                  <a:cubicBezTo>
                    <a:pt x="54" y="615"/>
                    <a:pt x="108" y="618"/>
                    <a:pt x="184" y="613"/>
                  </a:cubicBezTo>
                  <a:cubicBezTo>
                    <a:pt x="260" y="608"/>
                    <a:pt x="392" y="610"/>
                    <a:pt x="456" y="581"/>
                  </a:cubicBezTo>
                  <a:cubicBezTo>
                    <a:pt x="520" y="552"/>
                    <a:pt x="535" y="490"/>
                    <a:pt x="568" y="437"/>
                  </a:cubicBezTo>
                  <a:cubicBezTo>
                    <a:pt x="601" y="384"/>
                    <a:pt x="627" y="320"/>
                    <a:pt x="656" y="261"/>
                  </a:cubicBezTo>
                  <a:cubicBezTo>
                    <a:pt x="685" y="202"/>
                    <a:pt x="708" y="126"/>
                    <a:pt x="744" y="85"/>
                  </a:cubicBezTo>
                  <a:cubicBezTo>
                    <a:pt x="780" y="44"/>
                    <a:pt x="820" y="26"/>
                    <a:pt x="872" y="13"/>
                  </a:cubicBezTo>
                  <a:cubicBezTo>
                    <a:pt x="924" y="0"/>
                    <a:pt x="975" y="6"/>
                    <a:pt x="1056" y="5"/>
                  </a:cubicBezTo>
                  <a:cubicBezTo>
                    <a:pt x="1137" y="4"/>
                    <a:pt x="1248" y="4"/>
                    <a:pt x="1360" y="5"/>
                  </a:cubicBezTo>
                </a:path>
              </a:pathLst>
            </a:custGeom>
            <a:noFill/>
            <a:ln w="41275" cap="sq" cmpd="sng">
              <a:solidFill>
                <a:srgbClr val="FF0000"/>
              </a:solidFill>
              <a:prstDash val="solid"/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71BD51C-02EB-478C-B36E-83A33E93735A}"/>
              </a:ext>
            </a:extLst>
          </p:cNvPr>
          <p:cNvGrpSpPr/>
          <p:nvPr/>
        </p:nvGrpSpPr>
        <p:grpSpPr>
          <a:xfrm>
            <a:off x="6253162" y="4343661"/>
            <a:ext cx="2235200" cy="769675"/>
            <a:chOff x="6253162" y="4046537"/>
            <a:chExt cx="2235200" cy="1066800"/>
          </a:xfrm>
        </p:grpSpPr>
        <p:sp>
          <p:nvSpPr>
            <p:cNvPr id="8202" name="Line 31"/>
            <p:cNvSpPr>
              <a:spLocks noChangeShapeType="1"/>
            </p:cNvSpPr>
            <p:nvPr/>
          </p:nvSpPr>
          <p:spPr bwMode="auto">
            <a:xfrm>
              <a:off x="6253162" y="5087937"/>
              <a:ext cx="2235200" cy="1270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03" name="Line 32"/>
            <p:cNvSpPr>
              <a:spLocks noChangeShapeType="1"/>
            </p:cNvSpPr>
            <p:nvPr/>
          </p:nvSpPr>
          <p:spPr bwMode="auto">
            <a:xfrm>
              <a:off x="7294562" y="4046537"/>
              <a:ext cx="0" cy="106680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04" name="Line 33"/>
            <p:cNvSpPr>
              <a:spLocks noChangeShapeType="1"/>
            </p:cNvSpPr>
            <p:nvPr/>
          </p:nvSpPr>
          <p:spPr bwMode="auto">
            <a:xfrm>
              <a:off x="6481762" y="5062537"/>
              <a:ext cx="800100" cy="0"/>
            </a:xfrm>
            <a:prstGeom prst="line">
              <a:avLst/>
            </a:prstGeom>
            <a:noFill/>
            <a:ln w="41275" cap="sq">
              <a:solidFill>
                <a:srgbClr val="FF0000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05" name="Line 34"/>
            <p:cNvSpPr>
              <a:spLocks noChangeShapeType="1"/>
            </p:cNvSpPr>
            <p:nvPr/>
          </p:nvSpPr>
          <p:spPr bwMode="auto">
            <a:xfrm>
              <a:off x="7294562" y="4325937"/>
              <a:ext cx="800100" cy="0"/>
            </a:xfrm>
            <a:prstGeom prst="line">
              <a:avLst/>
            </a:prstGeom>
            <a:noFill/>
            <a:ln w="41275" cap="sq">
              <a:solidFill>
                <a:srgbClr val="FF0000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06" name="Line 35"/>
            <p:cNvSpPr>
              <a:spLocks noChangeShapeType="1"/>
            </p:cNvSpPr>
            <p:nvPr/>
          </p:nvSpPr>
          <p:spPr bwMode="auto">
            <a:xfrm>
              <a:off x="7294560" y="4282725"/>
              <a:ext cx="2" cy="767111"/>
            </a:xfrm>
            <a:prstGeom prst="line">
              <a:avLst/>
            </a:prstGeom>
            <a:noFill/>
            <a:ln w="41275" cap="sq">
              <a:solidFill>
                <a:srgbClr val="FF0000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8195" name="Object 36"/>
          <p:cNvGraphicFramePr>
            <a:graphicFrameLocks noChangeAspect="1"/>
          </p:cNvGraphicFramePr>
          <p:nvPr>
            <p:extLst/>
          </p:nvPr>
        </p:nvGraphicFramePr>
        <p:xfrm>
          <a:off x="6248400" y="5202237"/>
          <a:ext cx="2376487" cy="91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62" name="Equation" r:id="rId6" imgW="1193760" imgH="457200" progId="Equation.3">
                  <p:embed/>
                </p:oleObj>
              </mc:Choice>
              <mc:Fallback>
                <p:oleObj name="Equation" r:id="rId6" imgW="1193760" imgH="457200" progId="Equation.3">
                  <p:embed/>
                  <p:pic>
                    <p:nvPicPr>
                      <p:cNvPr id="8195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5202237"/>
                        <a:ext cx="2376487" cy="919163"/>
                      </a:xfrm>
                      <a:prstGeom prst="rect">
                        <a:avLst/>
                      </a:prstGeom>
                      <a:solidFill>
                        <a:schemeClr val="tx2">
                          <a:lumMod val="75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6" name="Object 37"/>
          <p:cNvGraphicFramePr>
            <a:graphicFrameLocks noChangeAspect="1"/>
          </p:cNvGraphicFramePr>
          <p:nvPr>
            <p:extLst/>
          </p:nvPr>
        </p:nvGraphicFramePr>
        <p:xfrm>
          <a:off x="3694112" y="5291137"/>
          <a:ext cx="1744663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63" name="Equation" r:id="rId8" imgW="876240" imgH="393480" progId="Equation.3">
                  <p:embed/>
                </p:oleObj>
              </mc:Choice>
              <mc:Fallback>
                <p:oleObj name="Equation" r:id="rId8" imgW="876240" imgH="393480" progId="Equation.3">
                  <p:embed/>
                  <p:pic>
                    <p:nvPicPr>
                      <p:cNvPr id="8196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4112" y="5291137"/>
                        <a:ext cx="1744663" cy="790575"/>
                      </a:xfrm>
                      <a:prstGeom prst="rect">
                        <a:avLst/>
                      </a:prstGeom>
                      <a:solidFill>
                        <a:schemeClr val="tx2">
                          <a:lumMod val="75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877452" y="6138346"/>
            <a:ext cx="134524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Rate Coding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480393" y="6098386"/>
            <a:ext cx="205876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All-or-None Coding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D10FA-3164-4704-9FC0-1802EDDB696D}"/>
              </a:ext>
            </a:extLst>
          </p:cNvPr>
          <p:cNvSpPr txBox="1"/>
          <p:nvPr/>
        </p:nvSpPr>
        <p:spPr>
          <a:xfrm>
            <a:off x="3127096" y="3824550"/>
            <a:ext cx="21419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Composition Function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6D1F3B3-F065-4CC1-B0A8-A40FC0ED9BB9}"/>
              </a:ext>
            </a:extLst>
          </p:cNvPr>
          <p:cNvSpPr txBox="1"/>
          <p:nvPr/>
        </p:nvSpPr>
        <p:spPr>
          <a:xfrm>
            <a:off x="5338410" y="3134592"/>
            <a:ext cx="19367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Activation Function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AF0092B-E5D4-4B51-8AA2-CAE942260753}"/>
              </a:ext>
            </a:extLst>
          </p:cNvPr>
          <p:cNvSpPr txBox="1"/>
          <p:nvPr/>
        </p:nvSpPr>
        <p:spPr>
          <a:xfrm>
            <a:off x="258105" y="2483999"/>
            <a:ext cx="6751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02943C7-802B-4BB9-93F9-1CB873888A0A}"/>
              </a:ext>
            </a:extLst>
          </p:cNvPr>
          <p:cNvSpPr txBox="1"/>
          <p:nvPr/>
        </p:nvSpPr>
        <p:spPr>
          <a:xfrm>
            <a:off x="7994296" y="2588701"/>
            <a:ext cx="824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DCB8AB3-729E-4373-B927-287D5AE3201B}"/>
              </a:ext>
            </a:extLst>
          </p:cNvPr>
          <p:cNvSpPr txBox="1"/>
          <p:nvPr/>
        </p:nvSpPr>
        <p:spPr>
          <a:xfrm>
            <a:off x="5022351" y="1769392"/>
            <a:ext cx="675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Input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0878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2"/>
          <p:cNvSpPr txBox="1">
            <a:spLocks noChangeArrowheads="1"/>
          </p:cNvSpPr>
          <p:nvPr/>
        </p:nvSpPr>
        <p:spPr bwMode="auto">
          <a:xfrm>
            <a:off x="3039770" y="713825"/>
            <a:ext cx="3011594" cy="461665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What do neurons do?</a:t>
            </a:r>
          </a:p>
        </p:txBody>
      </p:sp>
      <p:sp>
        <p:nvSpPr>
          <p:cNvPr id="54275" name="Text Box 3"/>
          <p:cNvSpPr txBox="1">
            <a:spLocks noChangeArrowheads="1"/>
          </p:cNvSpPr>
          <p:nvPr/>
        </p:nvSpPr>
        <p:spPr bwMode="auto">
          <a:xfrm>
            <a:off x="105116" y="1417262"/>
            <a:ext cx="1720850" cy="366712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Discrimination:</a:t>
            </a:r>
          </a:p>
        </p:txBody>
      </p:sp>
      <p:sp>
        <p:nvSpPr>
          <p:cNvPr id="54282" name="Text Box 10"/>
          <p:cNvSpPr txBox="1">
            <a:spLocks noChangeArrowheads="1"/>
          </p:cNvSpPr>
          <p:nvPr/>
        </p:nvSpPr>
        <p:spPr bwMode="auto">
          <a:xfrm>
            <a:off x="4426611" y="1764731"/>
            <a:ext cx="3435350" cy="696913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 stimulus &gt;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 pitchFamily="18" charset="2"/>
              </a:rPr>
              <a:t>      large  response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 stimulus &lt;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 pitchFamily="18" charset="2"/>
              </a:rPr>
              <a:t>      small  response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58635B0-5996-40DF-9DF1-3BD19FEE912B}"/>
              </a:ext>
            </a:extLst>
          </p:cNvPr>
          <p:cNvGrpSpPr/>
          <p:nvPr/>
        </p:nvGrpSpPr>
        <p:grpSpPr>
          <a:xfrm>
            <a:off x="649580" y="1896083"/>
            <a:ext cx="3266490" cy="2019553"/>
            <a:chOff x="659398" y="1125538"/>
            <a:chExt cx="3266490" cy="2522537"/>
          </a:xfrm>
        </p:grpSpPr>
        <p:sp>
          <p:nvSpPr>
            <p:cNvPr id="54276" name="Line 4"/>
            <p:cNvSpPr>
              <a:spLocks noChangeShapeType="1"/>
            </p:cNvSpPr>
            <p:nvPr/>
          </p:nvSpPr>
          <p:spPr bwMode="auto">
            <a:xfrm>
              <a:off x="1103313" y="1408113"/>
              <a:ext cx="0" cy="1692275"/>
            </a:xfrm>
            <a:prstGeom prst="line">
              <a:avLst/>
            </a:prstGeom>
            <a:noFill/>
            <a:ln w="15875" cap="sq">
              <a:solidFill>
                <a:srgbClr val="3366FF"/>
              </a:solidFill>
              <a:round/>
              <a:headEnd type="triangle" w="lg" len="lg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277" name="Line 5"/>
            <p:cNvSpPr>
              <a:spLocks noChangeShapeType="1"/>
            </p:cNvSpPr>
            <p:nvPr/>
          </p:nvSpPr>
          <p:spPr bwMode="auto">
            <a:xfrm>
              <a:off x="1103313" y="3100388"/>
              <a:ext cx="2806700" cy="9525"/>
            </a:xfrm>
            <a:prstGeom prst="line">
              <a:avLst/>
            </a:prstGeom>
            <a:noFill/>
            <a:ln w="15875" cap="sq">
              <a:solidFill>
                <a:srgbClr val="3366FF"/>
              </a:solidFill>
              <a:round/>
              <a:headEnd type="none" w="sm" len="sm"/>
              <a:tailEnd type="triangle" w="lg" len="lg"/>
            </a:ln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278" name="Line 6"/>
            <p:cNvSpPr>
              <a:spLocks noChangeShapeType="1"/>
            </p:cNvSpPr>
            <p:nvPr/>
          </p:nvSpPr>
          <p:spPr bwMode="auto">
            <a:xfrm>
              <a:off x="2638425" y="1125538"/>
              <a:ext cx="0" cy="2174875"/>
            </a:xfrm>
            <a:prstGeom prst="line">
              <a:avLst/>
            </a:prstGeom>
            <a:noFill/>
            <a:ln w="12700" cap="sq">
              <a:solidFill>
                <a:srgbClr val="000036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279" name="Freeform 7"/>
            <p:cNvSpPr>
              <a:spLocks/>
            </p:cNvSpPr>
            <p:nvPr/>
          </p:nvSpPr>
          <p:spPr bwMode="auto">
            <a:xfrm>
              <a:off x="1104900" y="1397000"/>
              <a:ext cx="2732088" cy="1685925"/>
            </a:xfrm>
            <a:custGeom>
              <a:avLst/>
              <a:gdLst>
                <a:gd name="T0" fmla="*/ 0 w 1721"/>
                <a:gd name="T1" fmla="*/ 1059 h 1062"/>
                <a:gd name="T2" fmla="*/ 271 w 1721"/>
                <a:gd name="T3" fmla="*/ 1060 h 1062"/>
                <a:gd name="T4" fmla="*/ 496 w 1721"/>
                <a:gd name="T5" fmla="*/ 1047 h 1062"/>
                <a:gd name="T6" fmla="*/ 721 w 1721"/>
                <a:gd name="T7" fmla="*/ 1000 h 1062"/>
                <a:gd name="T8" fmla="*/ 913 w 1721"/>
                <a:gd name="T9" fmla="*/ 808 h 1062"/>
                <a:gd name="T10" fmla="*/ 973 w 1721"/>
                <a:gd name="T11" fmla="*/ 496 h 1062"/>
                <a:gd name="T12" fmla="*/ 1019 w 1721"/>
                <a:gd name="T13" fmla="*/ 172 h 1062"/>
                <a:gd name="T14" fmla="*/ 1185 w 1721"/>
                <a:gd name="T15" fmla="*/ 33 h 1062"/>
                <a:gd name="T16" fmla="*/ 1721 w 1721"/>
                <a:gd name="T17" fmla="*/ 0 h 106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721"/>
                <a:gd name="T28" fmla="*/ 0 h 1062"/>
                <a:gd name="T29" fmla="*/ 1721 w 1721"/>
                <a:gd name="T30" fmla="*/ 1062 h 106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721" h="1062">
                  <a:moveTo>
                    <a:pt x="0" y="1059"/>
                  </a:moveTo>
                  <a:cubicBezTo>
                    <a:pt x="45" y="1059"/>
                    <a:pt x="188" y="1062"/>
                    <a:pt x="271" y="1060"/>
                  </a:cubicBezTo>
                  <a:cubicBezTo>
                    <a:pt x="354" y="1058"/>
                    <a:pt x="421" y="1057"/>
                    <a:pt x="496" y="1047"/>
                  </a:cubicBezTo>
                  <a:cubicBezTo>
                    <a:pt x="571" y="1037"/>
                    <a:pt x="652" y="1040"/>
                    <a:pt x="721" y="1000"/>
                  </a:cubicBezTo>
                  <a:cubicBezTo>
                    <a:pt x="790" y="960"/>
                    <a:pt x="871" y="892"/>
                    <a:pt x="913" y="808"/>
                  </a:cubicBezTo>
                  <a:cubicBezTo>
                    <a:pt x="955" y="724"/>
                    <a:pt x="955" y="602"/>
                    <a:pt x="973" y="496"/>
                  </a:cubicBezTo>
                  <a:cubicBezTo>
                    <a:pt x="991" y="390"/>
                    <a:pt x="984" y="249"/>
                    <a:pt x="1019" y="172"/>
                  </a:cubicBezTo>
                  <a:cubicBezTo>
                    <a:pt x="1054" y="95"/>
                    <a:pt x="1068" y="62"/>
                    <a:pt x="1185" y="33"/>
                  </a:cubicBezTo>
                  <a:cubicBezTo>
                    <a:pt x="1302" y="4"/>
                    <a:pt x="1511" y="2"/>
                    <a:pt x="1721" y="0"/>
                  </a:cubicBezTo>
                </a:path>
              </a:pathLst>
            </a:custGeom>
            <a:noFill/>
            <a:ln w="28575" cap="sq" cmpd="sng">
              <a:solidFill>
                <a:srgbClr val="FF0000"/>
              </a:solidFill>
              <a:prstDash val="solid"/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280" name="Text Box 8"/>
            <p:cNvSpPr txBox="1">
              <a:spLocks noChangeArrowheads="1"/>
            </p:cNvSpPr>
            <p:nvPr/>
          </p:nvSpPr>
          <p:spPr bwMode="auto">
            <a:xfrm rot="-5400000">
              <a:off x="356975" y="2077830"/>
              <a:ext cx="943400" cy="338554"/>
            </a:xfrm>
            <a:prstGeom prst="rect">
              <a:avLst/>
            </a:prstGeom>
            <a:noFill/>
            <a:ln w="28575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response</a:t>
              </a:r>
            </a:p>
          </p:txBody>
        </p:sp>
        <p:sp>
          <p:nvSpPr>
            <p:cNvPr id="54281" name="Text Box 9"/>
            <p:cNvSpPr txBox="1">
              <a:spLocks noChangeArrowheads="1"/>
            </p:cNvSpPr>
            <p:nvPr/>
          </p:nvSpPr>
          <p:spPr bwMode="auto">
            <a:xfrm>
              <a:off x="3049588" y="3214688"/>
              <a:ext cx="876300" cy="336550"/>
            </a:xfrm>
            <a:prstGeom prst="rect">
              <a:avLst/>
            </a:prstGeom>
            <a:noFill/>
            <a:ln w="28575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stimulus</a:t>
              </a:r>
            </a:p>
          </p:txBody>
        </p:sp>
        <p:sp>
          <p:nvSpPr>
            <p:cNvPr id="54283" name="Text Box 11"/>
            <p:cNvSpPr txBox="1">
              <a:spLocks noChangeArrowheads="1"/>
            </p:cNvSpPr>
            <p:nvPr/>
          </p:nvSpPr>
          <p:spPr bwMode="auto">
            <a:xfrm>
              <a:off x="2495550" y="3281363"/>
              <a:ext cx="303213" cy="366712"/>
            </a:xfrm>
            <a:prstGeom prst="rect">
              <a:avLst/>
            </a:prstGeom>
            <a:noFill/>
            <a:ln w="28575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Symbol" pitchFamily="18" charset="2"/>
                </a:rPr>
                <a:t></a:t>
              </a:r>
            </a:p>
          </p:txBody>
        </p:sp>
      </p:grpSp>
      <p:sp>
        <p:nvSpPr>
          <p:cNvPr id="54284" name="Text Box 12"/>
          <p:cNvSpPr txBox="1">
            <a:spLocks noChangeArrowheads="1"/>
          </p:cNvSpPr>
          <p:nvPr/>
        </p:nvSpPr>
        <p:spPr bwMode="auto">
          <a:xfrm>
            <a:off x="596315" y="4313771"/>
            <a:ext cx="971550" cy="366713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Tuning: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22C5256-592E-44A0-A4FC-4989AA063213}"/>
              </a:ext>
            </a:extLst>
          </p:cNvPr>
          <p:cNvGrpSpPr/>
          <p:nvPr/>
        </p:nvGrpSpPr>
        <p:grpSpPr>
          <a:xfrm>
            <a:off x="743536" y="4855393"/>
            <a:ext cx="3630027" cy="1754957"/>
            <a:chOff x="743536" y="4467225"/>
            <a:chExt cx="3630027" cy="2143125"/>
          </a:xfrm>
        </p:grpSpPr>
        <p:sp>
          <p:nvSpPr>
            <p:cNvPr id="54285" name="Line 13"/>
            <p:cNvSpPr>
              <a:spLocks noChangeShapeType="1"/>
            </p:cNvSpPr>
            <p:nvPr/>
          </p:nvSpPr>
          <p:spPr bwMode="auto">
            <a:xfrm>
              <a:off x="1187450" y="4467225"/>
              <a:ext cx="0" cy="1692275"/>
            </a:xfrm>
            <a:prstGeom prst="line">
              <a:avLst/>
            </a:prstGeom>
            <a:noFill/>
            <a:ln w="15875" cap="sq">
              <a:solidFill>
                <a:srgbClr val="3366FF"/>
              </a:solidFill>
              <a:round/>
              <a:headEnd type="triangle" w="lg" len="lg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286" name="Line 14"/>
            <p:cNvSpPr>
              <a:spLocks noChangeShapeType="1"/>
            </p:cNvSpPr>
            <p:nvPr/>
          </p:nvSpPr>
          <p:spPr bwMode="auto">
            <a:xfrm>
              <a:off x="1187450" y="6159500"/>
              <a:ext cx="3186113" cy="9525"/>
            </a:xfrm>
            <a:prstGeom prst="line">
              <a:avLst/>
            </a:prstGeom>
            <a:noFill/>
            <a:ln w="15875" cap="sq">
              <a:solidFill>
                <a:srgbClr val="3366FF"/>
              </a:solidFill>
              <a:round/>
              <a:headEnd type="none" w="sm" len="sm"/>
              <a:tailEnd type="triangle" w="lg" len="lg"/>
            </a:ln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287" name="Text Box 15"/>
            <p:cNvSpPr txBox="1">
              <a:spLocks noChangeArrowheads="1"/>
            </p:cNvSpPr>
            <p:nvPr/>
          </p:nvSpPr>
          <p:spPr bwMode="auto">
            <a:xfrm rot="-5400000">
              <a:off x="441113" y="5136942"/>
              <a:ext cx="943400" cy="338554"/>
            </a:xfrm>
            <a:prstGeom prst="rect">
              <a:avLst/>
            </a:prstGeom>
            <a:noFill/>
            <a:ln w="28575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response</a:t>
              </a:r>
            </a:p>
          </p:txBody>
        </p:sp>
        <p:sp>
          <p:nvSpPr>
            <p:cNvPr id="54288" name="Text Box 16"/>
            <p:cNvSpPr txBox="1">
              <a:spLocks noChangeArrowheads="1"/>
            </p:cNvSpPr>
            <p:nvPr/>
          </p:nvSpPr>
          <p:spPr bwMode="auto">
            <a:xfrm>
              <a:off x="3133725" y="6273800"/>
              <a:ext cx="876300" cy="336550"/>
            </a:xfrm>
            <a:prstGeom prst="rect">
              <a:avLst/>
            </a:prstGeom>
            <a:noFill/>
            <a:ln w="28575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stimulus</a:t>
              </a:r>
            </a:p>
          </p:txBody>
        </p:sp>
        <p:sp>
          <p:nvSpPr>
            <p:cNvPr id="54289" name="Freeform 17"/>
            <p:cNvSpPr>
              <a:spLocks/>
            </p:cNvSpPr>
            <p:nvPr/>
          </p:nvSpPr>
          <p:spPr bwMode="auto">
            <a:xfrm>
              <a:off x="1219200" y="4664075"/>
              <a:ext cx="2638425" cy="1495425"/>
            </a:xfrm>
            <a:custGeom>
              <a:avLst/>
              <a:gdLst>
                <a:gd name="T0" fmla="*/ 0 w 1662"/>
                <a:gd name="T1" fmla="*/ 942 h 942"/>
                <a:gd name="T2" fmla="*/ 265 w 1662"/>
                <a:gd name="T3" fmla="*/ 928 h 942"/>
                <a:gd name="T4" fmla="*/ 550 w 1662"/>
                <a:gd name="T5" fmla="*/ 902 h 942"/>
                <a:gd name="T6" fmla="*/ 649 w 1662"/>
                <a:gd name="T7" fmla="*/ 730 h 942"/>
                <a:gd name="T8" fmla="*/ 715 w 1662"/>
                <a:gd name="T9" fmla="*/ 319 h 942"/>
                <a:gd name="T10" fmla="*/ 768 w 1662"/>
                <a:gd name="T11" fmla="*/ 88 h 942"/>
                <a:gd name="T12" fmla="*/ 834 w 1662"/>
                <a:gd name="T13" fmla="*/ 8 h 942"/>
                <a:gd name="T14" fmla="*/ 920 w 1662"/>
                <a:gd name="T15" fmla="*/ 134 h 942"/>
                <a:gd name="T16" fmla="*/ 1026 w 1662"/>
                <a:gd name="T17" fmla="*/ 670 h 942"/>
                <a:gd name="T18" fmla="*/ 1119 w 1662"/>
                <a:gd name="T19" fmla="*/ 882 h 942"/>
                <a:gd name="T20" fmla="*/ 1311 w 1662"/>
                <a:gd name="T21" fmla="*/ 915 h 942"/>
                <a:gd name="T22" fmla="*/ 1556 w 1662"/>
                <a:gd name="T23" fmla="*/ 922 h 942"/>
                <a:gd name="T24" fmla="*/ 1662 w 1662"/>
                <a:gd name="T25" fmla="*/ 922 h 94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662"/>
                <a:gd name="T40" fmla="*/ 0 h 942"/>
                <a:gd name="T41" fmla="*/ 1662 w 1662"/>
                <a:gd name="T42" fmla="*/ 942 h 94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662" h="942">
                  <a:moveTo>
                    <a:pt x="0" y="942"/>
                  </a:moveTo>
                  <a:cubicBezTo>
                    <a:pt x="86" y="938"/>
                    <a:pt x="173" y="935"/>
                    <a:pt x="265" y="928"/>
                  </a:cubicBezTo>
                  <a:cubicBezTo>
                    <a:pt x="357" y="921"/>
                    <a:pt x="486" y="935"/>
                    <a:pt x="550" y="902"/>
                  </a:cubicBezTo>
                  <a:cubicBezTo>
                    <a:pt x="614" y="869"/>
                    <a:pt x="622" y="827"/>
                    <a:pt x="649" y="730"/>
                  </a:cubicBezTo>
                  <a:cubicBezTo>
                    <a:pt x="676" y="633"/>
                    <a:pt x="695" y="426"/>
                    <a:pt x="715" y="319"/>
                  </a:cubicBezTo>
                  <a:cubicBezTo>
                    <a:pt x="735" y="212"/>
                    <a:pt x="748" y="140"/>
                    <a:pt x="768" y="88"/>
                  </a:cubicBezTo>
                  <a:cubicBezTo>
                    <a:pt x="788" y="36"/>
                    <a:pt x="809" y="0"/>
                    <a:pt x="834" y="8"/>
                  </a:cubicBezTo>
                  <a:cubicBezTo>
                    <a:pt x="859" y="16"/>
                    <a:pt x="888" y="24"/>
                    <a:pt x="920" y="134"/>
                  </a:cubicBezTo>
                  <a:cubicBezTo>
                    <a:pt x="952" y="244"/>
                    <a:pt x="993" y="545"/>
                    <a:pt x="1026" y="670"/>
                  </a:cubicBezTo>
                  <a:cubicBezTo>
                    <a:pt x="1059" y="795"/>
                    <a:pt x="1072" y="841"/>
                    <a:pt x="1119" y="882"/>
                  </a:cubicBezTo>
                  <a:cubicBezTo>
                    <a:pt x="1166" y="923"/>
                    <a:pt x="1238" y="908"/>
                    <a:pt x="1311" y="915"/>
                  </a:cubicBezTo>
                  <a:cubicBezTo>
                    <a:pt x="1384" y="922"/>
                    <a:pt x="1498" y="921"/>
                    <a:pt x="1556" y="922"/>
                  </a:cubicBezTo>
                  <a:cubicBezTo>
                    <a:pt x="1614" y="923"/>
                    <a:pt x="1638" y="922"/>
                    <a:pt x="1662" y="922"/>
                  </a:cubicBezTo>
                </a:path>
              </a:pathLst>
            </a:custGeom>
            <a:noFill/>
            <a:ln w="28575" cap="sq" cmpd="sng">
              <a:solidFill>
                <a:srgbClr val="FF0000"/>
              </a:solidFill>
              <a:prstDash val="solid"/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290" name="Rectangle 18"/>
            <p:cNvSpPr>
              <a:spLocks noChangeArrowheads="1"/>
            </p:cNvSpPr>
            <p:nvPr/>
          </p:nvSpPr>
          <p:spPr bwMode="auto">
            <a:xfrm>
              <a:off x="2282825" y="6107113"/>
              <a:ext cx="555625" cy="88900"/>
            </a:xfrm>
            <a:prstGeom prst="rect">
              <a:avLst/>
            </a:prstGeom>
            <a:solidFill>
              <a:srgbClr val="0070C0"/>
            </a:solidFill>
            <a:ln w="28575" cap="sq">
              <a:solidFill>
                <a:srgbClr val="0070C0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4291" name="Text Box 19"/>
          <p:cNvSpPr txBox="1">
            <a:spLocks noChangeArrowheads="1"/>
          </p:cNvSpPr>
          <p:nvPr/>
        </p:nvSpPr>
        <p:spPr bwMode="auto">
          <a:xfrm>
            <a:off x="5288624" y="2610869"/>
            <a:ext cx="3443187" cy="646331"/>
          </a:xfrm>
          <a:prstGeom prst="rect">
            <a:avLst/>
          </a:prstGeom>
          <a:solidFill>
            <a:srgbClr val="660066"/>
          </a:solidFill>
          <a:ln w="28575" cap="sq">
            <a:solidFill>
              <a:srgbClr val="D60093"/>
            </a:solidFill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cs typeface="Times New Roman" panose="02020603050405020304" pitchFamily="18" charset="0"/>
              </a:rPr>
              <a:t>The neuron discriminates between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cs typeface="Times New Roman" panose="02020603050405020304" pitchFamily="18" charset="0"/>
              </a:rPr>
              <a:t> two classes of inputs.</a:t>
            </a:r>
          </a:p>
        </p:txBody>
      </p:sp>
      <p:sp>
        <p:nvSpPr>
          <p:cNvPr id="54292" name="AutoShape 20"/>
          <p:cNvSpPr>
            <a:spLocks noChangeArrowheads="1"/>
          </p:cNvSpPr>
          <p:nvPr/>
        </p:nvSpPr>
        <p:spPr bwMode="auto">
          <a:xfrm>
            <a:off x="4666324" y="2804544"/>
            <a:ext cx="430212" cy="138112"/>
          </a:xfrm>
          <a:prstGeom prst="rightArrow">
            <a:avLst>
              <a:gd name="adj1" fmla="val 50000"/>
              <a:gd name="adj2" fmla="val 77874"/>
            </a:avLst>
          </a:prstGeom>
          <a:solidFill>
            <a:srgbClr val="FF9900"/>
          </a:solidFill>
          <a:ln w="28575" cap="sq">
            <a:solidFill>
              <a:srgbClr val="FF9900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Times New Roman" panose="02020603050405020304" pitchFamily="18" charset="0"/>
            </a:endParaRPr>
          </a:p>
        </p:txBody>
      </p:sp>
      <p:sp>
        <p:nvSpPr>
          <p:cNvPr id="54293" name="Text Box 21"/>
          <p:cNvSpPr txBox="1">
            <a:spLocks noChangeArrowheads="1"/>
          </p:cNvSpPr>
          <p:nvPr/>
        </p:nvSpPr>
        <p:spPr bwMode="auto">
          <a:xfrm>
            <a:off x="4657061" y="4322563"/>
            <a:ext cx="3676650" cy="1027112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 pitchFamily="18" charset="2"/>
              </a:rPr>
              <a:t> &lt;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stimulus &lt;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 pitchFamily="18" charset="2"/>
              </a:rPr>
              <a:t>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 pitchFamily="18" charset="2"/>
              </a:rPr>
              <a:t>   large  response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 stimulus &lt;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 pitchFamily="18" charset="2"/>
              </a:rPr>
              <a:t>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 pitchFamily="18" charset="2"/>
              </a:rPr>
              <a:t>   small  response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 pitchFamily="18" charset="2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stimulus &gt;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 pitchFamily="18" charset="2"/>
              </a:rPr>
              <a:t>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 pitchFamily="18" charset="2"/>
              </a:rPr>
              <a:t>   small  response</a:t>
            </a:r>
          </a:p>
        </p:txBody>
      </p:sp>
      <p:sp>
        <p:nvSpPr>
          <p:cNvPr id="54294" name="AutoShape 22"/>
          <p:cNvSpPr>
            <a:spLocks noChangeArrowheads="1"/>
          </p:cNvSpPr>
          <p:nvPr/>
        </p:nvSpPr>
        <p:spPr bwMode="auto">
          <a:xfrm>
            <a:off x="4855499" y="5540175"/>
            <a:ext cx="430212" cy="138113"/>
          </a:xfrm>
          <a:prstGeom prst="rightArrow">
            <a:avLst>
              <a:gd name="adj1" fmla="val 50000"/>
              <a:gd name="adj2" fmla="val 77873"/>
            </a:avLst>
          </a:prstGeom>
          <a:solidFill>
            <a:srgbClr val="FF9900"/>
          </a:solidFill>
          <a:ln w="28575" cap="sq">
            <a:solidFill>
              <a:srgbClr val="FF9900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Times New Roman" panose="02020603050405020304" pitchFamily="18" charset="0"/>
            </a:endParaRPr>
          </a:p>
        </p:txBody>
      </p:sp>
      <p:sp>
        <p:nvSpPr>
          <p:cNvPr id="54295" name="Text Box 23"/>
          <p:cNvSpPr txBox="1">
            <a:spLocks noChangeArrowheads="1"/>
          </p:cNvSpPr>
          <p:nvPr/>
        </p:nvSpPr>
        <p:spPr bwMode="auto">
          <a:xfrm>
            <a:off x="5425411" y="5441750"/>
            <a:ext cx="3237233" cy="646331"/>
          </a:xfrm>
          <a:prstGeom prst="rect">
            <a:avLst/>
          </a:prstGeom>
          <a:solidFill>
            <a:srgbClr val="660066"/>
          </a:solidFill>
          <a:ln w="28575" cap="sq">
            <a:solidFill>
              <a:srgbClr val="D60093"/>
            </a:solidFill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cs typeface="Times New Roman" panose="02020603050405020304" pitchFamily="18" charset="0"/>
              </a:rPr>
              <a:t>The neuron is tuned to a specific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cs typeface="Times New Roman" panose="02020603050405020304" pitchFamily="18" charset="0"/>
              </a:rPr>
              <a:t> range of inputs.</a:t>
            </a:r>
          </a:p>
        </p:txBody>
      </p:sp>
      <p:sp>
        <p:nvSpPr>
          <p:cNvPr id="54296" name="Text Box 24"/>
          <p:cNvSpPr txBox="1">
            <a:spLocks noChangeArrowheads="1"/>
          </p:cNvSpPr>
          <p:nvPr/>
        </p:nvSpPr>
        <p:spPr bwMode="auto">
          <a:xfrm>
            <a:off x="5238750" y="6151400"/>
            <a:ext cx="3181350" cy="366713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Times New Roman" panose="02020603050405020304" pitchFamily="18" charset="0"/>
              </a:rPr>
              <a:t>Tuning is a rough 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Times New Roman" panose="02020603050405020304" pitchFamily="18" charset="0"/>
              </a:rPr>
              <a:t>measurement</a:t>
            </a:r>
          </a:p>
        </p:txBody>
      </p:sp>
      <p:sp>
        <p:nvSpPr>
          <p:cNvPr id="54297" name="Text Box 25"/>
          <p:cNvSpPr txBox="1">
            <a:spLocks noChangeArrowheads="1"/>
          </p:cNvSpPr>
          <p:nvPr/>
        </p:nvSpPr>
        <p:spPr bwMode="auto">
          <a:xfrm>
            <a:off x="5299736" y="3442719"/>
            <a:ext cx="3079750" cy="366712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Times New Roman" panose="02020603050405020304" pitchFamily="18" charset="0"/>
              </a:rPr>
              <a:t>Discrimination is 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Times New Roman" panose="02020603050405020304" pitchFamily="18" charset="0"/>
              </a:rPr>
              <a:t>classification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296863" y="3929064"/>
            <a:ext cx="8666162" cy="2613025"/>
          </a:xfrm>
          <a:prstGeom prst="rect">
            <a:avLst/>
          </a:prstGeom>
          <a:solidFill>
            <a:srgbClr val="333300"/>
          </a:solidFill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299" name="Rectangle 3"/>
          <p:cNvSpPr>
            <a:spLocks noChangeArrowheads="1"/>
          </p:cNvSpPr>
          <p:nvPr/>
        </p:nvSpPr>
        <p:spPr bwMode="auto">
          <a:xfrm>
            <a:off x="307975" y="1163637"/>
            <a:ext cx="8655050" cy="2613025"/>
          </a:xfrm>
          <a:prstGeom prst="rect">
            <a:avLst/>
          </a:prstGeom>
          <a:solidFill>
            <a:srgbClr val="333300"/>
          </a:solidFill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algn="ctr"/>
            <a:endParaRPr lang="en-US" sz="2000"/>
          </a:p>
        </p:txBody>
      </p:sp>
      <p:sp>
        <p:nvSpPr>
          <p:cNvPr id="55300" name="Text Box 4"/>
          <p:cNvSpPr txBox="1">
            <a:spLocks noChangeArrowheads="1"/>
          </p:cNvSpPr>
          <p:nvPr/>
        </p:nvSpPr>
        <p:spPr bwMode="auto">
          <a:xfrm>
            <a:off x="1944488" y="639800"/>
            <a:ext cx="5065617" cy="461665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</a:rPr>
              <a:t>Spatial and Temporal Discrimination</a:t>
            </a:r>
          </a:p>
        </p:txBody>
      </p:sp>
      <p:sp>
        <p:nvSpPr>
          <p:cNvPr id="55301" name="Text Box 5"/>
          <p:cNvSpPr txBox="1">
            <a:spLocks noChangeArrowheads="1"/>
          </p:cNvSpPr>
          <p:nvPr/>
        </p:nvSpPr>
        <p:spPr bwMode="auto">
          <a:xfrm>
            <a:off x="344488" y="1252537"/>
            <a:ext cx="2311400" cy="366713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u="sng">
                <a:solidFill>
                  <a:srgbClr val="FFFF99"/>
                </a:solidFill>
              </a:rPr>
              <a:t>Spatial Discrimination:</a:t>
            </a:r>
          </a:p>
        </p:txBody>
      </p:sp>
      <p:grpSp>
        <p:nvGrpSpPr>
          <p:cNvPr id="55302" name="Group 6"/>
          <p:cNvGrpSpPr>
            <a:grpSpLocks/>
          </p:cNvGrpSpPr>
          <p:nvPr/>
        </p:nvGrpSpPr>
        <p:grpSpPr bwMode="auto">
          <a:xfrm>
            <a:off x="900113" y="1738312"/>
            <a:ext cx="2713037" cy="1200150"/>
            <a:chOff x="681" y="828"/>
            <a:chExt cx="1709" cy="756"/>
          </a:xfrm>
        </p:grpSpPr>
        <p:sp>
          <p:nvSpPr>
            <p:cNvPr id="55353" name="Oval 7"/>
            <p:cNvSpPr>
              <a:spLocks noChangeArrowheads="1"/>
            </p:cNvSpPr>
            <p:nvPr/>
          </p:nvSpPr>
          <p:spPr bwMode="auto">
            <a:xfrm>
              <a:off x="1488" y="1039"/>
              <a:ext cx="304" cy="305"/>
            </a:xfrm>
            <a:prstGeom prst="ellipse">
              <a:avLst/>
            </a:prstGeom>
            <a:solidFill>
              <a:srgbClr val="FFCC00"/>
            </a:solidFill>
            <a:ln w="28575" cap="sq">
              <a:solidFill>
                <a:srgbClr val="FFFF99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54" name="Line 8"/>
            <p:cNvSpPr>
              <a:spLocks noChangeShapeType="1"/>
            </p:cNvSpPr>
            <p:nvPr/>
          </p:nvSpPr>
          <p:spPr bwMode="auto">
            <a:xfrm flipV="1">
              <a:off x="857" y="1282"/>
              <a:ext cx="658" cy="198"/>
            </a:xfrm>
            <a:prstGeom prst="line">
              <a:avLst/>
            </a:prstGeom>
            <a:noFill/>
            <a:ln w="19050" cap="sq">
              <a:solidFill>
                <a:srgbClr val="FFFF99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5355" name="Line 9"/>
            <p:cNvSpPr>
              <a:spLocks noChangeShapeType="1"/>
            </p:cNvSpPr>
            <p:nvPr/>
          </p:nvSpPr>
          <p:spPr bwMode="auto">
            <a:xfrm flipV="1">
              <a:off x="865" y="1233"/>
              <a:ext cx="616" cy="68"/>
            </a:xfrm>
            <a:prstGeom prst="line">
              <a:avLst/>
            </a:prstGeom>
            <a:noFill/>
            <a:ln w="47625" cap="sq">
              <a:solidFill>
                <a:srgbClr val="FFFF99"/>
              </a:solidFill>
              <a:round/>
              <a:headEnd type="none" w="sm" len="sm"/>
              <a:tailEnd type="none" w="med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5356" name="Line 10"/>
            <p:cNvSpPr>
              <a:spLocks noChangeShapeType="1"/>
            </p:cNvSpPr>
            <p:nvPr/>
          </p:nvSpPr>
          <p:spPr bwMode="auto">
            <a:xfrm>
              <a:off x="864" y="1104"/>
              <a:ext cx="604" cy="68"/>
            </a:xfrm>
            <a:prstGeom prst="line">
              <a:avLst/>
            </a:prstGeom>
            <a:noFill/>
            <a:ln w="47625" cap="sq">
              <a:solidFill>
                <a:srgbClr val="FFFF99"/>
              </a:solidFill>
              <a:round/>
              <a:headEnd type="none" w="sm" len="sm"/>
              <a:tailEnd type="none" w="med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5357" name="Line 11"/>
            <p:cNvSpPr>
              <a:spLocks noChangeShapeType="1"/>
            </p:cNvSpPr>
            <p:nvPr/>
          </p:nvSpPr>
          <p:spPr bwMode="auto">
            <a:xfrm>
              <a:off x="850" y="905"/>
              <a:ext cx="651" cy="205"/>
            </a:xfrm>
            <a:prstGeom prst="line">
              <a:avLst/>
            </a:prstGeom>
            <a:noFill/>
            <a:ln w="19050" cap="sq">
              <a:solidFill>
                <a:srgbClr val="FFFF99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5358" name="Line 12"/>
            <p:cNvSpPr>
              <a:spLocks noChangeShapeType="1"/>
            </p:cNvSpPr>
            <p:nvPr/>
          </p:nvSpPr>
          <p:spPr bwMode="auto">
            <a:xfrm>
              <a:off x="1789" y="1189"/>
              <a:ext cx="426" cy="0"/>
            </a:xfrm>
            <a:prstGeom prst="line">
              <a:avLst/>
            </a:prstGeom>
            <a:noFill/>
            <a:ln w="25400" cap="sq">
              <a:solidFill>
                <a:srgbClr val="FFFF99"/>
              </a:solidFill>
              <a:round/>
              <a:headEnd type="none" w="sm" len="sm"/>
              <a:tailEnd type="triangl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5359" name="Rectangle 13"/>
            <p:cNvSpPr>
              <a:spLocks noChangeArrowheads="1"/>
            </p:cNvSpPr>
            <p:nvPr/>
          </p:nvSpPr>
          <p:spPr bwMode="auto">
            <a:xfrm>
              <a:off x="681" y="828"/>
              <a:ext cx="173" cy="173"/>
            </a:xfrm>
            <a:prstGeom prst="rect">
              <a:avLst/>
            </a:prstGeom>
            <a:noFill/>
            <a:ln w="25400" cap="sq">
              <a:solidFill>
                <a:srgbClr val="FFFF99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60" name="Rectangle 14"/>
            <p:cNvSpPr>
              <a:spLocks noChangeArrowheads="1"/>
            </p:cNvSpPr>
            <p:nvPr/>
          </p:nvSpPr>
          <p:spPr bwMode="auto">
            <a:xfrm>
              <a:off x="681" y="1020"/>
              <a:ext cx="173" cy="173"/>
            </a:xfrm>
            <a:prstGeom prst="rect">
              <a:avLst/>
            </a:prstGeom>
            <a:solidFill>
              <a:srgbClr val="FFFF99"/>
            </a:solidFill>
            <a:ln w="25400" cap="sq">
              <a:solidFill>
                <a:srgbClr val="FFFF99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61" name="Rectangle 15"/>
            <p:cNvSpPr>
              <a:spLocks noChangeArrowheads="1"/>
            </p:cNvSpPr>
            <p:nvPr/>
          </p:nvSpPr>
          <p:spPr bwMode="auto">
            <a:xfrm>
              <a:off x="681" y="1212"/>
              <a:ext cx="173" cy="173"/>
            </a:xfrm>
            <a:prstGeom prst="rect">
              <a:avLst/>
            </a:prstGeom>
            <a:solidFill>
              <a:srgbClr val="FFFF99"/>
            </a:solidFill>
            <a:ln w="25400" cap="sq">
              <a:solidFill>
                <a:srgbClr val="FFFF99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62" name="Rectangle 16"/>
            <p:cNvSpPr>
              <a:spLocks noChangeArrowheads="1"/>
            </p:cNvSpPr>
            <p:nvPr/>
          </p:nvSpPr>
          <p:spPr bwMode="auto">
            <a:xfrm>
              <a:off x="681" y="1411"/>
              <a:ext cx="173" cy="173"/>
            </a:xfrm>
            <a:prstGeom prst="rect">
              <a:avLst/>
            </a:prstGeom>
            <a:noFill/>
            <a:ln w="25400" cap="sq">
              <a:solidFill>
                <a:srgbClr val="FFFF99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63" name="Rectangle 17"/>
            <p:cNvSpPr>
              <a:spLocks noChangeArrowheads="1"/>
            </p:cNvSpPr>
            <p:nvPr/>
          </p:nvSpPr>
          <p:spPr bwMode="auto">
            <a:xfrm>
              <a:off x="2217" y="1103"/>
              <a:ext cx="173" cy="173"/>
            </a:xfrm>
            <a:prstGeom prst="rect">
              <a:avLst/>
            </a:prstGeom>
            <a:solidFill>
              <a:srgbClr val="FFFF99"/>
            </a:solidFill>
            <a:ln w="25400" cap="sq">
              <a:solidFill>
                <a:srgbClr val="FFFF99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5303" name="Oval 18"/>
          <p:cNvSpPr>
            <a:spLocks noChangeArrowheads="1"/>
          </p:cNvSpPr>
          <p:nvPr/>
        </p:nvSpPr>
        <p:spPr bwMode="auto">
          <a:xfrm>
            <a:off x="6264275" y="2008187"/>
            <a:ext cx="482600" cy="484188"/>
          </a:xfrm>
          <a:prstGeom prst="ellipse">
            <a:avLst/>
          </a:prstGeom>
          <a:solidFill>
            <a:srgbClr val="FFCC00"/>
          </a:solidFill>
          <a:ln w="28575" cap="sq">
            <a:solidFill>
              <a:srgbClr val="FFFF99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04" name="Line 19"/>
          <p:cNvSpPr>
            <a:spLocks noChangeShapeType="1"/>
          </p:cNvSpPr>
          <p:nvPr/>
        </p:nvSpPr>
        <p:spPr bwMode="auto">
          <a:xfrm flipV="1">
            <a:off x="5262563" y="2393950"/>
            <a:ext cx="1044575" cy="314325"/>
          </a:xfrm>
          <a:prstGeom prst="line">
            <a:avLst/>
          </a:prstGeom>
          <a:noFill/>
          <a:ln w="19050" cap="sq">
            <a:solidFill>
              <a:srgbClr val="FFFF99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5305" name="Line 20"/>
          <p:cNvSpPr>
            <a:spLocks noChangeShapeType="1"/>
          </p:cNvSpPr>
          <p:nvPr/>
        </p:nvSpPr>
        <p:spPr bwMode="auto">
          <a:xfrm flipV="1">
            <a:off x="5275263" y="2316162"/>
            <a:ext cx="977900" cy="107950"/>
          </a:xfrm>
          <a:prstGeom prst="line">
            <a:avLst/>
          </a:prstGeom>
          <a:noFill/>
          <a:ln w="47625" cap="sq">
            <a:solidFill>
              <a:srgbClr val="FFFF99"/>
            </a:solidFill>
            <a:round/>
            <a:headEnd type="none" w="sm" len="sm"/>
            <a:tailEnd type="none" w="med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5306" name="Line 21"/>
          <p:cNvSpPr>
            <a:spLocks noChangeShapeType="1"/>
          </p:cNvSpPr>
          <p:nvPr/>
        </p:nvSpPr>
        <p:spPr bwMode="auto">
          <a:xfrm>
            <a:off x="5273675" y="2111375"/>
            <a:ext cx="958850" cy="107950"/>
          </a:xfrm>
          <a:prstGeom prst="line">
            <a:avLst/>
          </a:prstGeom>
          <a:noFill/>
          <a:ln w="47625" cap="sq">
            <a:solidFill>
              <a:srgbClr val="FFFF99"/>
            </a:solidFill>
            <a:round/>
            <a:headEnd type="none" w="sm" len="sm"/>
            <a:tailEnd type="none" w="med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5307" name="Line 22"/>
          <p:cNvSpPr>
            <a:spLocks noChangeShapeType="1"/>
          </p:cNvSpPr>
          <p:nvPr/>
        </p:nvSpPr>
        <p:spPr bwMode="auto">
          <a:xfrm>
            <a:off x="5251450" y="1795462"/>
            <a:ext cx="1033463" cy="325438"/>
          </a:xfrm>
          <a:prstGeom prst="line">
            <a:avLst/>
          </a:prstGeom>
          <a:noFill/>
          <a:ln w="19050" cap="sq">
            <a:solidFill>
              <a:srgbClr val="FFFF99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5308" name="Line 23"/>
          <p:cNvSpPr>
            <a:spLocks noChangeShapeType="1"/>
          </p:cNvSpPr>
          <p:nvPr/>
        </p:nvSpPr>
        <p:spPr bwMode="auto">
          <a:xfrm>
            <a:off x="6742113" y="2246312"/>
            <a:ext cx="676275" cy="0"/>
          </a:xfrm>
          <a:prstGeom prst="line">
            <a:avLst/>
          </a:prstGeom>
          <a:noFill/>
          <a:ln w="25400" cap="sq">
            <a:solidFill>
              <a:srgbClr val="FFFF99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5309" name="Rectangle 24"/>
          <p:cNvSpPr>
            <a:spLocks noChangeArrowheads="1"/>
          </p:cNvSpPr>
          <p:nvPr/>
        </p:nvSpPr>
        <p:spPr bwMode="auto">
          <a:xfrm>
            <a:off x="4983163" y="1673225"/>
            <a:ext cx="274637" cy="274637"/>
          </a:xfrm>
          <a:prstGeom prst="rect">
            <a:avLst/>
          </a:prstGeom>
          <a:solidFill>
            <a:srgbClr val="FFFF99"/>
          </a:solidFill>
          <a:ln w="25400" cap="sq">
            <a:solidFill>
              <a:srgbClr val="FFFF99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10" name="Rectangle 25"/>
          <p:cNvSpPr>
            <a:spLocks noChangeArrowheads="1"/>
          </p:cNvSpPr>
          <p:nvPr/>
        </p:nvSpPr>
        <p:spPr bwMode="auto">
          <a:xfrm>
            <a:off x="4983163" y="1978025"/>
            <a:ext cx="274637" cy="274637"/>
          </a:xfrm>
          <a:prstGeom prst="rect">
            <a:avLst/>
          </a:prstGeom>
          <a:noFill/>
          <a:ln w="25400" cap="sq">
            <a:solidFill>
              <a:srgbClr val="FFFF99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11" name="Rectangle 26"/>
          <p:cNvSpPr>
            <a:spLocks noChangeArrowheads="1"/>
          </p:cNvSpPr>
          <p:nvPr/>
        </p:nvSpPr>
        <p:spPr bwMode="auto">
          <a:xfrm>
            <a:off x="4983163" y="2282825"/>
            <a:ext cx="274637" cy="274637"/>
          </a:xfrm>
          <a:prstGeom prst="rect">
            <a:avLst/>
          </a:prstGeom>
          <a:noFill/>
          <a:ln w="25400" cap="sq">
            <a:solidFill>
              <a:srgbClr val="FFFF99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12" name="Rectangle 27"/>
          <p:cNvSpPr>
            <a:spLocks noChangeArrowheads="1"/>
          </p:cNvSpPr>
          <p:nvPr/>
        </p:nvSpPr>
        <p:spPr bwMode="auto">
          <a:xfrm>
            <a:off x="4983163" y="2598737"/>
            <a:ext cx="274637" cy="274638"/>
          </a:xfrm>
          <a:prstGeom prst="rect">
            <a:avLst/>
          </a:prstGeom>
          <a:solidFill>
            <a:srgbClr val="FFFF99"/>
          </a:solidFill>
          <a:ln w="25400" cap="sq">
            <a:solidFill>
              <a:srgbClr val="FFFF99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13" name="Rectangle 28"/>
          <p:cNvSpPr>
            <a:spLocks noChangeArrowheads="1"/>
          </p:cNvSpPr>
          <p:nvPr/>
        </p:nvSpPr>
        <p:spPr bwMode="auto">
          <a:xfrm>
            <a:off x="7421563" y="2109787"/>
            <a:ext cx="274637" cy="274638"/>
          </a:xfrm>
          <a:prstGeom prst="rect">
            <a:avLst/>
          </a:prstGeom>
          <a:noFill/>
          <a:ln w="25400" cap="sq">
            <a:solidFill>
              <a:srgbClr val="FFFF99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5314" name="Group 29"/>
          <p:cNvGrpSpPr>
            <a:grpSpLocks/>
          </p:cNvGrpSpPr>
          <p:nvPr/>
        </p:nvGrpSpPr>
        <p:grpSpPr bwMode="auto">
          <a:xfrm>
            <a:off x="361950" y="4524376"/>
            <a:ext cx="3875088" cy="1376363"/>
            <a:chOff x="356" y="2023"/>
            <a:chExt cx="2441" cy="867"/>
          </a:xfrm>
        </p:grpSpPr>
        <p:sp>
          <p:nvSpPr>
            <p:cNvPr id="55334" name="Oval 30"/>
            <p:cNvSpPr>
              <a:spLocks noChangeArrowheads="1"/>
            </p:cNvSpPr>
            <p:nvPr/>
          </p:nvSpPr>
          <p:spPr bwMode="auto">
            <a:xfrm>
              <a:off x="1373" y="2323"/>
              <a:ext cx="365" cy="367"/>
            </a:xfrm>
            <a:prstGeom prst="ellipse">
              <a:avLst/>
            </a:prstGeom>
            <a:solidFill>
              <a:srgbClr val="FFCC00"/>
            </a:solidFill>
            <a:ln w="28575" cap="sq">
              <a:solidFill>
                <a:srgbClr val="FFFF99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35" name="Line 31"/>
            <p:cNvSpPr>
              <a:spLocks noChangeShapeType="1"/>
            </p:cNvSpPr>
            <p:nvPr/>
          </p:nvSpPr>
          <p:spPr bwMode="auto">
            <a:xfrm>
              <a:off x="1056" y="2283"/>
              <a:ext cx="336" cy="151"/>
            </a:xfrm>
            <a:prstGeom prst="line">
              <a:avLst/>
            </a:prstGeom>
            <a:noFill/>
            <a:ln w="25400" cap="sq">
              <a:solidFill>
                <a:srgbClr val="FFFF99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5336" name="Line 32"/>
            <p:cNvSpPr>
              <a:spLocks noChangeShapeType="1"/>
            </p:cNvSpPr>
            <p:nvPr/>
          </p:nvSpPr>
          <p:spPr bwMode="auto">
            <a:xfrm flipV="1">
              <a:off x="1057" y="2606"/>
              <a:ext cx="356" cy="144"/>
            </a:xfrm>
            <a:prstGeom prst="line">
              <a:avLst/>
            </a:prstGeom>
            <a:noFill/>
            <a:ln w="25400" cap="sq">
              <a:solidFill>
                <a:srgbClr val="FFFF99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5337" name="Line 33"/>
            <p:cNvSpPr>
              <a:spLocks noChangeShapeType="1"/>
            </p:cNvSpPr>
            <p:nvPr/>
          </p:nvSpPr>
          <p:spPr bwMode="auto">
            <a:xfrm>
              <a:off x="1742" y="2523"/>
              <a:ext cx="445" cy="0"/>
            </a:xfrm>
            <a:prstGeom prst="line">
              <a:avLst/>
            </a:prstGeom>
            <a:noFill/>
            <a:ln w="25400" cap="sq">
              <a:solidFill>
                <a:srgbClr val="FFFF99"/>
              </a:solidFill>
              <a:round/>
              <a:headEnd type="none" w="sm" len="sm"/>
              <a:tailEnd type="triangle" w="lg" len="lg"/>
            </a:ln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55338" name="Group 34"/>
            <p:cNvGrpSpPr>
              <a:grpSpLocks/>
            </p:cNvGrpSpPr>
            <p:nvPr/>
          </p:nvGrpSpPr>
          <p:grpSpPr bwMode="auto">
            <a:xfrm>
              <a:off x="356" y="2023"/>
              <a:ext cx="590" cy="367"/>
              <a:chOff x="247" y="1975"/>
              <a:chExt cx="590" cy="367"/>
            </a:xfrm>
          </p:grpSpPr>
          <p:grpSp>
            <p:nvGrpSpPr>
              <p:cNvPr id="55349" name="Group 35"/>
              <p:cNvGrpSpPr>
                <a:grpSpLocks/>
              </p:cNvGrpSpPr>
              <p:nvPr/>
            </p:nvGrpSpPr>
            <p:grpSpPr bwMode="auto">
              <a:xfrm>
                <a:off x="247" y="1975"/>
                <a:ext cx="590" cy="356"/>
                <a:chOff x="247" y="1975"/>
                <a:chExt cx="590" cy="356"/>
              </a:xfrm>
            </p:grpSpPr>
            <p:sp>
              <p:nvSpPr>
                <p:cNvPr id="55351" name="Line 36"/>
                <p:cNvSpPr>
                  <a:spLocks noChangeShapeType="1"/>
                </p:cNvSpPr>
                <p:nvPr/>
              </p:nvSpPr>
              <p:spPr bwMode="auto">
                <a:xfrm>
                  <a:off x="322" y="1975"/>
                  <a:ext cx="0" cy="356"/>
                </a:xfrm>
                <a:prstGeom prst="line">
                  <a:avLst/>
                </a:prstGeom>
                <a:noFill/>
                <a:ln w="12700" cap="sq">
                  <a:solidFill>
                    <a:srgbClr val="00FFFF"/>
                  </a:solidFill>
                  <a:round/>
                  <a:headEnd type="none" w="sm" len="sm"/>
                  <a:tailEnd type="none" w="lg" len="lg"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55352" name="Line 37"/>
                <p:cNvSpPr>
                  <a:spLocks noChangeShapeType="1"/>
                </p:cNvSpPr>
                <p:nvPr/>
              </p:nvSpPr>
              <p:spPr bwMode="auto">
                <a:xfrm>
                  <a:off x="247" y="2283"/>
                  <a:ext cx="590" cy="0"/>
                </a:xfrm>
                <a:prstGeom prst="line">
                  <a:avLst/>
                </a:prstGeom>
                <a:noFill/>
                <a:ln w="12700" cap="sq">
                  <a:solidFill>
                    <a:srgbClr val="00FFFF"/>
                  </a:solidFill>
                  <a:round/>
                  <a:headEnd type="none" w="sm" len="sm"/>
                  <a:tailEnd type="none" w="lg" len="lg"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55350" name="Freeform 38"/>
              <p:cNvSpPr>
                <a:spLocks/>
              </p:cNvSpPr>
              <p:nvPr/>
            </p:nvSpPr>
            <p:spPr bwMode="auto">
              <a:xfrm>
                <a:off x="315" y="1979"/>
                <a:ext cx="494" cy="363"/>
              </a:xfrm>
              <a:custGeom>
                <a:avLst/>
                <a:gdLst>
                  <a:gd name="T0" fmla="*/ 0 w 494"/>
                  <a:gd name="T1" fmla="*/ 291 h 363"/>
                  <a:gd name="T2" fmla="*/ 103 w 494"/>
                  <a:gd name="T3" fmla="*/ 291 h 363"/>
                  <a:gd name="T4" fmla="*/ 158 w 494"/>
                  <a:gd name="T5" fmla="*/ 256 h 363"/>
                  <a:gd name="T6" fmla="*/ 172 w 494"/>
                  <a:gd name="T7" fmla="*/ 78 h 363"/>
                  <a:gd name="T8" fmla="*/ 179 w 494"/>
                  <a:gd name="T9" fmla="*/ 16 h 363"/>
                  <a:gd name="T10" fmla="*/ 192 w 494"/>
                  <a:gd name="T11" fmla="*/ 174 h 363"/>
                  <a:gd name="T12" fmla="*/ 192 w 494"/>
                  <a:gd name="T13" fmla="*/ 339 h 363"/>
                  <a:gd name="T14" fmla="*/ 247 w 494"/>
                  <a:gd name="T15" fmla="*/ 318 h 363"/>
                  <a:gd name="T16" fmla="*/ 323 w 494"/>
                  <a:gd name="T17" fmla="*/ 298 h 363"/>
                  <a:gd name="T18" fmla="*/ 494 w 494"/>
                  <a:gd name="T19" fmla="*/ 270 h 36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94"/>
                  <a:gd name="T31" fmla="*/ 0 h 363"/>
                  <a:gd name="T32" fmla="*/ 494 w 494"/>
                  <a:gd name="T33" fmla="*/ 363 h 36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94" h="363">
                    <a:moveTo>
                      <a:pt x="0" y="291"/>
                    </a:moveTo>
                    <a:cubicBezTo>
                      <a:pt x="38" y="294"/>
                      <a:pt x="77" y="297"/>
                      <a:pt x="103" y="291"/>
                    </a:cubicBezTo>
                    <a:cubicBezTo>
                      <a:pt x="129" y="285"/>
                      <a:pt x="147" y="291"/>
                      <a:pt x="158" y="256"/>
                    </a:cubicBezTo>
                    <a:cubicBezTo>
                      <a:pt x="169" y="221"/>
                      <a:pt x="169" y="118"/>
                      <a:pt x="172" y="78"/>
                    </a:cubicBezTo>
                    <a:cubicBezTo>
                      <a:pt x="175" y="38"/>
                      <a:pt x="176" y="0"/>
                      <a:pt x="179" y="16"/>
                    </a:cubicBezTo>
                    <a:cubicBezTo>
                      <a:pt x="182" y="32"/>
                      <a:pt x="190" y="120"/>
                      <a:pt x="192" y="174"/>
                    </a:cubicBezTo>
                    <a:cubicBezTo>
                      <a:pt x="194" y="228"/>
                      <a:pt x="183" y="315"/>
                      <a:pt x="192" y="339"/>
                    </a:cubicBezTo>
                    <a:cubicBezTo>
                      <a:pt x="201" y="363"/>
                      <a:pt x="225" y="325"/>
                      <a:pt x="247" y="318"/>
                    </a:cubicBezTo>
                    <a:cubicBezTo>
                      <a:pt x="269" y="311"/>
                      <a:pt x="282" y="306"/>
                      <a:pt x="323" y="298"/>
                    </a:cubicBezTo>
                    <a:cubicBezTo>
                      <a:pt x="364" y="290"/>
                      <a:pt x="429" y="280"/>
                      <a:pt x="494" y="270"/>
                    </a:cubicBezTo>
                  </a:path>
                </a:pathLst>
              </a:custGeom>
              <a:noFill/>
              <a:ln w="25400" cap="sq" cmpd="sng">
                <a:solidFill>
                  <a:srgbClr val="FFFF99"/>
                </a:solidFill>
                <a:prstDash val="solid"/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55339" name="Group 39"/>
            <p:cNvGrpSpPr>
              <a:grpSpLocks/>
            </p:cNvGrpSpPr>
            <p:nvPr/>
          </p:nvGrpSpPr>
          <p:grpSpPr bwMode="auto">
            <a:xfrm>
              <a:off x="363" y="2523"/>
              <a:ext cx="590" cy="367"/>
              <a:chOff x="240" y="2640"/>
              <a:chExt cx="590" cy="367"/>
            </a:xfrm>
          </p:grpSpPr>
          <p:grpSp>
            <p:nvGrpSpPr>
              <p:cNvPr id="55345" name="Group 40"/>
              <p:cNvGrpSpPr>
                <a:grpSpLocks/>
              </p:cNvGrpSpPr>
              <p:nvPr/>
            </p:nvGrpSpPr>
            <p:grpSpPr bwMode="auto">
              <a:xfrm>
                <a:off x="240" y="2640"/>
                <a:ext cx="590" cy="356"/>
                <a:chOff x="247" y="1975"/>
                <a:chExt cx="590" cy="356"/>
              </a:xfrm>
            </p:grpSpPr>
            <p:sp>
              <p:nvSpPr>
                <p:cNvPr id="55347" name="Line 41"/>
                <p:cNvSpPr>
                  <a:spLocks noChangeShapeType="1"/>
                </p:cNvSpPr>
                <p:nvPr/>
              </p:nvSpPr>
              <p:spPr bwMode="auto">
                <a:xfrm>
                  <a:off x="322" y="1975"/>
                  <a:ext cx="0" cy="356"/>
                </a:xfrm>
                <a:prstGeom prst="line">
                  <a:avLst/>
                </a:prstGeom>
                <a:noFill/>
                <a:ln w="12700" cap="sq">
                  <a:solidFill>
                    <a:srgbClr val="00FFFF"/>
                  </a:solidFill>
                  <a:round/>
                  <a:headEnd type="none" w="sm" len="sm"/>
                  <a:tailEnd type="none" w="lg" len="lg"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55348" name="Line 42"/>
                <p:cNvSpPr>
                  <a:spLocks noChangeShapeType="1"/>
                </p:cNvSpPr>
                <p:nvPr/>
              </p:nvSpPr>
              <p:spPr bwMode="auto">
                <a:xfrm>
                  <a:off x="247" y="2283"/>
                  <a:ext cx="590" cy="0"/>
                </a:xfrm>
                <a:prstGeom prst="line">
                  <a:avLst/>
                </a:prstGeom>
                <a:noFill/>
                <a:ln w="12700" cap="sq">
                  <a:solidFill>
                    <a:srgbClr val="00FFFF"/>
                  </a:solidFill>
                  <a:round/>
                  <a:headEnd type="none" w="sm" len="sm"/>
                  <a:tailEnd type="none" w="lg" len="lg"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55346" name="Freeform 43"/>
              <p:cNvSpPr>
                <a:spLocks/>
              </p:cNvSpPr>
              <p:nvPr/>
            </p:nvSpPr>
            <p:spPr bwMode="auto">
              <a:xfrm>
                <a:off x="328" y="2644"/>
                <a:ext cx="494" cy="363"/>
              </a:xfrm>
              <a:custGeom>
                <a:avLst/>
                <a:gdLst>
                  <a:gd name="T0" fmla="*/ 0 w 494"/>
                  <a:gd name="T1" fmla="*/ 291 h 363"/>
                  <a:gd name="T2" fmla="*/ 103 w 494"/>
                  <a:gd name="T3" fmla="*/ 291 h 363"/>
                  <a:gd name="T4" fmla="*/ 158 w 494"/>
                  <a:gd name="T5" fmla="*/ 256 h 363"/>
                  <a:gd name="T6" fmla="*/ 172 w 494"/>
                  <a:gd name="T7" fmla="*/ 78 h 363"/>
                  <a:gd name="T8" fmla="*/ 179 w 494"/>
                  <a:gd name="T9" fmla="*/ 16 h 363"/>
                  <a:gd name="T10" fmla="*/ 192 w 494"/>
                  <a:gd name="T11" fmla="*/ 174 h 363"/>
                  <a:gd name="T12" fmla="*/ 192 w 494"/>
                  <a:gd name="T13" fmla="*/ 339 h 363"/>
                  <a:gd name="T14" fmla="*/ 247 w 494"/>
                  <a:gd name="T15" fmla="*/ 318 h 363"/>
                  <a:gd name="T16" fmla="*/ 323 w 494"/>
                  <a:gd name="T17" fmla="*/ 298 h 363"/>
                  <a:gd name="T18" fmla="*/ 494 w 494"/>
                  <a:gd name="T19" fmla="*/ 270 h 36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94"/>
                  <a:gd name="T31" fmla="*/ 0 h 363"/>
                  <a:gd name="T32" fmla="*/ 494 w 494"/>
                  <a:gd name="T33" fmla="*/ 363 h 36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94" h="363">
                    <a:moveTo>
                      <a:pt x="0" y="291"/>
                    </a:moveTo>
                    <a:cubicBezTo>
                      <a:pt x="38" y="294"/>
                      <a:pt x="77" y="297"/>
                      <a:pt x="103" y="291"/>
                    </a:cubicBezTo>
                    <a:cubicBezTo>
                      <a:pt x="129" y="285"/>
                      <a:pt x="147" y="291"/>
                      <a:pt x="158" y="256"/>
                    </a:cubicBezTo>
                    <a:cubicBezTo>
                      <a:pt x="169" y="221"/>
                      <a:pt x="169" y="118"/>
                      <a:pt x="172" y="78"/>
                    </a:cubicBezTo>
                    <a:cubicBezTo>
                      <a:pt x="175" y="38"/>
                      <a:pt x="176" y="0"/>
                      <a:pt x="179" y="16"/>
                    </a:cubicBezTo>
                    <a:cubicBezTo>
                      <a:pt x="182" y="32"/>
                      <a:pt x="190" y="120"/>
                      <a:pt x="192" y="174"/>
                    </a:cubicBezTo>
                    <a:cubicBezTo>
                      <a:pt x="194" y="228"/>
                      <a:pt x="183" y="315"/>
                      <a:pt x="192" y="339"/>
                    </a:cubicBezTo>
                    <a:cubicBezTo>
                      <a:pt x="201" y="363"/>
                      <a:pt x="225" y="325"/>
                      <a:pt x="247" y="318"/>
                    </a:cubicBezTo>
                    <a:cubicBezTo>
                      <a:pt x="269" y="311"/>
                      <a:pt x="282" y="306"/>
                      <a:pt x="323" y="298"/>
                    </a:cubicBezTo>
                    <a:cubicBezTo>
                      <a:pt x="364" y="290"/>
                      <a:pt x="429" y="280"/>
                      <a:pt x="494" y="270"/>
                    </a:cubicBezTo>
                  </a:path>
                </a:pathLst>
              </a:custGeom>
              <a:noFill/>
              <a:ln w="25400" cap="sq" cmpd="sng">
                <a:solidFill>
                  <a:srgbClr val="FFFF99"/>
                </a:solidFill>
                <a:prstDash val="solid"/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55340" name="Group 44"/>
            <p:cNvGrpSpPr>
              <a:grpSpLocks/>
            </p:cNvGrpSpPr>
            <p:nvPr/>
          </p:nvGrpSpPr>
          <p:grpSpPr bwMode="auto">
            <a:xfrm>
              <a:off x="2174" y="2308"/>
              <a:ext cx="623" cy="363"/>
              <a:chOff x="2174" y="2308"/>
              <a:chExt cx="623" cy="363"/>
            </a:xfrm>
          </p:grpSpPr>
          <p:grpSp>
            <p:nvGrpSpPr>
              <p:cNvPr id="55341" name="Group 45"/>
              <p:cNvGrpSpPr>
                <a:grpSpLocks/>
              </p:cNvGrpSpPr>
              <p:nvPr/>
            </p:nvGrpSpPr>
            <p:grpSpPr bwMode="auto">
              <a:xfrm>
                <a:off x="2174" y="2311"/>
                <a:ext cx="590" cy="356"/>
                <a:chOff x="247" y="1975"/>
                <a:chExt cx="590" cy="356"/>
              </a:xfrm>
            </p:grpSpPr>
            <p:sp>
              <p:nvSpPr>
                <p:cNvPr id="55343" name="Line 46"/>
                <p:cNvSpPr>
                  <a:spLocks noChangeShapeType="1"/>
                </p:cNvSpPr>
                <p:nvPr/>
              </p:nvSpPr>
              <p:spPr bwMode="auto">
                <a:xfrm>
                  <a:off x="322" y="1975"/>
                  <a:ext cx="0" cy="356"/>
                </a:xfrm>
                <a:prstGeom prst="line">
                  <a:avLst/>
                </a:prstGeom>
                <a:noFill/>
                <a:ln w="12700" cap="sq">
                  <a:solidFill>
                    <a:srgbClr val="00FFFF"/>
                  </a:solidFill>
                  <a:round/>
                  <a:headEnd type="none" w="sm" len="sm"/>
                  <a:tailEnd type="none" w="lg" len="lg"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55344" name="Line 47"/>
                <p:cNvSpPr>
                  <a:spLocks noChangeShapeType="1"/>
                </p:cNvSpPr>
                <p:nvPr/>
              </p:nvSpPr>
              <p:spPr bwMode="auto">
                <a:xfrm>
                  <a:off x="247" y="2283"/>
                  <a:ext cx="590" cy="0"/>
                </a:xfrm>
                <a:prstGeom prst="line">
                  <a:avLst/>
                </a:prstGeom>
                <a:noFill/>
                <a:ln w="12700" cap="sq">
                  <a:solidFill>
                    <a:srgbClr val="00FFFF"/>
                  </a:solidFill>
                  <a:round/>
                  <a:headEnd type="none" w="sm" len="sm"/>
                  <a:tailEnd type="none" w="lg" len="lg"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55342" name="Freeform 48"/>
              <p:cNvSpPr>
                <a:spLocks/>
              </p:cNvSpPr>
              <p:nvPr/>
            </p:nvSpPr>
            <p:spPr bwMode="auto">
              <a:xfrm>
                <a:off x="2303" y="2308"/>
                <a:ext cx="494" cy="363"/>
              </a:xfrm>
              <a:custGeom>
                <a:avLst/>
                <a:gdLst>
                  <a:gd name="T0" fmla="*/ 0 w 494"/>
                  <a:gd name="T1" fmla="*/ 291 h 363"/>
                  <a:gd name="T2" fmla="*/ 103 w 494"/>
                  <a:gd name="T3" fmla="*/ 291 h 363"/>
                  <a:gd name="T4" fmla="*/ 158 w 494"/>
                  <a:gd name="T5" fmla="*/ 256 h 363"/>
                  <a:gd name="T6" fmla="*/ 172 w 494"/>
                  <a:gd name="T7" fmla="*/ 78 h 363"/>
                  <a:gd name="T8" fmla="*/ 179 w 494"/>
                  <a:gd name="T9" fmla="*/ 16 h 363"/>
                  <a:gd name="T10" fmla="*/ 192 w 494"/>
                  <a:gd name="T11" fmla="*/ 174 h 363"/>
                  <a:gd name="T12" fmla="*/ 192 w 494"/>
                  <a:gd name="T13" fmla="*/ 339 h 363"/>
                  <a:gd name="T14" fmla="*/ 247 w 494"/>
                  <a:gd name="T15" fmla="*/ 318 h 363"/>
                  <a:gd name="T16" fmla="*/ 323 w 494"/>
                  <a:gd name="T17" fmla="*/ 298 h 363"/>
                  <a:gd name="T18" fmla="*/ 494 w 494"/>
                  <a:gd name="T19" fmla="*/ 270 h 36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94"/>
                  <a:gd name="T31" fmla="*/ 0 h 363"/>
                  <a:gd name="T32" fmla="*/ 494 w 494"/>
                  <a:gd name="T33" fmla="*/ 363 h 36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94" h="363">
                    <a:moveTo>
                      <a:pt x="0" y="291"/>
                    </a:moveTo>
                    <a:cubicBezTo>
                      <a:pt x="38" y="294"/>
                      <a:pt x="77" y="297"/>
                      <a:pt x="103" y="291"/>
                    </a:cubicBezTo>
                    <a:cubicBezTo>
                      <a:pt x="129" y="285"/>
                      <a:pt x="147" y="291"/>
                      <a:pt x="158" y="256"/>
                    </a:cubicBezTo>
                    <a:cubicBezTo>
                      <a:pt x="169" y="221"/>
                      <a:pt x="169" y="118"/>
                      <a:pt x="172" y="78"/>
                    </a:cubicBezTo>
                    <a:cubicBezTo>
                      <a:pt x="175" y="38"/>
                      <a:pt x="176" y="0"/>
                      <a:pt x="179" y="16"/>
                    </a:cubicBezTo>
                    <a:cubicBezTo>
                      <a:pt x="182" y="32"/>
                      <a:pt x="190" y="120"/>
                      <a:pt x="192" y="174"/>
                    </a:cubicBezTo>
                    <a:cubicBezTo>
                      <a:pt x="194" y="228"/>
                      <a:pt x="183" y="315"/>
                      <a:pt x="192" y="339"/>
                    </a:cubicBezTo>
                    <a:cubicBezTo>
                      <a:pt x="201" y="363"/>
                      <a:pt x="225" y="325"/>
                      <a:pt x="247" y="318"/>
                    </a:cubicBezTo>
                    <a:cubicBezTo>
                      <a:pt x="269" y="311"/>
                      <a:pt x="282" y="306"/>
                      <a:pt x="323" y="298"/>
                    </a:cubicBezTo>
                    <a:cubicBezTo>
                      <a:pt x="364" y="290"/>
                      <a:pt x="429" y="280"/>
                      <a:pt x="494" y="270"/>
                    </a:cubicBezTo>
                  </a:path>
                </a:pathLst>
              </a:custGeom>
              <a:noFill/>
              <a:ln w="25400" cap="sq" cmpd="sng">
                <a:solidFill>
                  <a:srgbClr val="FFFF99"/>
                </a:solidFill>
                <a:prstDash val="solid"/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sp>
        <p:nvSpPr>
          <p:cNvPr id="55315" name="Oval 49"/>
          <p:cNvSpPr>
            <a:spLocks noChangeArrowheads="1"/>
          </p:cNvSpPr>
          <p:nvPr/>
        </p:nvSpPr>
        <p:spPr bwMode="auto">
          <a:xfrm>
            <a:off x="6396038" y="5000626"/>
            <a:ext cx="579437" cy="582613"/>
          </a:xfrm>
          <a:prstGeom prst="ellipse">
            <a:avLst/>
          </a:prstGeom>
          <a:solidFill>
            <a:srgbClr val="FFCC00"/>
          </a:solidFill>
          <a:ln w="28575" cap="sq">
            <a:solidFill>
              <a:srgbClr val="FFFF99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16" name="Line 50"/>
          <p:cNvSpPr>
            <a:spLocks noChangeShapeType="1"/>
          </p:cNvSpPr>
          <p:nvPr/>
        </p:nvSpPr>
        <p:spPr bwMode="auto">
          <a:xfrm>
            <a:off x="5892800" y="4937126"/>
            <a:ext cx="533400" cy="239713"/>
          </a:xfrm>
          <a:prstGeom prst="line">
            <a:avLst/>
          </a:prstGeom>
          <a:noFill/>
          <a:ln w="25400" cap="sq">
            <a:solidFill>
              <a:srgbClr val="FFFF99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5317" name="Line 51"/>
          <p:cNvSpPr>
            <a:spLocks noChangeShapeType="1"/>
          </p:cNvSpPr>
          <p:nvPr/>
        </p:nvSpPr>
        <p:spPr bwMode="auto">
          <a:xfrm flipV="1">
            <a:off x="5894388" y="5449889"/>
            <a:ext cx="565150" cy="228600"/>
          </a:xfrm>
          <a:prstGeom prst="line">
            <a:avLst/>
          </a:prstGeom>
          <a:noFill/>
          <a:ln w="25400" cap="sq">
            <a:solidFill>
              <a:srgbClr val="FFFF99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5318" name="Line 52"/>
          <p:cNvSpPr>
            <a:spLocks noChangeShapeType="1"/>
          </p:cNvSpPr>
          <p:nvPr/>
        </p:nvSpPr>
        <p:spPr bwMode="auto">
          <a:xfrm>
            <a:off x="6981825" y="5318126"/>
            <a:ext cx="706438" cy="0"/>
          </a:xfrm>
          <a:prstGeom prst="line">
            <a:avLst/>
          </a:prstGeom>
          <a:noFill/>
          <a:ln w="25400" cap="sq">
            <a:solidFill>
              <a:srgbClr val="FFFF99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endParaRPr lang="en-US"/>
          </a:p>
        </p:txBody>
      </p:sp>
      <p:grpSp>
        <p:nvGrpSpPr>
          <p:cNvPr id="55319" name="Group 53"/>
          <p:cNvGrpSpPr>
            <a:grpSpLocks/>
          </p:cNvGrpSpPr>
          <p:nvPr/>
        </p:nvGrpSpPr>
        <p:grpSpPr bwMode="auto">
          <a:xfrm>
            <a:off x="4781550" y="4524376"/>
            <a:ext cx="936625" cy="565150"/>
            <a:chOff x="247" y="1975"/>
            <a:chExt cx="590" cy="356"/>
          </a:xfrm>
        </p:grpSpPr>
        <p:sp>
          <p:nvSpPr>
            <p:cNvPr id="55332" name="Line 54"/>
            <p:cNvSpPr>
              <a:spLocks noChangeShapeType="1"/>
            </p:cNvSpPr>
            <p:nvPr/>
          </p:nvSpPr>
          <p:spPr bwMode="auto">
            <a:xfrm>
              <a:off x="322" y="1975"/>
              <a:ext cx="0" cy="356"/>
            </a:xfrm>
            <a:prstGeom prst="line">
              <a:avLst/>
            </a:prstGeom>
            <a:noFill/>
            <a:ln w="12700" cap="sq">
              <a:solidFill>
                <a:srgbClr val="00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5333" name="Line 55"/>
            <p:cNvSpPr>
              <a:spLocks noChangeShapeType="1"/>
            </p:cNvSpPr>
            <p:nvPr/>
          </p:nvSpPr>
          <p:spPr bwMode="auto">
            <a:xfrm>
              <a:off x="247" y="2283"/>
              <a:ext cx="590" cy="0"/>
            </a:xfrm>
            <a:prstGeom prst="line">
              <a:avLst/>
            </a:prstGeom>
            <a:noFill/>
            <a:ln w="12700" cap="sq">
              <a:solidFill>
                <a:srgbClr val="00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5320" name="Freeform 56"/>
          <p:cNvSpPr>
            <a:spLocks/>
          </p:cNvSpPr>
          <p:nvPr/>
        </p:nvSpPr>
        <p:spPr bwMode="auto">
          <a:xfrm>
            <a:off x="4757738" y="4530726"/>
            <a:ext cx="784225" cy="576263"/>
          </a:xfrm>
          <a:custGeom>
            <a:avLst/>
            <a:gdLst>
              <a:gd name="T0" fmla="*/ 0 w 494"/>
              <a:gd name="T1" fmla="*/ 291 h 363"/>
              <a:gd name="T2" fmla="*/ 103 w 494"/>
              <a:gd name="T3" fmla="*/ 291 h 363"/>
              <a:gd name="T4" fmla="*/ 158 w 494"/>
              <a:gd name="T5" fmla="*/ 256 h 363"/>
              <a:gd name="T6" fmla="*/ 172 w 494"/>
              <a:gd name="T7" fmla="*/ 78 h 363"/>
              <a:gd name="T8" fmla="*/ 179 w 494"/>
              <a:gd name="T9" fmla="*/ 16 h 363"/>
              <a:gd name="T10" fmla="*/ 192 w 494"/>
              <a:gd name="T11" fmla="*/ 174 h 363"/>
              <a:gd name="T12" fmla="*/ 192 w 494"/>
              <a:gd name="T13" fmla="*/ 339 h 363"/>
              <a:gd name="T14" fmla="*/ 247 w 494"/>
              <a:gd name="T15" fmla="*/ 318 h 363"/>
              <a:gd name="T16" fmla="*/ 323 w 494"/>
              <a:gd name="T17" fmla="*/ 298 h 363"/>
              <a:gd name="T18" fmla="*/ 494 w 494"/>
              <a:gd name="T19" fmla="*/ 270 h 36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494"/>
              <a:gd name="T31" fmla="*/ 0 h 363"/>
              <a:gd name="T32" fmla="*/ 494 w 494"/>
              <a:gd name="T33" fmla="*/ 363 h 363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494" h="363">
                <a:moveTo>
                  <a:pt x="0" y="291"/>
                </a:moveTo>
                <a:cubicBezTo>
                  <a:pt x="38" y="294"/>
                  <a:pt x="77" y="297"/>
                  <a:pt x="103" y="291"/>
                </a:cubicBezTo>
                <a:cubicBezTo>
                  <a:pt x="129" y="285"/>
                  <a:pt x="147" y="291"/>
                  <a:pt x="158" y="256"/>
                </a:cubicBezTo>
                <a:cubicBezTo>
                  <a:pt x="169" y="221"/>
                  <a:pt x="169" y="118"/>
                  <a:pt x="172" y="78"/>
                </a:cubicBezTo>
                <a:cubicBezTo>
                  <a:pt x="175" y="38"/>
                  <a:pt x="176" y="0"/>
                  <a:pt x="179" y="16"/>
                </a:cubicBezTo>
                <a:cubicBezTo>
                  <a:pt x="182" y="32"/>
                  <a:pt x="190" y="120"/>
                  <a:pt x="192" y="174"/>
                </a:cubicBezTo>
                <a:cubicBezTo>
                  <a:pt x="194" y="228"/>
                  <a:pt x="183" y="315"/>
                  <a:pt x="192" y="339"/>
                </a:cubicBezTo>
                <a:cubicBezTo>
                  <a:pt x="201" y="363"/>
                  <a:pt x="225" y="325"/>
                  <a:pt x="247" y="318"/>
                </a:cubicBezTo>
                <a:cubicBezTo>
                  <a:pt x="269" y="311"/>
                  <a:pt x="282" y="306"/>
                  <a:pt x="323" y="298"/>
                </a:cubicBezTo>
                <a:cubicBezTo>
                  <a:pt x="364" y="290"/>
                  <a:pt x="429" y="280"/>
                  <a:pt x="494" y="270"/>
                </a:cubicBezTo>
              </a:path>
            </a:pathLst>
          </a:custGeom>
          <a:noFill/>
          <a:ln w="25400" cap="sq" cmpd="sng">
            <a:solidFill>
              <a:srgbClr val="FFFF99"/>
            </a:solidFill>
            <a:prstDash val="solid"/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grpSp>
        <p:nvGrpSpPr>
          <p:cNvPr id="55321" name="Group 57"/>
          <p:cNvGrpSpPr>
            <a:grpSpLocks/>
          </p:cNvGrpSpPr>
          <p:nvPr/>
        </p:nvGrpSpPr>
        <p:grpSpPr bwMode="auto">
          <a:xfrm>
            <a:off x="4792663" y="5318126"/>
            <a:ext cx="936625" cy="565150"/>
            <a:chOff x="247" y="1975"/>
            <a:chExt cx="590" cy="356"/>
          </a:xfrm>
        </p:grpSpPr>
        <p:sp>
          <p:nvSpPr>
            <p:cNvPr id="55330" name="Line 58"/>
            <p:cNvSpPr>
              <a:spLocks noChangeShapeType="1"/>
            </p:cNvSpPr>
            <p:nvPr/>
          </p:nvSpPr>
          <p:spPr bwMode="auto">
            <a:xfrm>
              <a:off x="322" y="1975"/>
              <a:ext cx="0" cy="356"/>
            </a:xfrm>
            <a:prstGeom prst="line">
              <a:avLst/>
            </a:prstGeom>
            <a:noFill/>
            <a:ln w="12700" cap="sq">
              <a:solidFill>
                <a:srgbClr val="00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5331" name="Line 59"/>
            <p:cNvSpPr>
              <a:spLocks noChangeShapeType="1"/>
            </p:cNvSpPr>
            <p:nvPr/>
          </p:nvSpPr>
          <p:spPr bwMode="auto">
            <a:xfrm>
              <a:off x="247" y="2283"/>
              <a:ext cx="590" cy="0"/>
            </a:xfrm>
            <a:prstGeom prst="line">
              <a:avLst/>
            </a:prstGeom>
            <a:noFill/>
            <a:ln w="12700" cap="sq">
              <a:solidFill>
                <a:srgbClr val="00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5322" name="Freeform 60"/>
          <p:cNvSpPr>
            <a:spLocks/>
          </p:cNvSpPr>
          <p:nvPr/>
        </p:nvSpPr>
        <p:spPr bwMode="auto">
          <a:xfrm>
            <a:off x="5084763" y="5324476"/>
            <a:ext cx="784225" cy="576263"/>
          </a:xfrm>
          <a:custGeom>
            <a:avLst/>
            <a:gdLst>
              <a:gd name="T0" fmla="*/ 0 w 494"/>
              <a:gd name="T1" fmla="*/ 291 h 363"/>
              <a:gd name="T2" fmla="*/ 103 w 494"/>
              <a:gd name="T3" fmla="*/ 291 h 363"/>
              <a:gd name="T4" fmla="*/ 158 w 494"/>
              <a:gd name="T5" fmla="*/ 256 h 363"/>
              <a:gd name="T6" fmla="*/ 172 w 494"/>
              <a:gd name="T7" fmla="*/ 78 h 363"/>
              <a:gd name="T8" fmla="*/ 179 w 494"/>
              <a:gd name="T9" fmla="*/ 16 h 363"/>
              <a:gd name="T10" fmla="*/ 192 w 494"/>
              <a:gd name="T11" fmla="*/ 174 h 363"/>
              <a:gd name="T12" fmla="*/ 192 w 494"/>
              <a:gd name="T13" fmla="*/ 339 h 363"/>
              <a:gd name="T14" fmla="*/ 247 w 494"/>
              <a:gd name="T15" fmla="*/ 318 h 363"/>
              <a:gd name="T16" fmla="*/ 323 w 494"/>
              <a:gd name="T17" fmla="*/ 298 h 363"/>
              <a:gd name="T18" fmla="*/ 494 w 494"/>
              <a:gd name="T19" fmla="*/ 270 h 36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494"/>
              <a:gd name="T31" fmla="*/ 0 h 363"/>
              <a:gd name="T32" fmla="*/ 494 w 494"/>
              <a:gd name="T33" fmla="*/ 363 h 363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494" h="363">
                <a:moveTo>
                  <a:pt x="0" y="291"/>
                </a:moveTo>
                <a:cubicBezTo>
                  <a:pt x="38" y="294"/>
                  <a:pt x="77" y="297"/>
                  <a:pt x="103" y="291"/>
                </a:cubicBezTo>
                <a:cubicBezTo>
                  <a:pt x="129" y="285"/>
                  <a:pt x="147" y="291"/>
                  <a:pt x="158" y="256"/>
                </a:cubicBezTo>
                <a:cubicBezTo>
                  <a:pt x="169" y="221"/>
                  <a:pt x="169" y="118"/>
                  <a:pt x="172" y="78"/>
                </a:cubicBezTo>
                <a:cubicBezTo>
                  <a:pt x="175" y="38"/>
                  <a:pt x="176" y="0"/>
                  <a:pt x="179" y="16"/>
                </a:cubicBezTo>
                <a:cubicBezTo>
                  <a:pt x="182" y="32"/>
                  <a:pt x="190" y="120"/>
                  <a:pt x="192" y="174"/>
                </a:cubicBezTo>
                <a:cubicBezTo>
                  <a:pt x="194" y="228"/>
                  <a:pt x="183" y="315"/>
                  <a:pt x="192" y="339"/>
                </a:cubicBezTo>
                <a:cubicBezTo>
                  <a:pt x="201" y="363"/>
                  <a:pt x="225" y="325"/>
                  <a:pt x="247" y="318"/>
                </a:cubicBezTo>
                <a:cubicBezTo>
                  <a:pt x="269" y="311"/>
                  <a:pt x="282" y="306"/>
                  <a:pt x="323" y="298"/>
                </a:cubicBezTo>
                <a:cubicBezTo>
                  <a:pt x="364" y="290"/>
                  <a:pt x="429" y="280"/>
                  <a:pt x="494" y="270"/>
                </a:cubicBezTo>
              </a:path>
            </a:pathLst>
          </a:custGeom>
          <a:noFill/>
          <a:ln w="25400" cap="sq" cmpd="sng">
            <a:solidFill>
              <a:srgbClr val="FFFF99"/>
            </a:solidFill>
            <a:prstDash val="solid"/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grpSp>
        <p:nvGrpSpPr>
          <p:cNvPr id="55323" name="Group 61"/>
          <p:cNvGrpSpPr>
            <a:grpSpLocks/>
          </p:cNvGrpSpPr>
          <p:nvPr/>
        </p:nvGrpSpPr>
        <p:grpSpPr bwMode="auto">
          <a:xfrm>
            <a:off x="7667625" y="4981576"/>
            <a:ext cx="936625" cy="565150"/>
            <a:chOff x="247" y="1975"/>
            <a:chExt cx="590" cy="356"/>
          </a:xfrm>
        </p:grpSpPr>
        <p:sp>
          <p:nvSpPr>
            <p:cNvPr id="55328" name="Line 62"/>
            <p:cNvSpPr>
              <a:spLocks noChangeShapeType="1"/>
            </p:cNvSpPr>
            <p:nvPr/>
          </p:nvSpPr>
          <p:spPr bwMode="auto">
            <a:xfrm>
              <a:off x="322" y="1975"/>
              <a:ext cx="0" cy="356"/>
            </a:xfrm>
            <a:prstGeom prst="line">
              <a:avLst/>
            </a:prstGeom>
            <a:noFill/>
            <a:ln w="12700" cap="sq">
              <a:solidFill>
                <a:srgbClr val="00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5329" name="Line 63"/>
            <p:cNvSpPr>
              <a:spLocks noChangeShapeType="1"/>
            </p:cNvSpPr>
            <p:nvPr/>
          </p:nvSpPr>
          <p:spPr bwMode="auto">
            <a:xfrm>
              <a:off x="247" y="2283"/>
              <a:ext cx="590" cy="0"/>
            </a:xfrm>
            <a:prstGeom prst="line">
              <a:avLst/>
            </a:prstGeom>
            <a:noFill/>
            <a:ln w="12700" cap="sq">
              <a:solidFill>
                <a:srgbClr val="00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5324" name="Text Box 64"/>
          <p:cNvSpPr txBox="1">
            <a:spLocks noChangeArrowheads="1"/>
          </p:cNvSpPr>
          <p:nvPr/>
        </p:nvSpPr>
        <p:spPr bwMode="auto">
          <a:xfrm>
            <a:off x="366713" y="4003676"/>
            <a:ext cx="2565400" cy="366713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u="sng">
                <a:solidFill>
                  <a:srgbClr val="FFFF99"/>
                </a:solidFill>
              </a:rPr>
              <a:t>Temporal Discrimination:</a:t>
            </a:r>
          </a:p>
        </p:txBody>
      </p:sp>
      <p:sp>
        <p:nvSpPr>
          <p:cNvPr id="55325" name="Freeform 65"/>
          <p:cNvSpPr>
            <a:spLocks/>
          </p:cNvSpPr>
          <p:nvPr/>
        </p:nvSpPr>
        <p:spPr bwMode="auto">
          <a:xfrm>
            <a:off x="7786688" y="5391151"/>
            <a:ext cx="773112" cy="63500"/>
          </a:xfrm>
          <a:custGeom>
            <a:avLst/>
            <a:gdLst>
              <a:gd name="T0" fmla="*/ 0 w 487"/>
              <a:gd name="T1" fmla="*/ 30 h 40"/>
              <a:gd name="T2" fmla="*/ 138 w 487"/>
              <a:gd name="T3" fmla="*/ 17 h 40"/>
              <a:gd name="T4" fmla="*/ 179 w 487"/>
              <a:gd name="T5" fmla="*/ 17 h 40"/>
              <a:gd name="T6" fmla="*/ 268 w 487"/>
              <a:gd name="T7" fmla="*/ 17 h 40"/>
              <a:gd name="T8" fmla="*/ 323 w 487"/>
              <a:gd name="T9" fmla="*/ 3 h 40"/>
              <a:gd name="T10" fmla="*/ 446 w 487"/>
              <a:gd name="T11" fmla="*/ 37 h 40"/>
              <a:gd name="T12" fmla="*/ 487 w 487"/>
              <a:gd name="T13" fmla="*/ 23 h 4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87"/>
              <a:gd name="T22" fmla="*/ 0 h 40"/>
              <a:gd name="T23" fmla="*/ 487 w 487"/>
              <a:gd name="T24" fmla="*/ 40 h 4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87" h="40">
                <a:moveTo>
                  <a:pt x="0" y="30"/>
                </a:moveTo>
                <a:cubicBezTo>
                  <a:pt x="54" y="24"/>
                  <a:pt x="108" y="19"/>
                  <a:pt x="138" y="17"/>
                </a:cubicBezTo>
                <a:cubicBezTo>
                  <a:pt x="168" y="15"/>
                  <a:pt x="157" y="17"/>
                  <a:pt x="179" y="17"/>
                </a:cubicBezTo>
                <a:cubicBezTo>
                  <a:pt x="201" y="17"/>
                  <a:pt x="244" y="19"/>
                  <a:pt x="268" y="17"/>
                </a:cubicBezTo>
                <a:cubicBezTo>
                  <a:pt x="292" y="15"/>
                  <a:pt x="293" y="0"/>
                  <a:pt x="323" y="3"/>
                </a:cubicBezTo>
                <a:cubicBezTo>
                  <a:pt x="353" y="6"/>
                  <a:pt x="419" y="34"/>
                  <a:pt x="446" y="37"/>
                </a:cubicBezTo>
                <a:cubicBezTo>
                  <a:pt x="473" y="40"/>
                  <a:pt x="480" y="31"/>
                  <a:pt x="487" y="23"/>
                </a:cubicBezTo>
              </a:path>
            </a:pathLst>
          </a:custGeom>
          <a:noFill/>
          <a:ln w="25400" cap="sq" cmpd="sng">
            <a:solidFill>
              <a:srgbClr val="FFFF99"/>
            </a:solidFill>
            <a:prstDash val="solid"/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5326" name="Text Box 66"/>
          <p:cNvSpPr txBox="1">
            <a:spLocks noChangeArrowheads="1"/>
          </p:cNvSpPr>
          <p:nvPr/>
        </p:nvSpPr>
        <p:spPr bwMode="auto">
          <a:xfrm>
            <a:off x="1109663" y="3214687"/>
            <a:ext cx="6127750" cy="366713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99"/>
                </a:solidFill>
              </a:rPr>
              <a:t>Some input patterns are coded with activity, other with inactivity</a:t>
            </a:r>
          </a:p>
        </p:txBody>
      </p:sp>
      <p:sp>
        <p:nvSpPr>
          <p:cNvPr id="55327" name="Text Box 67"/>
          <p:cNvSpPr txBox="1">
            <a:spLocks noChangeArrowheads="1"/>
          </p:cNvSpPr>
          <p:nvPr/>
        </p:nvSpPr>
        <p:spPr bwMode="auto">
          <a:xfrm>
            <a:off x="912813" y="6019801"/>
            <a:ext cx="6558206" cy="369332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99"/>
                </a:solidFill>
              </a:rPr>
              <a:t>Some input spike sequences are coded with a spike, others with none</a:t>
            </a:r>
          </a:p>
        </p:txBody>
      </p:sp>
    </p:spTree>
    <p:extLst>
      <p:ext uri="{BB962C8B-B14F-4D97-AF65-F5344CB8AC3E}">
        <p14:creationId xmlns:p14="http://schemas.microsoft.com/office/powerpoint/2010/main" val="3425020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>
            <a:extLst>
              <a:ext uri="{FF2B5EF4-FFF2-40B4-BE49-F238E27FC236}">
                <a16:creationId xmlns:a16="http://schemas.microsoft.com/office/drawing/2014/main" id="{D153D629-43A5-4AD3-9A91-E95EB6638CCB}"/>
              </a:ext>
            </a:extLst>
          </p:cNvPr>
          <p:cNvSpPr/>
          <p:nvPr/>
        </p:nvSpPr>
        <p:spPr>
          <a:xfrm>
            <a:off x="466296" y="4340183"/>
            <a:ext cx="8602283" cy="138075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EFB852F-2FDE-4AB6-8B74-409B4B2BC7D2}"/>
              </a:ext>
            </a:extLst>
          </p:cNvPr>
          <p:cNvSpPr/>
          <p:nvPr/>
        </p:nvSpPr>
        <p:spPr>
          <a:xfrm>
            <a:off x="466297" y="2815551"/>
            <a:ext cx="8602283" cy="13807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7F8783-434D-407F-9CFC-06C122B72CA1}"/>
              </a:ext>
            </a:extLst>
          </p:cNvPr>
          <p:cNvSpPr/>
          <p:nvPr/>
        </p:nvSpPr>
        <p:spPr>
          <a:xfrm>
            <a:off x="466299" y="1308302"/>
            <a:ext cx="8602283" cy="13807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322" name="Text Box 2"/>
          <p:cNvSpPr txBox="1">
            <a:spLocks noChangeArrowheads="1"/>
          </p:cNvSpPr>
          <p:nvPr/>
        </p:nvSpPr>
        <p:spPr bwMode="auto">
          <a:xfrm>
            <a:off x="2928603" y="783822"/>
            <a:ext cx="4261103" cy="461665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</a:rPr>
              <a:t>Spatiotemporal Discrimination</a:t>
            </a:r>
          </a:p>
        </p:txBody>
      </p:sp>
      <p:sp>
        <p:nvSpPr>
          <p:cNvPr id="56323" name="Text Box 3"/>
          <p:cNvSpPr txBox="1">
            <a:spLocks noChangeArrowheads="1"/>
          </p:cNvSpPr>
          <p:nvPr/>
        </p:nvSpPr>
        <p:spPr bwMode="auto">
          <a:xfrm>
            <a:off x="1295400" y="5873750"/>
            <a:ext cx="6483350" cy="641350"/>
          </a:xfrm>
          <a:prstGeom prst="rect">
            <a:avLst/>
          </a:prstGeom>
          <a:noFill/>
          <a:ln w="25400" cap="sq">
            <a:solidFill>
              <a:schemeClr val="tx2">
                <a:lumMod val="75000"/>
              </a:schemeClr>
            </a:solidFill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/>
              <a:t>The same number of spikes in different spatiotemporal arrangements</a:t>
            </a:r>
          </a:p>
          <a:p>
            <a:r>
              <a:rPr lang="en-US"/>
              <a:t> lead to different responses.</a:t>
            </a:r>
          </a:p>
        </p:txBody>
      </p:sp>
      <p:grpSp>
        <p:nvGrpSpPr>
          <p:cNvPr id="56324" name="Group 4"/>
          <p:cNvGrpSpPr>
            <a:grpSpLocks/>
          </p:cNvGrpSpPr>
          <p:nvPr/>
        </p:nvGrpSpPr>
        <p:grpSpPr bwMode="auto">
          <a:xfrm>
            <a:off x="552370" y="2957250"/>
            <a:ext cx="3505200" cy="1146175"/>
            <a:chOff x="3099" y="796"/>
            <a:chExt cx="2208" cy="722"/>
          </a:xfrm>
        </p:grpSpPr>
        <p:sp>
          <p:nvSpPr>
            <p:cNvPr id="56392" name="Oval 5"/>
            <p:cNvSpPr>
              <a:spLocks noChangeArrowheads="1"/>
            </p:cNvSpPr>
            <p:nvPr/>
          </p:nvSpPr>
          <p:spPr bwMode="auto">
            <a:xfrm>
              <a:off x="4169" y="1006"/>
              <a:ext cx="304" cy="305"/>
            </a:xfrm>
            <a:prstGeom prst="ellipse">
              <a:avLst/>
            </a:prstGeom>
            <a:solidFill>
              <a:schemeClr val="tx2"/>
            </a:solidFill>
            <a:ln w="28575" cap="sq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93" name="Line 6"/>
            <p:cNvSpPr>
              <a:spLocks noChangeShapeType="1"/>
            </p:cNvSpPr>
            <p:nvPr/>
          </p:nvSpPr>
          <p:spPr bwMode="auto">
            <a:xfrm flipV="1">
              <a:off x="3538" y="1249"/>
              <a:ext cx="658" cy="198"/>
            </a:xfrm>
            <a:prstGeom prst="line">
              <a:avLst/>
            </a:prstGeom>
            <a:noFill/>
            <a:ln w="19050" cap="sq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6394" name="Line 7"/>
            <p:cNvSpPr>
              <a:spLocks noChangeShapeType="1"/>
            </p:cNvSpPr>
            <p:nvPr/>
          </p:nvSpPr>
          <p:spPr bwMode="auto">
            <a:xfrm flipV="1">
              <a:off x="3546" y="1200"/>
              <a:ext cx="616" cy="68"/>
            </a:xfrm>
            <a:prstGeom prst="line">
              <a:avLst/>
            </a:prstGeom>
            <a:noFill/>
            <a:ln w="47625" cap="sq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med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6395" name="Line 8"/>
            <p:cNvSpPr>
              <a:spLocks noChangeShapeType="1"/>
            </p:cNvSpPr>
            <p:nvPr/>
          </p:nvSpPr>
          <p:spPr bwMode="auto">
            <a:xfrm>
              <a:off x="3545" y="1071"/>
              <a:ext cx="604" cy="68"/>
            </a:xfrm>
            <a:prstGeom prst="line">
              <a:avLst/>
            </a:prstGeom>
            <a:noFill/>
            <a:ln w="47625" cap="sq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med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6396" name="Line 9"/>
            <p:cNvSpPr>
              <a:spLocks noChangeShapeType="1"/>
            </p:cNvSpPr>
            <p:nvPr/>
          </p:nvSpPr>
          <p:spPr bwMode="auto">
            <a:xfrm>
              <a:off x="3531" y="872"/>
              <a:ext cx="651" cy="205"/>
            </a:xfrm>
            <a:prstGeom prst="line">
              <a:avLst/>
            </a:prstGeom>
            <a:noFill/>
            <a:ln w="19050" cap="sq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6397" name="Line 10"/>
            <p:cNvSpPr>
              <a:spLocks noChangeShapeType="1"/>
            </p:cNvSpPr>
            <p:nvPr/>
          </p:nvSpPr>
          <p:spPr bwMode="auto">
            <a:xfrm>
              <a:off x="4470" y="1156"/>
              <a:ext cx="426" cy="0"/>
            </a:xfrm>
            <a:prstGeom prst="line">
              <a:avLst/>
            </a:prstGeom>
            <a:noFill/>
            <a:ln w="25400" cap="sq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triangle" w="lg" len="lg"/>
            </a:ln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56398" name="Group 11"/>
            <p:cNvGrpSpPr>
              <a:grpSpLocks/>
            </p:cNvGrpSpPr>
            <p:nvPr/>
          </p:nvGrpSpPr>
          <p:grpSpPr bwMode="auto">
            <a:xfrm>
              <a:off x="3099" y="796"/>
              <a:ext cx="411" cy="117"/>
              <a:chOff x="981" y="2208"/>
              <a:chExt cx="411" cy="117"/>
            </a:xfrm>
          </p:grpSpPr>
          <p:sp>
            <p:nvSpPr>
              <p:cNvPr id="56415" name="Line 12"/>
              <p:cNvSpPr>
                <a:spLocks noChangeShapeType="1"/>
              </p:cNvSpPr>
              <p:nvPr/>
            </p:nvSpPr>
            <p:spPr bwMode="auto">
              <a:xfrm>
                <a:off x="981" y="2325"/>
                <a:ext cx="411" cy="0"/>
              </a:xfrm>
              <a:prstGeom prst="line">
                <a:avLst/>
              </a:prstGeom>
              <a:noFill/>
              <a:ln w="12700" cap="sq">
                <a:solidFill>
                  <a:schemeClr val="tx2">
                    <a:lumMod val="75000"/>
                  </a:schemeClr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6416" name="Line 13"/>
              <p:cNvSpPr>
                <a:spLocks noChangeShapeType="1"/>
              </p:cNvSpPr>
              <p:nvPr/>
            </p:nvSpPr>
            <p:spPr bwMode="auto">
              <a:xfrm>
                <a:off x="1077" y="2215"/>
                <a:ext cx="0" cy="110"/>
              </a:xfrm>
              <a:prstGeom prst="line">
                <a:avLst/>
              </a:prstGeom>
              <a:noFill/>
              <a:ln w="25400" cap="sq">
                <a:solidFill>
                  <a:schemeClr val="tx2">
                    <a:lumMod val="75000"/>
                  </a:schemeClr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6417" name="Line 14"/>
              <p:cNvSpPr>
                <a:spLocks noChangeShapeType="1"/>
              </p:cNvSpPr>
              <p:nvPr/>
            </p:nvSpPr>
            <p:spPr bwMode="auto">
              <a:xfrm>
                <a:off x="1234" y="2208"/>
                <a:ext cx="0" cy="110"/>
              </a:xfrm>
              <a:prstGeom prst="line">
                <a:avLst/>
              </a:prstGeom>
              <a:noFill/>
              <a:ln w="25400" cap="sq">
                <a:solidFill>
                  <a:schemeClr val="tx2">
                    <a:lumMod val="75000"/>
                  </a:schemeClr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6418" name="Line 15"/>
              <p:cNvSpPr>
                <a:spLocks noChangeShapeType="1"/>
              </p:cNvSpPr>
              <p:nvPr/>
            </p:nvSpPr>
            <p:spPr bwMode="auto">
              <a:xfrm>
                <a:off x="1303" y="2208"/>
                <a:ext cx="0" cy="110"/>
              </a:xfrm>
              <a:prstGeom prst="line">
                <a:avLst/>
              </a:prstGeom>
              <a:noFill/>
              <a:ln w="25400" cap="sq">
                <a:solidFill>
                  <a:schemeClr val="tx2">
                    <a:lumMod val="75000"/>
                  </a:schemeClr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56399" name="Group 16"/>
            <p:cNvGrpSpPr>
              <a:grpSpLocks/>
            </p:cNvGrpSpPr>
            <p:nvPr/>
          </p:nvGrpSpPr>
          <p:grpSpPr bwMode="auto">
            <a:xfrm>
              <a:off x="3099" y="1401"/>
              <a:ext cx="411" cy="117"/>
              <a:chOff x="981" y="2208"/>
              <a:chExt cx="411" cy="117"/>
            </a:xfrm>
          </p:grpSpPr>
          <p:sp>
            <p:nvSpPr>
              <p:cNvPr id="56411" name="Line 17"/>
              <p:cNvSpPr>
                <a:spLocks noChangeShapeType="1"/>
              </p:cNvSpPr>
              <p:nvPr/>
            </p:nvSpPr>
            <p:spPr bwMode="auto">
              <a:xfrm>
                <a:off x="981" y="2325"/>
                <a:ext cx="411" cy="0"/>
              </a:xfrm>
              <a:prstGeom prst="line">
                <a:avLst/>
              </a:prstGeom>
              <a:noFill/>
              <a:ln w="12700" cap="sq">
                <a:solidFill>
                  <a:schemeClr val="tx2">
                    <a:lumMod val="75000"/>
                  </a:schemeClr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6412" name="Line 18"/>
              <p:cNvSpPr>
                <a:spLocks noChangeShapeType="1"/>
              </p:cNvSpPr>
              <p:nvPr/>
            </p:nvSpPr>
            <p:spPr bwMode="auto">
              <a:xfrm>
                <a:off x="1077" y="2215"/>
                <a:ext cx="0" cy="110"/>
              </a:xfrm>
              <a:prstGeom prst="line">
                <a:avLst/>
              </a:prstGeom>
              <a:noFill/>
              <a:ln w="25400" cap="sq">
                <a:solidFill>
                  <a:schemeClr val="tx2">
                    <a:lumMod val="75000"/>
                  </a:schemeClr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6413" name="Line 19"/>
              <p:cNvSpPr>
                <a:spLocks noChangeShapeType="1"/>
              </p:cNvSpPr>
              <p:nvPr/>
            </p:nvSpPr>
            <p:spPr bwMode="auto">
              <a:xfrm>
                <a:off x="1234" y="2208"/>
                <a:ext cx="0" cy="110"/>
              </a:xfrm>
              <a:prstGeom prst="line">
                <a:avLst/>
              </a:prstGeom>
              <a:noFill/>
              <a:ln w="25400" cap="sq">
                <a:solidFill>
                  <a:schemeClr val="tx2">
                    <a:lumMod val="75000"/>
                  </a:schemeClr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6414" name="Line 20"/>
              <p:cNvSpPr>
                <a:spLocks noChangeShapeType="1"/>
              </p:cNvSpPr>
              <p:nvPr/>
            </p:nvSpPr>
            <p:spPr bwMode="auto">
              <a:xfrm>
                <a:off x="1303" y="2208"/>
                <a:ext cx="0" cy="110"/>
              </a:xfrm>
              <a:prstGeom prst="line">
                <a:avLst/>
              </a:prstGeom>
              <a:noFill/>
              <a:ln w="25400" cap="sq">
                <a:solidFill>
                  <a:schemeClr val="tx2">
                    <a:lumMod val="75000"/>
                  </a:schemeClr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56400" name="Line 21"/>
            <p:cNvSpPr>
              <a:spLocks noChangeShapeType="1"/>
            </p:cNvSpPr>
            <p:nvPr/>
          </p:nvSpPr>
          <p:spPr bwMode="auto">
            <a:xfrm>
              <a:off x="4896" y="1201"/>
              <a:ext cx="411" cy="0"/>
            </a:xfrm>
            <a:prstGeom prst="line">
              <a:avLst/>
            </a:prstGeom>
            <a:noFill/>
            <a:ln w="12700" cap="sq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56401" name="Group 22"/>
            <p:cNvGrpSpPr>
              <a:grpSpLocks/>
            </p:cNvGrpSpPr>
            <p:nvPr/>
          </p:nvGrpSpPr>
          <p:grpSpPr bwMode="auto">
            <a:xfrm>
              <a:off x="3113" y="1002"/>
              <a:ext cx="411" cy="117"/>
              <a:chOff x="274" y="823"/>
              <a:chExt cx="411" cy="117"/>
            </a:xfrm>
          </p:grpSpPr>
          <p:sp>
            <p:nvSpPr>
              <p:cNvPr id="56407" name="Line 23"/>
              <p:cNvSpPr>
                <a:spLocks noChangeShapeType="1"/>
              </p:cNvSpPr>
              <p:nvPr/>
            </p:nvSpPr>
            <p:spPr bwMode="auto">
              <a:xfrm>
                <a:off x="274" y="940"/>
                <a:ext cx="411" cy="0"/>
              </a:xfrm>
              <a:prstGeom prst="line">
                <a:avLst/>
              </a:prstGeom>
              <a:noFill/>
              <a:ln w="12700" cap="sq">
                <a:solidFill>
                  <a:schemeClr val="tx2">
                    <a:lumMod val="75000"/>
                  </a:schemeClr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6408" name="Line 24"/>
              <p:cNvSpPr>
                <a:spLocks noChangeShapeType="1"/>
              </p:cNvSpPr>
              <p:nvPr/>
            </p:nvSpPr>
            <p:spPr bwMode="auto">
              <a:xfrm>
                <a:off x="309" y="830"/>
                <a:ext cx="0" cy="110"/>
              </a:xfrm>
              <a:prstGeom prst="line">
                <a:avLst/>
              </a:prstGeom>
              <a:noFill/>
              <a:ln w="25400" cap="sq">
                <a:solidFill>
                  <a:schemeClr val="tx2">
                    <a:lumMod val="75000"/>
                  </a:schemeClr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6409" name="Line 25"/>
              <p:cNvSpPr>
                <a:spLocks noChangeShapeType="1"/>
              </p:cNvSpPr>
              <p:nvPr/>
            </p:nvSpPr>
            <p:spPr bwMode="auto">
              <a:xfrm>
                <a:off x="465" y="823"/>
                <a:ext cx="0" cy="110"/>
              </a:xfrm>
              <a:prstGeom prst="line">
                <a:avLst/>
              </a:prstGeom>
              <a:noFill/>
              <a:ln w="25400" cap="sq">
                <a:solidFill>
                  <a:schemeClr val="tx2">
                    <a:lumMod val="75000"/>
                  </a:schemeClr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6410" name="Line 26"/>
              <p:cNvSpPr>
                <a:spLocks noChangeShapeType="1"/>
              </p:cNvSpPr>
              <p:nvPr/>
            </p:nvSpPr>
            <p:spPr bwMode="auto">
              <a:xfrm>
                <a:off x="644" y="823"/>
                <a:ext cx="0" cy="110"/>
              </a:xfrm>
              <a:prstGeom prst="line">
                <a:avLst/>
              </a:prstGeom>
              <a:noFill/>
              <a:ln w="25400" cap="sq">
                <a:solidFill>
                  <a:schemeClr val="tx2">
                    <a:lumMod val="75000"/>
                  </a:schemeClr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56402" name="Group 27"/>
            <p:cNvGrpSpPr>
              <a:grpSpLocks/>
            </p:cNvGrpSpPr>
            <p:nvPr/>
          </p:nvGrpSpPr>
          <p:grpSpPr bwMode="auto">
            <a:xfrm>
              <a:off x="3099" y="1188"/>
              <a:ext cx="411" cy="117"/>
              <a:chOff x="274" y="1428"/>
              <a:chExt cx="411" cy="117"/>
            </a:xfrm>
          </p:grpSpPr>
          <p:sp>
            <p:nvSpPr>
              <p:cNvPr id="56403" name="Line 28"/>
              <p:cNvSpPr>
                <a:spLocks noChangeShapeType="1"/>
              </p:cNvSpPr>
              <p:nvPr/>
            </p:nvSpPr>
            <p:spPr bwMode="auto">
              <a:xfrm>
                <a:off x="274" y="1545"/>
                <a:ext cx="411" cy="0"/>
              </a:xfrm>
              <a:prstGeom prst="line">
                <a:avLst/>
              </a:prstGeom>
              <a:noFill/>
              <a:ln w="12700" cap="sq">
                <a:solidFill>
                  <a:schemeClr val="tx2">
                    <a:lumMod val="75000"/>
                  </a:schemeClr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6404" name="Line 29"/>
              <p:cNvSpPr>
                <a:spLocks noChangeShapeType="1"/>
              </p:cNvSpPr>
              <p:nvPr/>
            </p:nvSpPr>
            <p:spPr bwMode="auto">
              <a:xfrm>
                <a:off x="418" y="1428"/>
                <a:ext cx="0" cy="110"/>
              </a:xfrm>
              <a:prstGeom prst="line">
                <a:avLst/>
              </a:prstGeom>
              <a:noFill/>
              <a:ln w="25400" cap="sq">
                <a:solidFill>
                  <a:schemeClr val="tx2">
                    <a:lumMod val="75000"/>
                  </a:schemeClr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6405" name="Line 30"/>
              <p:cNvSpPr>
                <a:spLocks noChangeShapeType="1"/>
              </p:cNvSpPr>
              <p:nvPr/>
            </p:nvSpPr>
            <p:spPr bwMode="auto">
              <a:xfrm>
                <a:off x="465" y="1428"/>
                <a:ext cx="0" cy="110"/>
              </a:xfrm>
              <a:prstGeom prst="line">
                <a:avLst/>
              </a:prstGeom>
              <a:noFill/>
              <a:ln w="25400" cap="sq">
                <a:solidFill>
                  <a:schemeClr val="tx2">
                    <a:lumMod val="75000"/>
                  </a:schemeClr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6406" name="Line 31"/>
              <p:cNvSpPr>
                <a:spLocks noChangeShapeType="1"/>
              </p:cNvSpPr>
              <p:nvPr/>
            </p:nvSpPr>
            <p:spPr bwMode="auto">
              <a:xfrm>
                <a:off x="562" y="1428"/>
                <a:ext cx="0" cy="110"/>
              </a:xfrm>
              <a:prstGeom prst="line">
                <a:avLst/>
              </a:prstGeom>
              <a:noFill/>
              <a:ln w="25400" cap="sq">
                <a:solidFill>
                  <a:schemeClr val="tx2">
                    <a:lumMod val="75000"/>
                  </a:schemeClr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grpSp>
        <p:nvGrpSpPr>
          <p:cNvPr id="56325" name="Group 32"/>
          <p:cNvGrpSpPr>
            <a:grpSpLocks/>
          </p:cNvGrpSpPr>
          <p:nvPr/>
        </p:nvGrpSpPr>
        <p:grpSpPr bwMode="auto">
          <a:xfrm>
            <a:off x="552369" y="1433897"/>
            <a:ext cx="3505200" cy="1146175"/>
            <a:chOff x="274" y="823"/>
            <a:chExt cx="2208" cy="722"/>
          </a:xfrm>
        </p:grpSpPr>
        <p:sp>
          <p:nvSpPr>
            <p:cNvPr id="56366" name="Oval 33"/>
            <p:cNvSpPr>
              <a:spLocks noChangeArrowheads="1"/>
            </p:cNvSpPr>
            <p:nvPr/>
          </p:nvSpPr>
          <p:spPr bwMode="auto">
            <a:xfrm>
              <a:off x="1344" y="1033"/>
              <a:ext cx="304" cy="305"/>
            </a:xfrm>
            <a:prstGeom prst="ellipse">
              <a:avLst/>
            </a:prstGeom>
            <a:solidFill>
              <a:schemeClr val="tx2"/>
            </a:solidFill>
            <a:ln w="28575" cap="sq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67" name="Line 34"/>
            <p:cNvSpPr>
              <a:spLocks noChangeShapeType="1"/>
            </p:cNvSpPr>
            <p:nvPr/>
          </p:nvSpPr>
          <p:spPr bwMode="auto">
            <a:xfrm flipV="1">
              <a:off x="713" y="1276"/>
              <a:ext cx="658" cy="198"/>
            </a:xfrm>
            <a:prstGeom prst="line">
              <a:avLst/>
            </a:prstGeom>
            <a:noFill/>
            <a:ln w="19050" cap="sq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6368" name="Line 35"/>
            <p:cNvSpPr>
              <a:spLocks noChangeShapeType="1"/>
            </p:cNvSpPr>
            <p:nvPr/>
          </p:nvSpPr>
          <p:spPr bwMode="auto">
            <a:xfrm flipV="1">
              <a:off x="721" y="1227"/>
              <a:ext cx="616" cy="68"/>
            </a:xfrm>
            <a:prstGeom prst="line">
              <a:avLst/>
            </a:prstGeom>
            <a:noFill/>
            <a:ln w="47625" cap="sq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med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6369" name="Line 36"/>
            <p:cNvSpPr>
              <a:spLocks noChangeShapeType="1"/>
            </p:cNvSpPr>
            <p:nvPr/>
          </p:nvSpPr>
          <p:spPr bwMode="auto">
            <a:xfrm>
              <a:off x="720" y="1098"/>
              <a:ext cx="604" cy="68"/>
            </a:xfrm>
            <a:prstGeom prst="line">
              <a:avLst/>
            </a:prstGeom>
            <a:noFill/>
            <a:ln w="47625" cap="sq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med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6370" name="Line 37"/>
            <p:cNvSpPr>
              <a:spLocks noChangeShapeType="1"/>
            </p:cNvSpPr>
            <p:nvPr/>
          </p:nvSpPr>
          <p:spPr bwMode="auto">
            <a:xfrm>
              <a:off x="706" y="899"/>
              <a:ext cx="651" cy="205"/>
            </a:xfrm>
            <a:prstGeom prst="line">
              <a:avLst/>
            </a:prstGeom>
            <a:noFill/>
            <a:ln w="19050" cap="sq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6371" name="Line 38"/>
            <p:cNvSpPr>
              <a:spLocks noChangeShapeType="1"/>
            </p:cNvSpPr>
            <p:nvPr/>
          </p:nvSpPr>
          <p:spPr bwMode="auto">
            <a:xfrm>
              <a:off x="1645" y="1183"/>
              <a:ext cx="426" cy="0"/>
            </a:xfrm>
            <a:prstGeom prst="line">
              <a:avLst/>
            </a:prstGeom>
            <a:noFill/>
            <a:ln w="25400" cap="sq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triangl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6372" name="Line 39"/>
            <p:cNvSpPr>
              <a:spLocks noChangeShapeType="1"/>
            </p:cNvSpPr>
            <p:nvPr/>
          </p:nvSpPr>
          <p:spPr bwMode="auto">
            <a:xfrm>
              <a:off x="274" y="940"/>
              <a:ext cx="411" cy="0"/>
            </a:xfrm>
            <a:prstGeom prst="line">
              <a:avLst/>
            </a:prstGeom>
            <a:noFill/>
            <a:ln w="12700" cap="sq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6373" name="Line 40"/>
            <p:cNvSpPr>
              <a:spLocks noChangeShapeType="1"/>
            </p:cNvSpPr>
            <p:nvPr/>
          </p:nvSpPr>
          <p:spPr bwMode="auto">
            <a:xfrm>
              <a:off x="309" y="830"/>
              <a:ext cx="0" cy="110"/>
            </a:xfrm>
            <a:prstGeom prst="line">
              <a:avLst/>
            </a:prstGeom>
            <a:noFill/>
            <a:ln w="25400" cap="sq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6374" name="Line 41"/>
            <p:cNvSpPr>
              <a:spLocks noChangeShapeType="1"/>
            </p:cNvSpPr>
            <p:nvPr/>
          </p:nvSpPr>
          <p:spPr bwMode="auto">
            <a:xfrm>
              <a:off x="465" y="823"/>
              <a:ext cx="0" cy="110"/>
            </a:xfrm>
            <a:prstGeom prst="line">
              <a:avLst/>
            </a:prstGeom>
            <a:noFill/>
            <a:ln w="25400" cap="sq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6375" name="Line 42"/>
            <p:cNvSpPr>
              <a:spLocks noChangeShapeType="1"/>
            </p:cNvSpPr>
            <p:nvPr/>
          </p:nvSpPr>
          <p:spPr bwMode="auto">
            <a:xfrm>
              <a:off x="644" y="823"/>
              <a:ext cx="0" cy="110"/>
            </a:xfrm>
            <a:prstGeom prst="line">
              <a:avLst/>
            </a:prstGeom>
            <a:noFill/>
            <a:ln w="25400" cap="sq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6376" name="Line 43"/>
            <p:cNvSpPr>
              <a:spLocks noChangeShapeType="1"/>
            </p:cNvSpPr>
            <p:nvPr/>
          </p:nvSpPr>
          <p:spPr bwMode="auto">
            <a:xfrm>
              <a:off x="274" y="1119"/>
              <a:ext cx="411" cy="0"/>
            </a:xfrm>
            <a:prstGeom prst="line">
              <a:avLst/>
            </a:prstGeom>
            <a:noFill/>
            <a:ln w="12700" cap="sq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6377" name="Line 44"/>
            <p:cNvSpPr>
              <a:spLocks noChangeShapeType="1"/>
            </p:cNvSpPr>
            <p:nvPr/>
          </p:nvSpPr>
          <p:spPr bwMode="auto">
            <a:xfrm>
              <a:off x="370" y="1009"/>
              <a:ext cx="0" cy="110"/>
            </a:xfrm>
            <a:prstGeom prst="line">
              <a:avLst/>
            </a:prstGeom>
            <a:noFill/>
            <a:ln w="25400" cap="sq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6378" name="Line 45"/>
            <p:cNvSpPr>
              <a:spLocks noChangeShapeType="1"/>
            </p:cNvSpPr>
            <p:nvPr/>
          </p:nvSpPr>
          <p:spPr bwMode="auto">
            <a:xfrm>
              <a:off x="527" y="1002"/>
              <a:ext cx="0" cy="110"/>
            </a:xfrm>
            <a:prstGeom prst="line">
              <a:avLst/>
            </a:prstGeom>
            <a:noFill/>
            <a:ln w="25400" cap="sq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6379" name="Line 46"/>
            <p:cNvSpPr>
              <a:spLocks noChangeShapeType="1"/>
            </p:cNvSpPr>
            <p:nvPr/>
          </p:nvSpPr>
          <p:spPr bwMode="auto">
            <a:xfrm>
              <a:off x="596" y="1002"/>
              <a:ext cx="0" cy="110"/>
            </a:xfrm>
            <a:prstGeom prst="line">
              <a:avLst/>
            </a:prstGeom>
            <a:noFill/>
            <a:ln w="25400" cap="sq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6380" name="Line 47"/>
            <p:cNvSpPr>
              <a:spLocks noChangeShapeType="1"/>
            </p:cNvSpPr>
            <p:nvPr/>
          </p:nvSpPr>
          <p:spPr bwMode="auto">
            <a:xfrm>
              <a:off x="274" y="1339"/>
              <a:ext cx="411" cy="0"/>
            </a:xfrm>
            <a:prstGeom prst="line">
              <a:avLst/>
            </a:prstGeom>
            <a:noFill/>
            <a:ln w="12700" cap="sq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6381" name="Line 48"/>
            <p:cNvSpPr>
              <a:spLocks noChangeShapeType="1"/>
            </p:cNvSpPr>
            <p:nvPr/>
          </p:nvSpPr>
          <p:spPr bwMode="auto">
            <a:xfrm>
              <a:off x="370" y="1229"/>
              <a:ext cx="0" cy="110"/>
            </a:xfrm>
            <a:prstGeom prst="line">
              <a:avLst/>
            </a:prstGeom>
            <a:noFill/>
            <a:ln w="25400" cap="sq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6382" name="Line 49"/>
            <p:cNvSpPr>
              <a:spLocks noChangeShapeType="1"/>
            </p:cNvSpPr>
            <p:nvPr/>
          </p:nvSpPr>
          <p:spPr bwMode="auto">
            <a:xfrm>
              <a:off x="527" y="1222"/>
              <a:ext cx="0" cy="110"/>
            </a:xfrm>
            <a:prstGeom prst="line">
              <a:avLst/>
            </a:prstGeom>
            <a:noFill/>
            <a:ln w="25400" cap="sq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6383" name="Line 50"/>
            <p:cNvSpPr>
              <a:spLocks noChangeShapeType="1"/>
            </p:cNvSpPr>
            <p:nvPr/>
          </p:nvSpPr>
          <p:spPr bwMode="auto">
            <a:xfrm>
              <a:off x="596" y="1222"/>
              <a:ext cx="0" cy="110"/>
            </a:xfrm>
            <a:prstGeom prst="line">
              <a:avLst/>
            </a:prstGeom>
            <a:noFill/>
            <a:ln w="25400" cap="sq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6384" name="Line 51"/>
            <p:cNvSpPr>
              <a:spLocks noChangeShapeType="1"/>
            </p:cNvSpPr>
            <p:nvPr/>
          </p:nvSpPr>
          <p:spPr bwMode="auto">
            <a:xfrm>
              <a:off x="274" y="1545"/>
              <a:ext cx="411" cy="0"/>
            </a:xfrm>
            <a:prstGeom prst="line">
              <a:avLst/>
            </a:prstGeom>
            <a:noFill/>
            <a:ln w="12700" cap="sq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6385" name="Line 52"/>
            <p:cNvSpPr>
              <a:spLocks noChangeShapeType="1"/>
            </p:cNvSpPr>
            <p:nvPr/>
          </p:nvSpPr>
          <p:spPr bwMode="auto">
            <a:xfrm>
              <a:off x="418" y="1428"/>
              <a:ext cx="0" cy="110"/>
            </a:xfrm>
            <a:prstGeom prst="line">
              <a:avLst/>
            </a:prstGeom>
            <a:noFill/>
            <a:ln w="25400" cap="sq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6386" name="Line 53"/>
            <p:cNvSpPr>
              <a:spLocks noChangeShapeType="1"/>
            </p:cNvSpPr>
            <p:nvPr/>
          </p:nvSpPr>
          <p:spPr bwMode="auto">
            <a:xfrm>
              <a:off x="465" y="1428"/>
              <a:ext cx="0" cy="110"/>
            </a:xfrm>
            <a:prstGeom prst="line">
              <a:avLst/>
            </a:prstGeom>
            <a:noFill/>
            <a:ln w="25400" cap="sq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6387" name="Line 54"/>
            <p:cNvSpPr>
              <a:spLocks noChangeShapeType="1"/>
            </p:cNvSpPr>
            <p:nvPr/>
          </p:nvSpPr>
          <p:spPr bwMode="auto">
            <a:xfrm>
              <a:off x="562" y="1428"/>
              <a:ext cx="0" cy="110"/>
            </a:xfrm>
            <a:prstGeom prst="line">
              <a:avLst/>
            </a:prstGeom>
            <a:noFill/>
            <a:ln w="25400" cap="sq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6388" name="Line 55"/>
            <p:cNvSpPr>
              <a:spLocks noChangeShapeType="1"/>
            </p:cNvSpPr>
            <p:nvPr/>
          </p:nvSpPr>
          <p:spPr bwMode="auto">
            <a:xfrm>
              <a:off x="2071" y="1228"/>
              <a:ext cx="411" cy="0"/>
            </a:xfrm>
            <a:prstGeom prst="line">
              <a:avLst/>
            </a:prstGeom>
            <a:noFill/>
            <a:ln w="12700" cap="sq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6389" name="Line 56"/>
            <p:cNvSpPr>
              <a:spLocks noChangeShapeType="1"/>
            </p:cNvSpPr>
            <p:nvPr/>
          </p:nvSpPr>
          <p:spPr bwMode="auto">
            <a:xfrm>
              <a:off x="2242" y="1112"/>
              <a:ext cx="0" cy="110"/>
            </a:xfrm>
            <a:prstGeom prst="line">
              <a:avLst/>
            </a:prstGeom>
            <a:noFill/>
            <a:ln w="25400" cap="sq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6390" name="Line 57"/>
            <p:cNvSpPr>
              <a:spLocks noChangeShapeType="1"/>
            </p:cNvSpPr>
            <p:nvPr/>
          </p:nvSpPr>
          <p:spPr bwMode="auto">
            <a:xfrm>
              <a:off x="2289" y="1111"/>
              <a:ext cx="0" cy="110"/>
            </a:xfrm>
            <a:prstGeom prst="line">
              <a:avLst/>
            </a:prstGeom>
            <a:noFill/>
            <a:ln w="25400" cap="sq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6391" name="Line 58"/>
            <p:cNvSpPr>
              <a:spLocks noChangeShapeType="1"/>
            </p:cNvSpPr>
            <p:nvPr/>
          </p:nvSpPr>
          <p:spPr bwMode="auto">
            <a:xfrm>
              <a:off x="2337" y="1111"/>
              <a:ext cx="0" cy="110"/>
            </a:xfrm>
            <a:prstGeom prst="line">
              <a:avLst/>
            </a:prstGeom>
            <a:noFill/>
            <a:ln w="25400" cap="sq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6326" name="Group 59"/>
          <p:cNvGrpSpPr>
            <a:grpSpLocks/>
          </p:cNvGrpSpPr>
          <p:nvPr/>
        </p:nvGrpSpPr>
        <p:grpSpPr bwMode="auto">
          <a:xfrm>
            <a:off x="558663" y="4495668"/>
            <a:ext cx="3514725" cy="1146175"/>
            <a:chOff x="288" y="2167"/>
            <a:chExt cx="2214" cy="722"/>
          </a:xfrm>
        </p:grpSpPr>
        <p:sp>
          <p:nvSpPr>
            <p:cNvPr id="56336" name="Oval 60"/>
            <p:cNvSpPr>
              <a:spLocks noChangeArrowheads="1"/>
            </p:cNvSpPr>
            <p:nvPr/>
          </p:nvSpPr>
          <p:spPr bwMode="auto">
            <a:xfrm>
              <a:off x="1364" y="2377"/>
              <a:ext cx="304" cy="305"/>
            </a:xfrm>
            <a:prstGeom prst="ellipse">
              <a:avLst/>
            </a:prstGeom>
            <a:solidFill>
              <a:schemeClr val="tx2"/>
            </a:solidFill>
            <a:ln w="28575" cap="sq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37" name="Line 61"/>
            <p:cNvSpPr>
              <a:spLocks noChangeShapeType="1"/>
            </p:cNvSpPr>
            <p:nvPr/>
          </p:nvSpPr>
          <p:spPr bwMode="auto">
            <a:xfrm flipV="1">
              <a:off x="733" y="2620"/>
              <a:ext cx="658" cy="198"/>
            </a:xfrm>
            <a:prstGeom prst="line">
              <a:avLst/>
            </a:prstGeom>
            <a:noFill/>
            <a:ln w="19050" cap="sq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6338" name="Line 62"/>
            <p:cNvSpPr>
              <a:spLocks noChangeShapeType="1"/>
            </p:cNvSpPr>
            <p:nvPr/>
          </p:nvSpPr>
          <p:spPr bwMode="auto">
            <a:xfrm flipV="1">
              <a:off x="741" y="2571"/>
              <a:ext cx="616" cy="68"/>
            </a:xfrm>
            <a:prstGeom prst="line">
              <a:avLst/>
            </a:prstGeom>
            <a:noFill/>
            <a:ln w="47625" cap="sq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med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6339" name="Line 63"/>
            <p:cNvSpPr>
              <a:spLocks noChangeShapeType="1"/>
            </p:cNvSpPr>
            <p:nvPr/>
          </p:nvSpPr>
          <p:spPr bwMode="auto">
            <a:xfrm>
              <a:off x="740" y="2442"/>
              <a:ext cx="604" cy="68"/>
            </a:xfrm>
            <a:prstGeom prst="line">
              <a:avLst/>
            </a:prstGeom>
            <a:noFill/>
            <a:ln w="47625" cap="sq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med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6340" name="Line 64"/>
            <p:cNvSpPr>
              <a:spLocks noChangeShapeType="1"/>
            </p:cNvSpPr>
            <p:nvPr/>
          </p:nvSpPr>
          <p:spPr bwMode="auto">
            <a:xfrm>
              <a:off x="726" y="2243"/>
              <a:ext cx="651" cy="205"/>
            </a:xfrm>
            <a:prstGeom prst="line">
              <a:avLst/>
            </a:prstGeom>
            <a:noFill/>
            <a:ln w="19050" cap="sq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6341" name="Line 65"/>
            <p:cNvSpPr>
              <a:spLocks noChangeShapeType="1"/>
            </p:cNvSpPr>
            <p:nvPr/>
          </p:nvSpPr>
          <p:spPr bwMode="auto">
            <a:xfrm>
              <a:off x="1665" y="2527"/>
              <a:ext cx="426" cy="0"/>
            </a:xfrm>
            <a:prstGeom prst="line">
              <a:avLst/>
            </a:prstGeom>
            <a:noFill/>
            <a:ln w="25400" cap="sq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triangle" w="lg" len="lg"/>
            </a:ln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56342" name="Group 66"/>
            <p:cNvGrpSpPr>
              <a:grpSpLocks/>
            </p:cNvGrpSpPr>
            <p:nvPr/>
          </p:nvGrpSpPr>
          <p:grpSpPr bwMode="auto">
            <a:xfrm>
              <a:off x="294" y="2167"/>
              <a:ext cx="411" cy="117"/>
              <a:chOff x="981" y="2208"/>
              <a:chExt cx="411" cy="117"/>
            </a:xfrm>
          </p:grpSpPr>
          <p:sp>
            <p:nvSpPr>
              <p:cNvPr id="56362" name="Line 67"/>
              <p:cNvSpPr>
                <a:spLocks noChangeShapeType="1"/>
              </p:cNvSpPr>
              <p:nvPr/>
            </p:nvSpPr>
            <p:spPr bwMode="auto">
              <a:xfrm>
                <a:off x="981" y="2325"/>
                <a:ext cx="411" cy="0"/>
              </a:xfrm>
              <a:prstGeom prst="line">
                <a:avLst/>
              </a:prstGeom>
              <a:noFill/>
              <a:ln w="12700" cap="sq">
                <a:solidFill>
                  <a:schemeClr val="tx2">
                    <a:lumMod val="75000"/>
                  </a:schemeClr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6363" name="Line 68"/>
              <p:cNvSpPr>
                <a:spLocks noChangeShapeType="1"/>
              </p:cNvSpPr>
              <p:nvPr/>
            </p:nvSpPr>
            <p:spPr bwMode="auto">
              <a:xfrm>
                <a:off x="1077" y="2215"/>
                <a:ext cx="0" cy="110"/>
              </a:xfrm>
              <a:prstGeom prst="line">
                <a:avLst/>
              </a:prstGeom>
              <a:noFill/>
              <a:ln w="25400" cap="sq">
                <a:solidFill>
                  <a:schemeClr val="tx2">
                    <a:lumMod val="75000"/>
                  </a:schemeClr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6364" name="Line 69"/>
              <p:cNvSpPr>
                <a:spLocks noChangeShapeType="1"/>
              </p:cNvSpPr>
              <p:nvPr/>
            </p:nvSpPr>
            <p:spPr bwMode="auto">
              <a:xfrm>
                <a:off x="1234" y="2208"/>
                <a:ext cx="0" cy="110"/>
              </a:xfrm>
              <a:prstGeom prst="line">
                <a:avLst/>
              </a:prstGeom>
              <a:noFill/>
              <a:ln w="25400" cap="sq">
                <a:solidFill>
                  <a:schemeClr val="tx2">
                    <a:lumMod val="75000"/>
                  </a:schemeClr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6365" name="Line 70"/>
              <p:cNvSpPr>
                <a:spLocks noChangeShapeType="1"/>
              </p:cNvSpPr>
              <p:nvPr/>
            </p:nvSpPr>
            <p:spPr bwMode="auto">
              <a:xfrm>
                <a:off x="1303" y="2208"/>
                <a:ext cx="0" cy="110"/>
              </a:xfrm>
              <a:prstGeom prst="line">
                <a:avLst/>
              </a:prstGeom>
              <a:noFill/>
              <a:ln w="25400" cap="sq">
                <a:solidFill>
                  <a:schemeClr val="tx2">
                    <a:lumMod val="75000"/>
                  </a:schemeClr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56343" name="Group 71"/>
            <p:cNvGrpSpPr>
              <a:grpSpLocks/>
            </p:cNvGrpSpPr>
            <p:nvPr/>
          </p:nvGrpSpPr>
          <p:grpSpPr bwMode="auto">
            <a:xfrm>
              <a:off x="294" y="2346"/>
              <a:ext cx="411" cy="117"/>
              <a:chOff x="981" y="2208"/>
              <a:chExt cx="411" cy="117"/>
            </a:xfrm>
          </p:grpSpPr>
          <p:sp>
            <p:nvSpPr>
              <p:cNvPr id="56358" name="Line 72"/>
              <p:cNvSpPr>
                <a:spLocks noChangeShapeType="1"/>
              </p:cNvSpPr>
              <p:nvPr/>
            </p:nvSpPr>
            <p:spPr bwMode="auto">
              <a:xfrm>
                <a:off x="981" y="2325"/>
                <a:ext cx="411" cy="0"/>
              </a:xfrm>
              <a:prstGeom prst="line">
                <a:avLst/>
              </a:prstGeom>
              <a:noFill/>
              <a:ln w="12700" cap="sq">
                <a:solidFill>
                  <a:schemeClr val="tx2">
                    <a:lumMod val="75000"/>
                  </a:schemeClr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6359" name="Line 73"/>
              <p:cNvSpPr>
                <a:spLocks noChangeShapeType="1"/>
              </p:cNvSpPr>
              <p:nvPr/>
            </p:nvSpPr>
            <p:spPr bwMode="auto">
              <a:xfrm>
                <a:off x="1077" y="2215"/>
                <a:ext cx="0" cy="110"/>
              </a:xfrm>
              <a:prstGeom prst="line">
                <a:avLst/>
              </a:prstGeom>
              <a:noFill/>
              <a:ln w="25400" cap="sq">
                <a:solidFill>
                  <a:schemeClr val="tx2">
                    <a:lumMod val="75000"/>
                  </a:schemeClr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6360" name="Line 74"/>
              <p:cNvSpPr>
                <a:spLocks noChangeShapeType="1"/>
              </p:cNvSpPr>
              <p:nvPr/>
            </p:nvSpPr>
            <p:spPr bwMode="auto">
              <a:xfrm>
                <a:off x="1234" y="2208"/>
                <a:ext cx="0" cy="110"/>
              </a:xfrm>
              <a:prstGeom prst="line">
                <a:avLst/>
              </a:prstGeom>
              <a:noFill/>
              <a:ln w="25400" cap="sq">
                <a:solidFill>
                  <a:schemeClr val="tx2">
                    <a:lumMod val="75000"/>
                  </a:schemeClr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6361" name="Line 75"/>
              <p:cNvSpPr>
                <a:spLocks noChangeShapeType="1"/>
              </p:cNvSpPr>
              <p:nvPr/>
            </p:nvSpPr>
            <p:spPr bwMode="auto">
              <a:xfrm>
                <a:off x="1303" y="2208"/>
                <a:ext cx="0" cy="110"/>
              </a:xfrm>
              <a:prstGeom prst="line">
                <a:avLst/>
              </a:prstGeom>
              <a:noFill/>
              <a:ln w="25400" cap="sq">
                <a:solidFill>
                  <a:schemeClr val="tx2">
                    <a:lumMod val="75000"/>
                  </a:schemeClr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56344" name="Group 76"/>
            <p:cNvGrpSpPr>
              <a:grpSpLocks/>
            </p:cNvGrpSpPr>
            <p:nvPr/>
          </p:nvGrpSpPr>
          <p:grpSpPr bwMode="auto">
            <a:xfrm>
              <a:off x="294" y="2772"/>
              <a:ext cx="411" cy="117"/>
              <a:chOff x="981" y="2208"/>
              <a:chExt cx="411" cy="117"/>
            </a:xfrm>
          </p:grpSpPr>
          <p:sp>
            <p:nvSpPr>
              <p:cNvPr id="56354" name="Line 77"/>
              <p:cNvSpPr>
                <a:spLocks noChangeShapeType="1"/>
              </p:cNvSpPr>
              <p:nvPr/>
            </p:nvSpPr>
            <p:spPr bwMode="auto">
              <a:xfrm>
                <a:off x="981" y="2325"/>
                <a:ext cx="411" cy="0"/>
              </a:xfrm>
              <a:prstGeom prst="line">
                <a:avLst/>
              </a:prstGeom>
              <a:noFill/>
              <a:ln w="12700" cap="sq">
                <a:solidFill>
                  <a:schemeClr val="tx2">
                    <a:lumMod val="75000"/>
                  </a:schemeClr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6355" name="Line 78"/>
              <p:cNvSpPr>
                <a:spLocks noChangeShapeType="1"/>
              </p:cNvSpPr>
              <p:nvPr/>
            </p:nvSpPr>
            <p:spPr bwMode="auto">
              <a:xfrm>
                <a:off x="1077" y="2215"/>
                <a:ext cx="0" cy="110"/>
              </a:xfrm>
              <a:prstGeom prst="line">
                <a:avLst/>
              </a:prstGeom>
              <a:noFill/>
              <a:ln w="25400" cap="sq">
                <a:solidFill>
                  <a:schemeClr val="tx2">
                    <a:lumMod val="75000"/>
                  </a:schemeClr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6356" name="Line 79"/>
              <p:cNvSpPr>
                <a:spLocks noChangeShapeType="1"/>
              </p:cNvSpPr>
              <p:nvPr/>
            </p:nvSpPr>
            <p:spPr bwMode="auto">
              <a:xfrm>
                <a:off x="1234" y="2208"/>
                <a:ext cx="0" cy="110"/>
              </a:xfrm>
              <a:prstGeom prst="line">
                <a:avLst/>
              </a:prstGeom>
              <a:noFill/>
              <a:ln w="25400" cap="sq">
                <a:solidFill>
                  <a:schemeClr val="tx2">
                    <a:lumMod val="75000"/>
                  </a:schemeClr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6357" name="Line 80"/>
              <p:cNvSpPr>
                <a:spLocks noChangeShapeType="1"/>
              </p:cNvSpPr>
              <p:nvPr/>
            </p:nvSpPr>
            <p:spPr bwMode="auto">
              <a:xfrm>
                <a:off x="1303" y="2208"/>
                <a:ext cx="0" cy="110"/>
              </a:xfrm>
              <a:prstGeom prst="line">
                <a:avLst/>
              </a:prstGeom>
              <a:noFill/>
              <a:ln w="25400" cap="sq">
                <a:solidFill>
                  <a:schemeClr val="tx2">
                    <a:lumMod val="75000"/>
                  </a:schemeClr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56345" name="Line 81"/>
            <p:cNvSpPr>
              <a:spLocks noChangeShapeType="1"/>
            </p:cNvSpPr>
            <p:nvPr/>
          </p:nvSpPr>
          <p:spPr bwMode="auto">
            <a:xfrm>
              <a:off x="2091" y="2572"/>
              <a:ext cx="411" cy="0"/>
            </a:xfrm>
            <a:prstGeom prst="line">
              <a:avLst/>
            </a:prstGeom>
            <a:noFill/>
            <a:ln w="12700" cap="sq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6346" name="Line 82"/>
            <p:cNvSpPr>
              <a:spLocks noChangeShapeType="1"/>
            </p:cNvSpPr>
            <p:nvPr/>
          </p:nvSpPr>
          <p:spPr bwMode="auto">
            <a:xfrm>
              <a:off x="2283" y="2455"/>
              <a:ext cx="0" cy="110"/>
            </a:xfrm>
            <a:prstGeom prst="line">
              <a:avLst/>
            </a:prstGeom>
            <a:noFill/>
            <a:ln w="25400" cap="sq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6347" name="Line 83"/>
            <p:cNvSpPr>
              <a:spLocks noChangeShapeType="1"/>
            </p:cNvSpPr>
            <p:nvPr/>
          </p:nvSpPr>
          <p:spPr bwMode="auto">
            <a:xfrm>
              <a:off x="2323" y="2455"/>
              <a:ext cx="0" cy="110"/>
            </a:xfrm>
            <a:prstGeom prst="line">
              <a:avLst/>
            </a:prstGeom>
            <a:noFill/>
            <a:ln w="25400" cap="sq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6348" name="Line 84"/>
            <p:cNvSpPr>
              <a:spLocks noChangeShapeType="1"/>
            </p:cNvSpPr>
            <p:nvPr/>
          </p:nvSpPr>
          <p:spPr bwMode="auto">
            <a:xfrm>
              <a:off x="2413" y="2455"/>
              <a:ext cx="0" cy="110"/>
            </a:xfrm>
            <a:prstGeom prst="line">
              <a:avLst/>
            </a:prstGeom>
            <a:noFill/>
            <a:ln w="25400" cap="sq">
              <a:solidFill>
                <a:schemeClr val="tx2">
                  <a:lumMod val="75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56349" name="Group 85"/>
            <p:cNvGrpSpPr>
              <a:grpSpLocks/>
            </p:cNvGrpSpPr>
            <p:nvPr/>
          </p:nvGrpSpPr>
          <p:grpSpPr bwMode="auto">
            <a:xfrm>
              <a:off x="288" y="2545"/>
              <a:ext cx="411" cy="117"/>
              <a:chOff x="274" y="823"/>
              <a:chExt cx="411" cy="117"/>
            </a:xfrm>
          </p:grpSpPr>
          <p:sp>
            <p:nvSpPr>
              <p:cNvPr id="56350" name="Line 86"/>
              <p:cNvSpPr>
                <a:spLocks noChangeShapeType="1"/>
              </p:cNvSpPr>
              <p:nvPr/>
            </p:nvSpPr>
            <p:spPr bwMode="auto">
              <a:xfrm>
                <a:off x="274" y="940"/>
                <a:ext cx="411" cy="0"/>
              </a:xfrm>
              <a:prstGeom prst="line">
                <a:avLst/>
              </a:prstGeom>
              <a:noFill/>
              <a:ln w="12700" cap="sq">
                <a:solidFill>
                  <a:schemeClr val="tx2">
                    <a:lumMod val="75000"/>
                  </a:schemeClr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6351" name="Line 87"/>
              <p:cNvSpPr>
                <a:spLocks noChangeShapeType="1"/>
              </p:cNvSpPr>
              <p:nvPr/>
            </p:nvSpPr>
            <p:spPr bwMode="auto">
              <a:xfrm>
                <a:off x="309" y="830"/>
                <a:ext cx="0" cy="110"/>
              </a:xfrm>
              <a:prstGeom prst="line">
                <a:avLst/>
              </a:prstGeom>
              <a:noFill/>
              <a:ln w="25400" cap="sq">
                <a:solidFill>
                  <a:schemeClr val="tx2">
                    <a:lumMod val="75000"/>
                  </a:schemeClr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6352" name="Line 88"/>
              <p:cNvSpPr>
                <a:spLocks noChangeShapeType="1"/>
              </p:cNvSpPr>
              <p:nvPr/>
            </p:nvSpPr>
            <p:spPr bwMode="auto">
              <a:xfrm>
                <a:off x="465" y="823"/>
                <a:ext cx="0" cy="110"/>
              </a:xfrm>
              <a:prstGeom prst="line">
                <a:avLst/>
              </a:prstGeom>
              <a:noFill/>
              <a:ln w="25400" cap="sq">
                <a:solidFill>
                  <a:schemeClr val="tx2">
                    <a:lumMod val="75000"/>
                  </a:schemeClr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6353" name="Line 89"/>
              <p:cNvSpPr>
                <a:spLocks noChangeShapeType="1"/>
              </p:cNvSpPr>
              <p:nvPr/>
            </p:nvSpPr>
            <p:spPr bwMode="auto">
              <a:xfrm>
                <a:off x="644" y="823"/>
                <a:ext cx="0" cy="110"/>
              </a:xfrm>
              <a:prstGeom prst="line">
                <a:avLst/>
              </a:prstGeom>
              <a:noFill/>
              <a:ln w="25400" cap="sq">
                <a:solidFill>
                  <a:schemeClr val="tx2">
                    <a:lumMod val="75000"/>
                  </a:schemeClr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sp>
        <p:nvSpPr>
          <p:cNvPr id="56327" name="Text Box 90"/>
          <p:cNvSpPr txBox="1">
            <a:spLocks noChangeArrowheads="1"/>
          </p:cNvSpPr>
          <p:nvPr/>
        </p:nvSpPr>
        <p:spPr bwMode="auto">
          <a:xfrm>
            <a:off x="4530644" y="1710122"/>
            <a:ext cx="2419350" cy="641350"/>
          </a:xfrm>
          <a:prstGeom prst="rect">
            <a:avLst/>
          </a:prstGeom>
          <a:noFill/>
          <a:ln w="19050" cap="sq">
            <a:solidFill>
              <a:schemeClr val="tx2">
                <a:lumMod val="75000"/>
              </a:schemeClr>
            </a:solidFill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dirty="0"/>
              <a:t>Strong inputs coincident</a:t>
            </a:r>
          </a:p>
          <a:p>
            <a:r>
              <a:rPr lang="en-US" dirty="0"/>
              <a:t>Weak not coincident</a:t>
            </a:r>
          </a:p>
        </p:txBody>
      </p:sp>
      <p:sp>
        <p:nvSpPr>
          <p:cNvPr id="56328" name="Text Box 91"/>
          <p:cNvSpPr txBox="1">
            <a:spLocks noChangeArrowheads="1"/>
          </p:cNvSpPr>
          <p:nvPr/>
        </p:nvSpPr>
        <p:spPr bwMode="auto">
          <a:xfrm>
            <a:off x="4421106" y="3192200"/>
            <a:ext cx="2768600" cy="641350"/>
          </a:xfrm>
          <a:prstGeom prst="rect">
            <a:avLst/>
          </a:prstGeom>
          <a:noFill/>
          <a:ln w="19050" cap="sq">
            <a:solidFill>
              <a:schemeClr val="tx2">
                <a:lumMod val="75000"/>
              </a:schemeClr>
            </a:solidFill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/>
              <a:t>Weak inputs coincident</a:t>
            </a:r>
          </a:p>
          <a:p>
            <a:r>
              <a:rPr lang="en-US"/>
              <a:t>Strong inputs not coincident</a:t>
            </a:r>
          </a:p>
        </p:txBody>
      </p:sp>
      <p:sp>
        <p:nvSpPr>
          <p:cNvPr id="56329" name="Text Box 92"/>
          <p:cNvSpPr txBox="1">
            <a:spLocks noChangeArrowheads="1"/>
          </p:cNvSpPr>
          <p:nvPr/>
        </p:nvSpPr>
        <p:spPr bwMode="auto">
          <a:xfrm>
            <a:off x="4389012" y="4806409"/>
            <a:ext cx="2959100" cy="641350"/>
          </a:xfrm>
          <a:prstGeom prst="rect">
            <a:avLst/>
          </a:prstGeom>
          <a:noFill/>
          <a:ln w="19050" cap="sq">
            <a:solidFill>
              <a:schemeClr val="tx2">
                <a:lumMod val="75000"/>
              </a:schemeClr>
            </a:solidFill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/>
              <a:t>Weak inputs coincident</a:t>
            </a:r>
          </a:p>
          <a:p>
            <a:r>
              <a:rPr lang="en-US"/>
              <a:t>Some strong inputs coincident</a:t>
            </a:r>
          </a:p>
        </p:txBody>
      </p:sp>
      <p:sp>
        <p:nvSpPr>
          <p:cNvPr id="56330" name="Text Box 93"/>
          <p:cNvSpPr txBox="1">
            <a:spLocks noChangeArrowheads="1"/>
          </p:cNvSpPr>
          <p:nvPr/>
        </p:nvSpPr>
        <p:spPr bwMode="auto">
          <a:xfrm>
            <a:off x="7885031" y="1719647"/>
            <a:ext cx="1060450" cy="641350"/>
          </a:xfrm>
          <a:prstGeom prst="rect">
            <a:avLst/>
          </a:prstGeom>
          <a:noFill/>
          <a:ln w="19050" cap="sq">
            <a:solidFill>
              <a:schemeClr val="tx2">
                <a:lumMod val="75000"/>
              </a:schemeClr>
            </a:solidFill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Strong</a:t>
            </a:r>
          </a:p>
          <a:p>
            <a:r>
              <a:rPr lang="en-US">
                <a:solidFill>
                  <a:srgbClr val="FF0000"/>
                </a:solidFill>
              </a:rPr>
              <a:t>Response</a:t>
            </a:r>
          </a:p>
        </p:txBody>
      </p:sp>
      <p:sp>
        <p:nvSpPr>
          <p:cNvPr id="56331" name="Text Box 94"/>
          <p:cNvSpPr txBox="1">
            <a:spLocks noChangeArrowheads="1"/>
          </p:cNvSpPr>
          <p:nvPr/>
        </p:nvSpPr>
        <p:spPr bwMode="auto">
          <a:xfrm>
            <a:off x="7832805" y="3181088"/>
            <a:ext cx="1060450" cy="641350"/>
          </a:xfrm>
          <a:prstGeom prst="rect">
            <a:avLst/>
          </a:prstGeom>
          <a:noFill/>
          <a:ln w="19050" cap="sq">
            <a:solidFill>
              <a:schemeClr val="tx2">
                <a:lumMod val="75000"/>
              </a:schemeClr>
            </a:solidFill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No</a:t>
            </a:r>
          </a:p>
          <a:p>
            <a:r>
              <a:rPr lang="en-US">
                <a:solidFill>
                  <a:srgbClr val="FF0000"/>
                </a:solidFill>
              </a:rPr>
              <a:t>Response</a:t>
            </a:r>
          </a:p>
        </p:txBody>
      </p:sp>
      <p:sp>
        <p:nvSpPr>
          <p:cNvPr id="56332" name="Text Box 95"/>
          <p:cNvSpPr txBox="1">
            <a:spLocks noChangeArrowheads="1"/>
          </p:cNvSpPr>
          <p:nvPr/>
        </p:nvSpPr>
        <p:spPr bwMode="auto">
          <a:xfrm>
            <a:off x="7862462" y="4752434"/>
            <a:ext cx="1060450" cy="641350"/>
          </a:xfrm>
          <a:prstGeom prst="rect">
            <a:avLst/>
          </a:prstGeom>
          <a:noFill/>
          <a:ln w="19050" cap="sq">
            <a:solidFill>
              <a:schemeClr val="tx2">
                <a:lumMod val="75000"/>
              </a:schemeClr>
            </a:solidFill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Strong</a:t>
            </a:r>
          </a:p>
          <a:p>
            <a:r>
              <a:rPr lang="en-US">
                <a:solidFill>
                  <a:srgbClr val="FF0000"/>
                </a:solidFill>
              </a:rPr>
              <a:t>Response</a:t>
            </a:r>
          </a:p>
        </p:txBody>
      </p:sp>
      <p:sp>
        <p:nvSpPr>
          <p:cNvPr id="56333" name="Line 96"/>
          <p:cNvSpPr>
            <a:spLocks noChangeShapeType="1"/>
          </p:cNvSpPr>
          <p:nvPr/>
        </p:nvSpPr>
        <p:spPr bwMode="auto">
          <a:xfrm>
            <a:off x="7323056" y="2041909"/>
            <a:ext cx="412750" cy="0"/>
          </a:xfrm>
          <a:prstGeom prst="line">
            <a:avLst/>
          </a:prstGeom>
          <a:noFill/>
          <a:ln w="19050" cap="sq">
            <a:solidFill>
              <a:schemeClr val="tx2">
                <a:lumMod val="75000"/>
              </a:schemeClr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6334" name="Line 97"/>
          <p:cNvSpPr>
            <a:spLocks noChangeShapeType="1"/>
          </p:cNvSpPr>
          <p:nvPr/>
        </p:nvSpPr>
        <p:spPr bwMode="auto">
          <a:xfrm>
            <a:off x="7311944" y="3510346"/>
            <a:ext cx="412750" cy="0"/>
          </a:xfrm>
          <a:prstGeom prst="line">
            <a:avLst/>
          </a:prstGeom>
          <a:noFill/>
          <a:ln w="19050" cap="sq">
            <a:solidFill>
              <a:schemeClr val="tx2">
                <a:lumMod val="75000"/>
              </a:schemeClr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6335" name="Line 98"/>
          <p:cNvSpPr>
            <a:spLocks noChangeShapeType="1"/>
          </p:cNvSpPr>
          <p:nvPr/>
        </p:nvSpPr>
        <p:spPr bwMode="auto">
          <a:xfrm>
            <a:off x="7423150" y="5095334"/>
            <a:ext cx="412750" cy="0"/>
          </a:xfrm>
          <a:prstGeom prst="line">
            <a:avLst/>
          </a:prstGeom>
          <a:noFill/>
          <a:ln w="19050" cap="sq">
            <a:solidFill>
              <a:schemeClr val="tx2">
                <a:lumMod val="75000"/>
              </a:schemeClr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513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81" name="Rectangle 28"/>
          <p:cNvSpPr>
            <a:spLocks noChangeArrowheads="1"/>
          </p:cNvSpPr>
          <p:nvPr/>
        </p:nvSpPr>
        <p:spPr bwMode="auto">
          <a:xfrm>
            <a:off x="242692" y="5091114"/>
            <a:ext cx="8356600" cy="1211263"/>
          </a:xfrm>
          <a:prstGeom prst="rect">
            <a:avLst/>
          </a:prstGeom>
          <a:solidFill>
            <a:srgbClr val="333300"/>
          </a:solidFill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82" name="Rectangle 29"/>
          <p:cNvSpPr>
            <a:spLocks noChangeArrowheads="1"/>
          </p:cNvSpPr>
          <p:nvPr/>
        </p:nvSpPr>
        <p:spPr bwMode="auto">
          <a:xfrm>
            <a:off x="264917" y="3727451"/>
            <a:ext cx="8356600" cy="1273175"/>
          </a:xfrm>
          <a:prstGeom prst="rect">
            <a:avLst/>
          </a:prstGeom>
          <a:solidFill>
            <a:srgbClr val="333300"/>
          </a:solidFill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60" name="Rectangle 87"/>
          <p:cNvSpPr>
            <a:spLocks noChangeArrowheads="1"/>
          </p:cNvSpPr>
          <p:nvPr/>
        </p:nvSpPr>
        <p:spPr bwMode="auto">
          <a:xfrm>
            <a:off x="258567" y="2486026"/>
            <a:ext cx="8356600" cy="1036637"/>
          </a:xfrm>
          <a:prstGeom prst="rect">
            <a:avLst/>
          </a:prstGeom>
          <a:solidFill>
            <a:schemeClr val="tx2">
              <a:lumMod val="50000"/>
            </a:schemeClr>
          </a:solidFill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47" name="Rectangle 3"/>
          <p:cNvSpPr>
            <a:spLocks noChangeArrowheads="1"/>
          </p:cNvSpPr>
          <p:nvPr/>
        </p:nvSpPr>
        <p:spPr bwMode="auto">
          <a:xfrm>
            <a:off x="242692" y="1125000"/>
            <a:ext cx="8356600" cy="1263651"/>
          </a:xfrm>
          <a:prstGeom prst="rect">
            <a:avLst/>
          </a:prstGeom>
          <a:solidFill>
            <a:schemeClr val="tx2">
              <a:lumMod val="50000"/>
            </a:schemeClr>
          </a:solidFill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2941442" y="1124999"/>
            <a:ext cx="2311400" cy="5476981"/>
          </a:xfrm>
          <a:prstGeom prst="rect">
            <a:avLst/>
          </a:prstGeom>
          <a:solidFill>
            <a:schemeClr val="tx2">
              <a:lumMod val="60000"/>
              <a:lumOff val="40000"/>
              <a:alpha val="42000"/>
            </a:schemeClr>
          </a:solidFill>
          <a:ln w="9525" cap="sq">
            <a:solidFill>
              <a:schemeClr val="accent1">
                <a:lumMod val="60000"/>
                <a:lumOff val="40000"/>
              </a:schemeClr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7383" name="Group 30"/>
          <p:cNvGrpSpPr>
            <a:grpSpLocks/>
          </p:cNvGrpSpPr>
          <p:nvPr/>
        </p:nvGrpSpPr>
        <p:grpSpPr bwMode="auto">
          <a:xfrm>
            <a:off x="477642" y="3884614"/>
            <a:ext cx="5664200" cy="523875"/>
            <a:chOff x="517" y="1104"/>
            <a:chExt cx="3568" cy="330"/>
          </a:xfrm>
          <a:solidFill>
            <a:schemeClr val="tx2">
              <a:lumMod val="50000"/>
            </a:schemeClr>
          </a:solidFill>
        </p:grpSpPr>
        <p:grpSp>
          <p:nvGrpSpPr>
            <p:cNvPr id="57416" name="Group 31"/>
            <p:cNvGrpSpPr>
              <a:grpSpLocks/>
            </p:cNvGrpSpPr>
            <p:nvPr/>
          </p:nvGrpSpPr>
          <p:grpSpPr bwMode="auto">
            <a:xfrm>
              <a:off x="882" y="1233"/>
              <a:ext cx="3203" cy="165"/>
              <a:chOff x="895" y="875"/>
              <a:chExt cx="3203" cy="165"/>
            </a:xfrm>
            <a:grpFill/>
          </p:grpSpPr>
          <p:sp>
            <p:nvSpPr>
              <p:cNvPr id="57430" name="Line 32"/>
              <p:cNvSpPr>
                <a:spLocks noChangeShapeType="1"/>
              </p:cNvSpPr>
              <p:nvPr/>
            </p:nvSpPr>
            <p:spPr bwMode="auto">
              <a:xfrm>
                <a:off x="895" y="961"/>
                <a:ext cx="225" cy="0"/>
              </a:xfrm>
              <a:prstGeom prst="line">
                <a:avLst/>
              </a:prstGeom>
              <a:grpFill/>
              <a:ln w="28575" cap="sq">
                <a:solidFill>
                  <a:srgbClr val="FFFF99"/>
                </a:solidFill>
                <a:round/>
                <a:headEnd type="none" w="sm" len="sm"/>
                <a:tailEnd type="triangl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57431" name="Group 33"/>
              <p:cNvGrpSpPr>
                <a:grpSpLocks/>
              </p:cNvGrpSpPr>
              <p:nvPr/>
            </p:nvGrpSpPr>
            <p:grpSpPr bwMode="auto">
              <a:xfrm>
                <a:off x="1172" y="875"/>
                <a:ext cx="576" cy="165"/>
                <a:chOff x="1000" y="980"/>
                <a:chExt cx="576" cy="165"/>
              </a:xfrm>
              <a:grpFill/>
            </p:grpSpPr>
            <p:sp>
              <p:nvSpPr>
                <p:cNvPr id="57433" name="Oval 34"/>
                <p:cNvSpPr>
                  <a:spLocks noChangeArrowheads="1"/>
                </p:cNvSpPr>
                <p:nvPr/>
              </p:nvSpPr>
              <p:spPr bwMode="auto">
                <a:xfrm>
                  <a:off x="1192" y="980"/>
                  <a:ext cx="225" cy="159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28575" cap="sq">
                  <a:solidFill>
                    <a:srgbClr val="99CCFF"/>
                  </a:solidFill>
                  <a:round/>
                  <a:headEnd type="none" w="sm" len="sm"/>
                  <a:tailEnd type="none" w="lg" len="lg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434" name="Rectangle 35"/>
                <p:cNvSpPr>
                  <a:spLocks noChangeArrowheads="1"/>
                </p:cNvSpPr>
                <p:nvPr/>
              </p:nvSpPr>
              <p:spPr bwMode="auto">
                <a:xfrm>
                  <a:off x="1085" y="1038"/>
                  <a:ext cx="252" cy="63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28575" cap="sq">
                  <a:solidFill>
                    <a:srgbClr val="99CCFF"/>
                  </a:solidFill>
                  <a:miter lim="800000"/>
                  <a:headEnd type="none" w="sm" len="sm"/>
                  <a:tailEnd type="none" w="lg" len="lg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435" name="Line 36"/>
                <p:cNvSpPr>
                  <a:spLocks noChangeShapeType="1"/>
                </p:cNvSpPr>
                <p:nvPr/>
              </p:nvSpPr>
              <p:spPr bwMode="auto">
                <a:xfrm>
                  <a:off x="1033" y="980"/>
                  <a:ext cx="60" cy="53"/>
                </a:xfrm>
                <a:prstGeom prst="line">
                  <a:avLst/>
                </a:prstGeom>
                <a:grpFill/>
                <a:ln w="76200" cap="sq">
                  <a:solidFill>
                    <a:srgbClr val="99CCFF"/>
                  </a:solidFill>
                  <a:round/>
                  <a:headEnd type="none" w="sm" len="sm"/>
                  <a:tailEnd type="none" w="lg" len="lg"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57436" name="Line 37"/>
                <p:cNvSpPr>
                  <a:spLocks noChangeShapeType="1"/>
                </p:cNvSpPr>
                <p:nvPr/>
              </p:nvSpPr>
              <p:spPr bwMode="auto">
                <a:xfrm flipH="1">
                  <a:off x="1026" y="1106"/>
                  <a:ext cx="53" cy="39"/>
                </a:xfrm>
                <a:prstGeom prst="line">
                  <a:avLst/>
                </a:prstGeom>
                <a:grpFill/>
                <a:ln w="76200" cap="sq">
                  <a:solidFill>
                    <a:srgbClr val="99CCFF"/>
                  </a:solidFill>
                  <a:round/>
                  <a:headEnd type="none" w="sm" len="sm"/>
                  <a:tailEnd type="none" w="lg" len="lg"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57437" name="Line 38"/>
                <p:cNvSpPr>
                  <a:spLocks noChangeShapeType="1"/>
                </p:cNvSpPr>
                <p:nvPr/>
              </p:nvSpPr>
              <p:spPr bwMode="auto">
                <a:xfrm flipH="1">
                  <a:off x="1000" y="1066"/>
                  <a:ext cx="99" cy="0"/>
                </a:xfrm>
                <a:prstGeom prst="line">
                  <a:avLst/>
                </a:prstGeom>
                <a:grpFill/>
                <a:ln w="53975" cap="sq">
                  <a:solidFill>
                    <a:srgbClr val="99CCFF"/>
                  </a:solidFill>
                  <a:round/>
                  <a:headEnd type="none" w="sm" len="sm"/>
                  <a:tailEnd type="none" w="lg" len="lg"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57438" name="Line 39"/>
                <p:cNvSpPr>
                  <a:spLocks noChangeShapeType="1"/>
                </p:cNvSpPr>
                <p:nvPr/>
              </p:nvSpPr>
              <p:spPr bwMode="auto">
                <a:xfrm>
                  <a:off x="1384" y="1059"/>
                  <a:ext cx="192" cy="0"/>
                </a:xfrm>
                <a:prstGeom prst="line">
                  <a:avLst/>
                </a:prstGeom>
                <a:grpFill/>
                <a:ln w="28575" cap="sq">
                  <a:solidFill>
                    <a:srgbClr val="99CCFF"/>
                  </a:solidFill>
                  <a:round/>
                  <a:headEnd type="none" w="sm" len="sm"/>
                  <a:tailEnd type="none" w="lg" len="lg"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57432" name="Line 40"/>
              <p:cNvSpPr>
                <a:spLocks noChangeShapeType="1"/>
              </p:cNvSpPr>
              <p:nvPr/>
            </p:nvSpPr>
            <p:spPr bwMode="auto">
              <a:xfrm>
                <a:off x="1887" y="947"/>
                <a:ext cx="2211" cy="0"/>
              </a:xfrm>
              <a:prstGeom prst="line">
                <a:avLst/>
              </a:prstGeom>
              <a:grpFill/>
              <a:ln w="15875" cap="sq">
                <a:solidFill>
                  <a:srgbClr val="FFFF99"/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57417" name="Text Box 41"/>
            <p:cNvSpPr txBox="1">
              <a:spLocks noChangeArrowheads="1"/>
            </p:cNvSpPr>
            <p:nvPr/>
          </p:nvSpPr>
          <p:spPr bwMode="auto">
            <a:xfrm>
              <a:off x="517" y="1203"/>
              <a:ext cx="212" cy="231"/>
            </a:xfrm>
            <a:prstGeom prst="rect">
              <a:avLst/>
            </a:prstGeom>
            <a:solidFill>
              <a:srgbClr val="333300"/>
            </a:solidFill>
            <a:ln w="28575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FF99"/>
                  </a:solidFill>
                </a:rPr>
                <a:t>B</a:t>
              </a:r>
            </a:p>
          </p:txBody>
        </p:sp>
        <p:sp>
          <p:nvSpPr>
            <p:cNvPr id="57418" name="Line 42"/>
            <p:cNvSpPr>
              <a:spLocks noChangeShapeType="1"/>
            </p:cNvSpPr>
            <p:nvPr/>
          </p:nvSpPr>
          <p:spPr bwMode="auto">
            <a:xfrm>
              <a:off x="2113" y="1105"/>
              <a:ext cx="0" cy="186"/>
            </a:xfrm>
            <a:prstGeom prst="line">
              <a:avLst/>
            </a:prstGeom>
            <a:grpFill/>
            <a:ln w="28575" cap="sq">
              <a:solidFill>
                <a:srgbClr val="CC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419" name="Line 43"/>
            <p:cNvSpPr>
              <a:spLocks noChangeShapeType="1"/>
            </p:cNvSpPr>
            <p:nvPr/>
          </p:nvSpPr>
          <p:spPr bwMode="auto">
            <a:xfrm>
              <a:off x="2172" y="1105"/>
              <a:ext cx="0" cy="186"/>
            </a:xfrm>
            <a:prstGeom prst="line">
              <a:avLst/>
            </a:prstGeom>
            <a:grpFill/>
            <a:ln w="28575" cap="sq">
              <a:solidFill>
                <a:srgbClr val="CC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420" name="Line 44"/>
            <p:cNvSpPr>
              <a:spLocks noChangeShapeType="1"/>
            </p:cNvSpPr>
            <p:nvPr/>
          </p:nvSpPr>
          <p:spPr bwMode="auto">
            <a:xfrm>
              <a:off x="2272" y="1111"/>
              <a:ext cx="0" cy="186"/>
            </a:xfrm>
            <a:prstGeom prst="line">
              <a:avLst/>
            </a:prstGeom>
            <a:grpFill/>
            <a:ln w="28575" cap="sq">
              <a:solidFill>
                <a:srgbClr val="CC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421" name="Line 45"/>
            <p:cNvSpPr>
              <a:spLocks noChangeShapeType="1"/>
            </p:cNvSpPr>
            <p:nvPr/>
          </p:nvSpPr>
          <p:spPr bwMode="auto">
            <a:xfrm>
              <a:off x="2371" y="1110"/>
              <a:ext cx="0" cy="186"/>
            </a:xfrm>
            <a:prstGeom prst="line">
              <a:avLst/>
            </a:prstGeom>
            <a:grpFill/>
            <a:ln w="28575" cap="sq">
              <a:solidFill>
                <a:srgbClr val="CC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422" name="Line 46"/>
            <p:cNvSpPr>
              <a:spLocks noChangeShapeType="1"/>
            </p:cNvSpPr>
            <p:nvPr/>
          </p:nvSpPr>
          <p:spPr bwMode="auto">
            <a:xfrm>
              <a:off x="2477" y="1105"/>
              <a:ext cx="0" cy="186"/>
            </a:xfrm>
            <a:prstGeom prst="line">
              <a:avLst/>
            </a:prstGeom>
            <a:grpFill/>
            <a:ln w="28575" cap="sq">
              <a:solidFill>
                <a:srgbClr val="CC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423" name="Line 47"/>
            <p:cNvSpPr>
              <a:spLocks noChangeShapeType="1"/>
            </p:cNvSpPr>
            <p:nvPr/>
          </p:nvSpPr>
          <p:spPr bwMode="auto">
            <a:xfrm>
              <a:off x="2629" y="1105"/>
              <a:ext cx="0" cy="186"/>
            </a:xfrm>
            <a:prstGeom prst="line">
              <a:avLst/>
            </a:prstGeom>
            <a:grpFill/>
            <a:ln w="28575" cap="sq">
              <a:solidFill>
                <a:srgbClr val="CC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424" name="Line 48"/>
            <p:cNvSpPr>
              <a:spLocks noChangeShapeType="1"/>
            </p:cNvSpPr>
            <p:nvPr/>
          </p:nvSpPr>
          <p:spPr bwMode="auto">
            <a:xfrm>
              <a:off x="2689" y="1105"/>
              <a:ext cx="0" cy="186"/>
            </a:xfrm>
            <a:prstGeom prst="line">
              <a:avLst/>
            </a:prstGeom>
            <a:grpFill/>
            <a:ln w="28575" cap="sq">
              <a:solidFill>
                <a:srgbClr val="CC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425" name="Line 49"/>
            <p:cNvSpPr>
              <a:spLocks noChangeShapeType="1"/>
            </p:cNvSpPr>
            <p:nvPr/>
          </p:nvSpPr>
          <p:spPr bwMode="auto">
            <a:xfrm>
              <a:off x="2887" y="1104"/>
              <a:ext cx="0" cy="186"/>
            </a:xfrm>
            <a:prstGeom prst="line">
              <a:avLst/>
            </a:prstGeom>
            <a:grpFill/>
            <a:ln w="28575" cap="sq">
              <a:solidFill>
                <a:srgbClr val="CC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426" name="Line 50"/>
            <p:cNvSpPr>
              <a:spLocks noChangeShapeType="1"/>
            </p:cNvSpPr>
            <p:nvPr/>
          </p:nvSpPr>
          <p:spPr bwMode="auto">
            <a:xfrm>
              <a:off x="3205" y="1105"/>
              <a:ext cx="0" cy="186"/>
            </a:xfrm>
            <a:prstGeom prst="line">
              <a:avLst/>
            </a:prstGeom>
            <a:grpFill/>
            <a:ln w="28575" cap="sq">
              <a:solidFill>
                <a:srgbClr val="CC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427" name="Line 51"/>
            <p:cNvSpPr>
              <a:spLocks noChangeShapeType="1"/>
            </p:cNvSpPr>
            <p:nvPr/>
          </p:nvSpPr>
          <p:spPr bwMode="auto">
            <a:xfrm>
              <a:off x="3324" y="1105"/>
              <a:ext cx="0" cy="186"/>
            </a:xfrm>
            <a:prstGeom prst="line">
              <a:avLst/>
            </a:prstGeom>
            <a:grpFill/>
            <a:ln w="28575" cap="sq">
              <a:solidFill>
                <a:srgbClr val="CC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428" name="Line 52"/>
            <p:cNvSpPr>
              <a:spLocks noChangeShapeType="1"/>
            </p:cNvSpPr>
            <p:nvPr/>
          </p:nvSpPr>
          <p:spPr bwMode="auto">
            <a:xfrm>
              <a:off x="3741" y="1105"/>
              <a:ext cx="0" cy="186"/>
            </a:xfrm>
            <a:prstGeom prst="line">
              <a:avLst/>
            </a:prstGeom>
            <a:grpFill/>
            <a:ln w="28575" cap="sq">
              <a:solidFill>
                <a:srgbClr val="CC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429" name="Line 53"/>
            <p:cNvSpPr>
              <a:spLocks noChangeShapeType="1"/>
            </p:cNvSpPr>
            <p:nvPr/>
          </p:nvSpPr>
          <p:spPr bwMode="auto">
            <a:xfrm>
              <a:off x="2418" y="1112"/>
              <a:ext cx="0" cy="186"/>
            </a:xfrm>
            <a:prstGeom prst="line">
              <a:avLst/>
            </a:prstGeom>
            <a:grpFill/>
            <a:ln w="28575" cap="sq">
              <a:solidFill>
                <a:srgbClr val="CC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7384" name="Group 54"/>
          <p:cNvGrpSpPr>
            <a:grpSpLocks/>
          </p:cNvGrpSpPr>
          <p:nvPr/>
        </p:nvGrpSpPr>
        <p:grpSpPr bwMode="auto">
          <a:xfrm>
            <a:off x="485580" y="5210176"/>
            <a:ext cx="5654675" cy="512763"/>
            <a:chOff x="510" y="1482"/>
            <a:chExt cx="3562" cy="323"/>
          </a:xfrm>
          <a:solidFill>
            <a:schemeClr val="tx2">
              <a:lumMod val="50000"/>
            </a:schemeClr>
          </a:solidFill>
        </p:grpSpPr>
        <p:grpSp>
          <p:nvGrpSpPr>
            <p:cNvPr id="57391" name="Group 55"/>
            <p:cNvGrpSpPr>
              <a:grpSpLocks/>
            </p:cNvGrpSpPr>
            <p:nvPr/>
          </p:nvGrpSpPr>
          <p:grpSpPr bwMode="auto">
            <a:xfrm>
              <a:off x="869" y="1611"/>
              <a:ext cx="3203" cy="165"/>
              <a:chOff x="895" y="875"/>
              <a:chExt cx="3203" cy="165"/>
            </a:xfrm>
            <a:grpFill/>
          </p:grpSpPr>
          <p:sp>
            <p:nvSpPr>
              <p:cNvPr id="57407" name="Line 56"/>
              <p:cNvSpPr>
                <a:spLocks noChangeShapeType="1"/>
              </p:cNvSpPr>
              <p:nvPr/>
            </p:nvSpPr>
            <p:spPr bwMode="auto">
              <a:xfrm>
                <a:off x="895" y="961"/>
                <a:ext cx="225" cy="0"/>
              </a:xfrm>
              <a:prstGeom prst="line">
                <a:avLst/>
              </a:prstGeom>
              <a:grpFill/>
              <a:ln w="28575" cap="sq">
                <a:solidFill>
                  <a:srgbClr val="FFFF99"/>
                </a:solidFill>
                <a:round/>
                <a:headEnd type="none" w="sm" len="sm"/>
                <a:tailEnd type="triangl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57408" name="Group 57"/>
              <p:cNvGrpSpPr>
                <a:grpSpLocks/>
              </p:cNvGrpSpPr>
              <p:nvPr/>
            </p:nvGrpSpPr>
            <p:grpSpPr bwMode="auto">
              <a:xfrm>
                <a:off x="1172" y="875"/>
                <a:ext cx="576" cy="165"/>
                <a:chOff x="1000" y="980"/>
                <a:chExt cx="576" cy="165"/>
              </a:xfrm>
              <a:grpFill/>
            </p:grpSpPr>
            <p:sp>
              <p:nvSpPr>
                <p:cNvPr id="57410" name="Oval 58"/>
                <p:cNvSpPr>
                  <a:spLocks noChangeArrowheads="1"/>
                </p:cNvSpPr>
                <p:nvPr/>
              </p:nvSpPr>
              <p:spPr bwMode="auto">
                <a:xfrm>
                  <a:off x="1192" y="980"/>
                  <a:ext cx="225" cy="159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28575" cap="sq">
                  <a:solidFill>
                    <a:srgbClr val="99CCFF"/>
                  </a:solidFill>
                  <a:round/>
                  <a:headEnd type="none" w="sm" len="sm"/>
                  <a:tailEnd type="none" w="lg" len="lg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411" name="Rectangle 59"/>
                <p:cNvSpPr>
                  <a:spLocks noChangeArrowheads="1"/>
                </p:cNvSpPr>
                <p:nvPr/>
              </p:nvSpPr>
              <p:spPr bwMode="auto">
                <a:xfrm>
                  <a:off x="1085" y="1038"/>
                  <a:ext cx="252" cy="63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28575" cap="sq">
                  <a:solidFill>
                    <a:srgbClr val="99CCFF"/>
                  </a:solidFill>
                  <a:miter lim="800000"/>
                  <a:headEnd type="none" w="sm" len="sm"/>
                  <a:tailEnd type="none" w="lg" len="lg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412" name="Line 60"/>
                <p:cNvSpPr>
                  <a:spLocks noChangeShapeType="1"/>
                </p:cNvSpPr>
                <p:nvPr/>
              </p:nvSpPr>
              <p:spPr bwMode="auto">
                <a:xfrm>
                  <a:off x="1033" y="980"/>
                  <a:ext cx="60" cy="53"/>
                </a:xfrm>
                <a:prstGeom prst="line">
                  <a:avLst/>
                </a:prstGeom>
                <a:grpFill/>
                <a:ln w="76200" cap="sq">
                  <a:solidFill>
                    <a:srgbClr val="99CCFF"/>
                  </a:solidFill>
                  <a:round/>
                  <a:headEnd type="none" w="sm" len="sm"/>
                  <a:tailEnd type="none" w="lg" len="lg"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57413" name="Line 61"/>
                <p:cNvSpPr>
                  <a:spLocks noChangeShapeType="1"/>
                </p:cNvSpPr>
                <p:nvPr/>
              </p:nvSpPr>
              <p:spPr bwMode="auto">
                <a:xfrm flipH="1">
                  <a:off x="1026" y="1106"/>
                  <a:ext cx="53" cy="39"/>
                </a:xfrm>
                <a:prstGeom prst="line">
                  <a:avLst/>
                </a:prstGeom>
                <a:grpFill/>
                <a:ln w="76200" cap="sq">
                  <a:solidFill>
                    <a:srgbClr val="99CCFF"/>
                  </a:solidFill>
                  <a:round/>
                  <a:headEnd type="none" w="sm" len="sm"/>
                  <a:tailEnd type="none" w="lg" len="lg"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57414" name="Line 62"/>
                <p:cNvSpPr>
                  <a:spLocks noChangeShapeType="1"/>
                </p:cNvSpPr>
                <p:nvPr/>
              </p:nvSpPr>
              <p:spPr bwMode="auto">
                <a:xfrm flipH="1">
                  <a:off x="1000" y="1066"/>
                  <a:ext cx="99" cy="0"/>
                </a:xfrm>
                <a:prstGeom prst="line">
                  <a:avLst/>
                </a:prstGeom>
                <a:grpFill/>
                <a:ln w="53975" cap="sq">
                  <a:solidFill>
                    <a:srgbClr val="99CCFF"/>
                  </a:solidFill>
                  <a:round/>
                  <a:headEnd type="none" w="sm" len="sm"/>
                  <a:tailEnd type="none" w="lg" len="lg"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57415" name="Line 63"/>
                <p:cNvSpPr>
                  <a:spLocks noChangeShapeType="1"/>
                </p:cNvSpPr>
                <p:nvPr/>
              </p:nvSpPr>
              <p:spPr bwMode="auto">
                <a:xfrm>
                  <a:off x="1384" y="1059"/>
                  <a:ext cx="192" cy="0"/>
                </a:xfrm>
                <a:prstGeom prst="line">
                  <a:avLst/>
                </a:prstGeom>
                <a:grpFill/>
                <a:ln w="28575" cap="sq">
                  <a:solidFill>
                    <a:srgbClr val="99CCFF"/>
                  </a:solidFill>
                  <a:round/>
                  <a:headEnd type="none" w="sm" len="sm"/>
                  <a:tailEnd type="none" w="lg" len="lg"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57409" name="Line 64"/>
              <p:cNvSpPr>
                <a:spLocks noChangeShapeType="1"/>
              </p:cNvSpPr>
              <p:nvPr/>
            </p:nvSpPr>
            <p:spPr bwMode="auto">
              <a:xfrm>
                <a:off x="1887" y="947"/>
                <a:ext cx="2211" cy="0"/>
              </a:xfrm>
              <a:prstGeom prst="line">
                <a:avLst/>
              </a:prstGeom>
              <a:grpFill/>
              <a:ln w="15875" cap="sq">
                <a:solidFill>
                  <a:srgbClr val="FFFF99"/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57392" name="Text Box 65"/>
            <p:cNvSpPr txBox="1">
              <a:spLocks noChangeArrowheads="1"/>
            </p:cNvSpPr>
            <p:nvPr/>
          </p:nvSpPr>
          <p:spPr bwMode="auto">
            <a:xfrm>
              <a:off x="510" y="1574"/>
              <a:ext cx="212" cy="231"/>
            </a:xfrm>
            <a:prstGeom prst="rect">
              <a:avLst/>
            </a:prstGeom>
            <a:solidFill>
              <a:srgbClr val="333300"/>
            </a:solidFill>
            <a:ln w="28575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FF99"/>
                  </a:solidFill>
                </a:rPr>
                <a:t>B</a:t>
              </a:r>
            </a:p>
          </p:txBody>
        </p:sp>
        <p:sp>
          <p:nvSpPr>
            <p:cNvPr id="57393" name="Line 66"/>
            <p:cNvSpPr>
              <a:spLocks noChangeShapeType="1"/>
            </p:cNvSpPr>
            <p:nvPr/>
          </p:nvSpPr>
          <p:spPr bwMode="auto">
            <a:xfrm>
              <a:off x="2079" y="1489"/>
              <a:ext cx="0" cy="186"/>
            </a:xfrm>
            <a:prstGeom prst="line">
              <a:avLst/>
            </a:prstGeom>
            <a:grpFill/>
            <a:ln w="28575" cap="sq">
              <a:solidFill>
                <a:srgbClr val="CC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394" name="Line 67"/>
            <p:cNvSpPr>
              <a:spLocks noChangeShapeType="1"/>
            </p:cNvSpPr>
            <p:nvPr/>
          </p:nvSpPr>
          <p:spPr bwMode="auto">
            <a:xfrm>
              <a:off x="2144" y="1489"/>
              <a:ext cx="0" cy="186"/>
            </a:xfrm>
            <a:prstGeom prst="line">
              <a:avLst/>
            </a:prstGeom>
            <a:grpFill/>
            <a:ln w="28575" cap="sq">
              <a:solidFill>
                <a:srgbClr val="CC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395" name="Line 68"/>
            <p:cNvSpPr>
              <a:spLocks noChangeShapeType="1"/>
            </p:cNvSpPr>
            <p:nvPr/>
          </p:nvSpPr>
          <p:spPr bwMode="auto">
            <a:xfrm>
              <a:off x="2271" y="1489"/>
              <a:ext cx="0" cy="186"/>
            </a:xfrm>
            <a:prstGeom prst="line">
              <a:avLst/>
            </a:prstGeom>
            <a:grpFill/>
            <a:ln w="28575" cap="sq">
              <a:solidFill>
                <a:srgbClr val="CC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396" name="Line 69"/>
            <p:cNvSpPr>
              <a:spLocks noChangeShapeType="1"/>
            </p:cNvSpPr>
            <p:nvPr/>
          </p:nvSpPr>
          <p:spPr bwMode="auto">
            <a:xfrm>
              <a:off x="2330" y="1488"/>
              <a:ext cx="0" cy="186"/>
            </a:xfrm>
            <a:prstGeom prst="line">
              <a:avLst/>
            </a:prstGeom>
            <a:grpFill/>
            <a:ln w="28575" cap="sq">
              <a:solidFill>
                <a:srgbClr val="CC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397" name="Line 70"/>
            <p:cNvSpPr>
              <a:spLocks noChangeShapeType="1"/>
            </p:cNvSpPr>
            <p:nvPr/>
          </p:nvSpPr>
          <p:spPr bwMode="auto">
            <a:xfrm>
              <a:off x="2457" y="1489"/>
              <a:ext cx="0" cy="186"/>
            </a:xfrm>
            <a:prstGeom prst="line">
              <a:avLst/>
            </a:prstGeom>
            <a:grpFill/>
            <a:ln w="28575" cap="sq">
              <a:solidFill>
                <a:srgbClr val="CC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398" name="Line 71"/>
            <p:cNvSpPr>
              <a:spLocks noChangeShapeType="1"/>
            </p:cNvSpPr>
            <p:nvPr/>
          </p:nvSpPr>
          <p:spPr bwMode="auto">
            <a:xfrm>
              <a:off x="2574" y="1483"/>
              <a:ext cx="0" cy="186"/>
            </a:xfrm>
            <a:prstGeom prst="line">
              <a:avLst/>
            </a:prstGeom>
            <a:grpFill/>
            <a:ln w="28575" cap="sq">
              <a:solidFill>
                <a:srgbClr val="CC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399" name="Line 72"/>
            <p:cNvSpPr>
              <a:spLocks noChangeShapeType="1"/>
            </p:cNvSpPr>
            <p:nvPr/>
          </p:nvSpPr>
          <p:spPr bwMode="auto">
            <a:xfrm>
              <a:off x="2681" y="1482"/>
              <a:ext cx="0" cy="186"/>
            </a:xfrm>
            <a:prstGeom prst="line">
              <a:avLst/>
            </a:prstGeom>
            <a:grpFill/>
            <a:ln w="28575" cap="sq">
              <a:solidFill>
                <a:srgbClr val="CC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400" name="Line 73"/>
            <p:cNvSpPr>
              <a:spLocks noChangeShapeType="1"/>
            </p:cNvSpPr>
            <p:nvPr/>
          </p:nvSpPr>
          <p:spPr bwMode="auto">
            <a:xfrm>
              <a:off x="2840" y="1487"/>
              <a:ext cx="0" cy="186"/>
            </a:xfrm>
            <a:prstGeom prst="line">
              <a:avLst/>
            </a:prstGeom>
            <a:grpFill/>
            <a:ln w="28575" cap="sq">
              <a:solidFill>
                <a:srgbClr val="CC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401" name="Line 74"/>
            <p:cNvSpPr>
              <a:spLocks noChangeShapeType="1"/>
            </p:cNvSpPr>
            <p:nvPr/>
          </p:nvSpPr>
          <p:spPr bwMode="auto">
            <a:xfrm>
              <a:off x="3138" y="1496"/>
              <a:ext cx="0" cy="186"/>
            </a:xfrm>
            <a:prstGeom prst="line">
              <a:avLst/>
            </a:prstGeom>
            <a:grpFill/>
            <a:ln w="28575" cap="sq">
              <a:solidFill>
                <a:srgbClr val="CC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402" name="Line 75"/>
            <p:cNvSpPr>
              <a:spLocks noChangeShapeType="1"/>
            </p:cNvSpPr>
            <p:nvPr/>
          </p:nvSpPr>
          <p:spPr bwMode="auto">
            <a:xfrm>
              <a:off x="3376" y="1489"/>
              <a:ext cx="0" cy="186"/>
            </a:xfrm>
            <a:prstGeom prst="line">
              <a:avLst/>
            </a:prstGeom>
            <a:grpFill/>
            <a:ln w="28575" cap="sq">
              <a:solidFill>
                <a:srgbClr val="CC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403" name="Line 76"/>
            <p:cNvSpPr>
              <a:spLocks noChangeShapeType="1"/>
            </p:cNvSpPr>
            <p:nvPr/>
          </p:nvSpPr>
          <p:spPr bwMode="auto">
            <a:xfrm>
              <a:off x="3985" y="1482"/>
              <a:ext cx="0" cy="186"/>
            </a:xfrm>
            <a:prstGeom prst="line">
              <a:avLst/>
            </a:prstGeom>
            <a:grpFill/>
            <a:ln w="28575" cap="sq">
              <a:solidFill>
                <a:srgbClr val="CC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404" name="Line 77"/>
            <p:cNvSpPr>
              <a:spLocks noChangeShapeType="1"/>
            </p:cNvSpPr>
            <p:nvPr/>
          </p:nvSpPr>
          <p:spPr bwMode="auto">
            <a:xfrm>
              <a:off x="3615" y="1489"/>
              <a:ext cx="0" cy="186"/>
            </a:xfrm>
            <a:prstGeom prst="line">
              <a:avLst/>
            </a:prstGeom>
            <a:grpFill/>
            <a:ln w="28575" cap="sq">
              <a:solidFill>
                <a:srgbClr val="CC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405" name="Line 78"/>
            <p:cNvSpPr>
              <a:spLocks noChangeShapeType="1"/>
            </p:cNvSpPr>
            <p:nvPr/>
          </p:nvSpPr>
          <p:spPr bwMode="auto">
            <a:xfrm>
              <a:off x="2365" y="1489"/>
              <a:ext cx="0" cy="186"/>
            </a:xfrm>
            <a:prstGeom prst="line">
              <a:avLst/>
            </a:prstGeom>
            <a:grpFill/>
            <a:ln w="28575" cap="sq">
              <a:solidFill>
                <a:srgbClr val="CC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406" name="Line 79"/>
            <p:cNvSpPr>
              <a:spLocks noChangeShapeType="1"/>
            </p:cNvSpPr>
            <p:nvPr/>
          </p:nvSpPr>
          <p:spPr bwMode="auto">
            <a:xfrm>
              <a:off x="1961" y="1484"/>
              <a:ext cx="0" cy="186"/>
            </a:xfrm>
            <a:prstGeom prst="line">
              <a:avLst/>
            </a:prstGeom>
            <a:grpFill/>
            <a:ln w="28575" cap="sq">
              <a:solidFill>
                <a:srgbClr val="CC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7385" name="Line 80"/>
          <p:cNvSpPr>
            <a:spLocks noChangeShapeType="1"/>
          </p:cNvSpPr>
          <p:nvPr/>
        </p:nvSpPr>
        <p:spPr bwMode="auto">
          <a:xfrm>
            <a:off x="2631880" y="4876801"/>
            <a:ext cx="3500438" cy="0"/>
          </a:xfrm>
          <a:prstGeom prst="line">
            <a:avLst/>
          </a:prstGeom>
          <a:solidFill>
            <a:schemeClr val="tx2">
              <a:lumMod val="50000"/>
            </a:schemeClr>
          </a:solidFill>
          <a:ln w="15875" cap="sq">
            <a:solidFill>
              <a:srgbClr val="FFFF99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7386" name="Line 81"/>
          <p:cNvSpPr>
            <a:spLocks noChangeShapeType="1"/>
          </p:cNvSpPr>
          <p:nvPr/>
        </p:nvSpPr>
        <p:spPr bwMode="auto">
          <a:xfrm>
            <a:off x="2620767" y="6180139"/>
            <a:ext cx="3500438" cy="0"/>
          </a:xfrm>
          <a:prstGeom prst="line">
            <a:avLst/>
          </a:prstGeom>
          <a:solidFill>
            <a:schemeClr val="tx2">
              <a:lumMod val="50000"/>
            </a:schemeClr>
          </a:solidFill>
          <a:ln w="15875" cap="sq">
            <a:solidFill>
              <a:srgbClr val="FFFF99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7387" name="Freeform 82"/>
          <p:cNvSpPr>
            <a:spLocks/>
          </p:cNvSpPr>
          <p:nvPr/>
        </p:nvSpPr>
        <p:spPr bwMode="auto">
          <a:xfrm>
            <a:off x="2673155" y="4370389"/>
            <a:ext cx="3446463" cy="438150"/>
          </a:xfrm>
          <a:custGeom>
            <a:avLst/>
            <a:gdLst>
              <a:gd name="T0" fmla="*/ 0 w 2171"/>
              <a:gd name="T1" fmla="*/ 265 h 276"/>
              <a:gd name="T2" fmla="*/ 139 w 2171"/>
              <a:gd name="T3" fmla="*/ 259 h 276"/>
              <a:gd name="T4" fmla="*/ 205 w 2171"/>
              <a:gd name="T5" fmla="*/ 252 h 276"/>
              <a:gd name="T6" fmla="*/ 278 w 2171"/>
              <a:gd name="T7" fmla="*/ 179 h 276"/>
              <a:gd name="T8" fmla="*/ 318 w 2171"/>
              <a:gd name="T9" fmla="*/ 67 h 276"/>
              <a:gd name="T10" fmla="*/ 337 w 2171"/>
              <a:gd name="T11" fmla="*/ 20 h 276"/>
              <a:gd name="T12" fmla="*/ 377 w 2171"/>
              <a:gd name="T13" fmla="*/ 1 h 276"/>
              <a:gd name="T14" fmla="*/ 496 w 2171"/>
              <a:gd name="T15" fmla="*/ 14 h 276"/>
              <a:gd name="T16" fmla="*/ 569 w 2171"/>
              <a:gd name="T17" fmla="*/ 27 h 276"/>
              <a:gd name="T18" fmla="*/ 774 w 2171"/>
              <a:gd name="T19" fmla="*/ 87 h 276"/>
              <a:gd name="T20" fmla="*/ 999 w 2171"/>
              <a:gd name="T21" fmla="*/ 126 h 276"/>
              <a:gd name="T22" fmla="*/ 1211 w 2171"/>
              <a:gd name="T23" fmla="*/ 133 h 276"/>
              <a:gd name="T24" fmla="*/ 1344 w 2171"/>
              <a:gd name="T25" fmla="*/ 106 h 276"/>
              <a:gd name="T26" fmla="*/ 1483 w 2171"/>
              <a:gd name="T27" fmla="*/ 106 h 276"/>
              <a:gd name="T28" fmla="*/ 1628 w 2171"/>
              <a:gd name="T29" fmla="*/ 199 h 276"/>
              <a:gd name="T30" fmla="*/ 1688 w 2171"/>
              <a:gd name="T31" fmla="*/ 265 h 276"/>
              <a:gd name="T32" fmla="*/ 1801 w 2171"/>
              <a:gd name="T33" fmla="*/ 265 h 276"/>
              <a:gd name="T34" fmla="*/ 1926 w 2171"/>
              <a:gd name="T35" fmla="*/ 252 h 276"/>
              <a:gd name="T36" fmla="*/ 2092 w 2171"/>
              <a:gd name="T37" fmla="*/ 259 h 276"/>
              <a:gd name="T38" fmla="*/ 2171 w 2171"/>
              <a:gd name="T39" fmla="*/ 259 h 27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2171"/>
              <a:gd name="T61" fmla="*/ 0 h 276"/>
              <a:gd name="T62" fmla="*/ 2171 w 2171"/>
              <a:gd name="T63" fmla="*/ 276 h 27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2171" h="276">
                <a:moveTo>
                  <a:pt x="0" y="265"/>
                </a:moveTo>
                <a:cubicBezTo>
                  <a:pt x="52" y="263"/>
                  <a:pt x="105" y="261"/>
                  <a:pt x="139" y="259"/>
                </a:cubicBezTo>
                <a:cubicBezTo>
                  <a:pt x="173" y="257"/>
                  <a:pt x="182" y="265"/>
                  <a:pt x="205" y="252"/>
                </a:cubicBezTo>
                <a:cubicBezTo>
                  <a:pt x="228" y="239"/>
                  <a:pt x="259" y="210"/>
                  <a:pt x="278" y="179"/>
                </a:cubicBezTo>
                <a:cubicBezTo>
                  <a:pt x="297" y="148"/>
                  <a:pt x="308" y="94"/>
                  <a:pt x="318" y="67"/>
                </a:cubicBezTo>
                <a:cubicBezTo>
                  <a:pt x="328" y="40"/>
                  <a:pt x="327" y="31"/>
                  <a:pt x="337" y="20"/>
                </a:cubicBezTo>
                <a:cubicBezTo>
                  <a:pt x="347" y="9"/>
                  <a:pt x="351" y="2"/>
                  <a:pt x="377" y="1"/>
                </a:cubicBezTo>
                <a:cubicBezTo>
                  <a:pt x="403" y="0"/>
                  <a:pt x="464" y="10"/>
                  <a:pt x="496" y="14"/>
                </a:cubicBezTo>
                <a:cubicBezTo>
                  <a:pt x="528" y="18"/>
                  <a:pt x="523" y="15"/>
                  <a:pt x="569" y="27"/>
                </a:cubicBezTo>
                <a:cubicBezTo>
                  <a:pt x="615" y="39"/>
                  <a:pt x="702" y="71"/>
                  <a:pt x="774" y="87"/>
                </a:cubicBezTo>
                <a:cubicBezTo>
                  <a:pt x="846" y="103"/>
                  <a:pt x="926" y="118"/>
                  <a:pt x="999" y="126"/>
                </a:cubicBezTo>
                <a:cubicBezTo>
                  <a:pt x="1072" y="134"/>
                  <a:pt x="1154" y="136"/>
                  <a:pt x="1211" y="133"/>
                </a:cubicBezTo>
                <a:cubicBezTo>
                  <a:pt x="1268" y="130"/>
                  <a:pt x="1299" y="110"/>
                  <a:pt x="1344" y="106"/>
                </a:cubicBezTo>
                <a:cubicBezTo>
                  <a:pt x="1389" y="102"/>
                  <a:pt x="1436" y="91"/>
                  <a:pt x="1483" y="106"/>
                </a:cubicBezTo>
                <a:cubicBezTo>
                  <a:pt x="1530" y="121"/>
                  <a:pt x="1594" y="173"/>
                  <a:pt x="1628" y="199"/>
                </a:cubicBezTo>
                <a:cubicBezTo>
                  <a:pt x="1662" y="225"/>
                  <a:pt x="1659" y="254"/>
                  <a:pt x="1688" y="265"/>
                </a:cubicBezTo>
                <a:cubicBezTo>
                  <a:pt x="1717" y="276"/>
                  <a:pt x="1761" y="267"/>
                  <a:pt x="1801" y="265"/>
                </a:cubicBezTo>
                <a:cubicBezTo>
                  <a:pt x="1841" y="263"/>
                  <a:pt x="1878" y="253"/>
                  <a:pt x="1926" y="252"/>
                </a:cubicBezTo>
                <a:cubicBezTo>
                  <a:pt x="1974" y="251"/>
                  <a:pt x="2051" y="258"/>
                  <a:pt x="2092" y="259"/>
                </a:cubicBezTo>
                <a:cubicBezTo>
                  <a:pt x="2133" y="260"/>
                  <a:pt x="2152" y="259"/>
                  <a:pt x="2171" y="259"/>
                </a:cubicBezTo>
              </a:path>
            </a:pathLst>
          </a:custGeom>
          <a:noFill/>
          <a:ln w="28575" cap="sq" cmpd="sng">
            <a:solidFill>
              <a:srgbClr val="00CCFF"/>
            </a:solidFill>
            <a:prstDash val="solid"/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7388" name="Freeform 83"/>
          <p:cNvSpPr>
            <a:spLocks/>
          </p:cNvSpPr>
          <p:nvPr/>
        </p:nvSpPr>
        <p:spPr bwMode="auto">
          <a:xfrm>
            <a:off x="2662042" y="5707064"/>
            <a:ext cx="3457575" cy="395288"/>
          </a:xfrm>
          <a:custGeom>
            <a:avLst/>
            <a:gdLst>
              <a:gd name="T0" fmla="*/ 0 w 2178"/>
              <a:gd name="T1" fmla="*/ 238 h 249"/>
              <a:gd name="T2" fmla="*/ 119 w 2178"/>
              <a:gd name="T3" fmla="*/ 231 h 249"/>
              <a:gd name="T4" fmla="*/ 186 w 2178"/>
              <a:gd name="T5" fmla="*/ 244 h 249"/>
              <a:gd name="T6" fmla="*/ 238 w 2178"/>
              <a:gd name="T7" fmla="*/ 198 h 249"/>
              <a:gd name="T8" fmla="*/ 298 w 2178"/>
              <a:gd name="T9" fmla="*/ 32 h 249"/>
              <a:gd name="T10" fmla="*/ 430 w 2178"/>
              <a:gd name="T11" fmla="*/ 6 h 249"/>
              <a:gd name="T12" fmla="*/ 589 w 2178"/>
              <a:gd name="T13" fmla="*/ 32 h 249"/>
              <a:gd name="T14" fmla="*/ 709 w 2178"/>
              <a:gd name="T15" fmla="*/ 32 h 249"/>
              <a:gd name="T16" fmla="*/ 940 w 2178"/>
              <a:gd name="T17" fmla="*/ 39 h 249"/>
              <a:gd name="T18" fmla="*/ 1146 w 2178"/>
              <a:gd name="T19" fmla="*/ 112 h 249"/>
              <a:gd name="T20" fmla="*/ 1304 w 2178"/>
              <a:gd name="T21" fmla="*/ 92 h 249"/>
              <a:gd name="T22" fmla="*/ 1477 w 2178"/>
              <a:gd name="T23" fmla="*/ 125 h 249"/>
              <a:gd name="T24" fmla="*/ 1569 w 2178"/>
              <a:gd name="T25" fmla="*/ 99 h 249"/>
              <a:gd name="T26" fmla="*/ 1655 w 2178"/>
              <a:gd name="T27" fmla="*/ 125 h 249"/>
              <a:gd name="T28" fmla="*/ 1741 w 2178"/>
              <a:gd name="T29" fmla="*/ 211 h 249"/>
              <a:gd name="T30" fmla="*/ 1887 w 2178"/>
              <a:gd name="T31" fmla="*/ 231 h 249"/>
              <a:gd name="T32" fmla="*/ 2079 w 2178"/>
              <a:gd name="T33" fmla="*/ 231 h 249"/>
              <a:gd name="T34" fmla="*/ 2178 w 2178"/>
              <a:gd name="T35" fmla="*/ 231 h 249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2178"/>
              <a:gd name="T55" fmla="*/ 0 h 249"/>
              <a:gd name="T56" fmla="*/ 2178 w 2178"/>
              <a:gd name="T57" fmla="*/ 249 h 249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2178" h="249">
                <a:moveTo>
                  <a:pt x="0" y="238"/>
                </a:moveTo>
                <a:cubicBezTo>
                  <a:pt x="44" y="234"/>
                  <a:pt x="88" y="230"/>
                  <a:pt x="119" y="231"/>
                </a:cubicBezTo>
                <a:cubicBezTo>
                  <a:pt x="150" y="232"/>
                  <a:pt x="166" y="249"/>
                  <a:pt x="186" y="244"/>
                </a:cubicBezTo>
                <a:cubicBezTo>
                  <a:pt x="206" y="239"/>
                  <a:pt x="219" y="233"/>
                  <a:pt x="238" y="198"/>
                </a:cubicBezTo>
                <a:cubicBezTo>
                  <a:pt x="257" y="163"/>
                  <a:pt x="266" y="64"/>
                  <a:pt x="298" y="32"/>
                </a:cubicBezTo>
                <a:cubicBezTo>
                  <a:pt x="330" y="0"/>
                  <a:pt x="382" y="6"/>
                  <a:pt x="430" y="6"/>
                </a:cubicBezTo>
                <a:cubicBezTo>
                  <a:pt x="478" y="6"/>
                  <a:pt x="543" y="28"/>
                  <a:pt x="589" y="32"/>
                </a:cubicBezTo>
                <a:cubicBezTo>
                  <a:pt x="635" y="36"/>
                  <a:pt x="651" y="31"/>
                  <a:pt x="709" y="32"/>
                </a:cubicBezTo>
                <a:cubicBezTo>
                  <a:pt x="767" y="33"/>
                  <a:pt x="867" y="26"/>
                  <a:pt x="940" y="39"/>
                </a:cubicBezTo>
                <a:cubicBezTo>
                  <a:pt x="1013" y="52"/>
                  <a:pt x="1085" y="103"/>
                  <a:pt x="1146" y="112"/>
                </a:cubicBezTo>
                <a:cubicBezTo>
                  <a:pt x="1207" y="121"/>
                  <a:pt x="1249" y="90"/>
                  <a:pt x="1304" y="92"/>
                </a:cubicBezTo>
                <a:cubicBezTo>
                  <a:pt x="1359" y="94"/>
                  <a:pt x="1433" y="124"/>
                  <a:pt x="1477" y="125"/>
                </a:cubicBezTo>
                <a:cubicBezTo>
                  <a:pt x="1521" y="126"/>
                  <a:pt x="1539" y="99"/>
                  <a:pt x="1569" y="99"/>
                </a:cubicBezTo>
                <a:cubicBezTo>
                  <a:pt x="1599" y="99"/>
                  <a:pt x="1626" y="106"/>
                  <a:pt x="1655" y="125"/>
                </a:cubicBezTo>
                <a:cubicBezTo>
                  <a:pt x="1684" y="144"/>
                  <a:pt x="1702" y="193"/>
                  <a:pt x="1741" y="211"/>
                </a:cubicBezTo>
                <a:cubicBezTo>
                  <a:pt x="1780" y="229"/>
                  <a:pt x="1831" y="228"/>
                  <a:pt x="1887" y="231"/>
                </a:cubicBezTo>
                <a:cubicBezTo>
                  <a:pt x="1943" y="234"/>
                  <a:pt x="2031" y="231"/>
                  <a:pt x="2079" y="231"/>
                </a:cubicBezTo>
                <a:cubicBezTo>
                  <a:pt x="2127" y="231"/>
                  <a:pt x="2152" y="231"/>
                  <a:pt x="2178" y="231"/>
                </a:cubicBezTo>
              </a:path>
            </a:pathLst>
          </a:custGeom>
          <a:noFill/>
          <a:ln w="28575" cap="sq" cmpd="sng">
            <a:solidFill>
              <a:srgbClr val="00CCFF"/>
            </a:solidFill>
            <a:prstDash val="solid"/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7389" name="Text Box 84"/>
          <p:cNvSpPr txBox="1">
            <a:spLocks noChangeArrowheads="1"/>
          </p:cNvSpPr>
          <p:nvPr/>
        </p:nvSpPr>
        <p:spPr bwMode="auto">
          <a:xfrm>
            <a:off x="6844755" y="4041776"/>
            <a:ext cx="1516761" cy="584775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cap="sq">
            <a:solidFill>
              <a:srgbClr val="99CC00"/>
            </a:solidFill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rgbClr val="FFFF99"/>
                </a:solidFill>
              </a:rPr>
              <a:t>High firing rate </a:t>
            </a:r>
          </a:p>
          <a:p>
            <a:pPr algn="ctr"/>
            <a:r>
              <a:rPr lang="en-US" sz="1600">
                <a:solidFill>
                  <a:srgbClr val="FFFF99"/>
                </a:solidFill>
              </a:rPr>
              <a:t> for stimulus B</a:t>
            </a:r>
          </a:p>
        </p:txBody>
      </p:sp>
      <p:sp>
        <p:nvSpPr>
          <p:cNvPr id="57390" name="Text Box 85"/>
          <p:cNvSpPr txBox="1">
            <a:spLocks noChangeArrowheads="1"/>
          </p:cNvSpPr>
          <p:nvPr/>
        </p:nvSpPr>
        <p:spPr bwMode="auto">
          <a:xfrm>
            <a:off x="6822530" y="5376864"/>
            <a:ext cx="1516761" cy="584775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cap="sq">
            <a:solidFill>
              <a:srgbClr val="99CC00"/>
            </a:solidFill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rgbClr val="FFFF99"/>
                </a:solidFill>
              </a:rPr>
              <a:t>High firing rate </a:t>
            </a:r>
          </a:p>
          <a:p>
            <a:pPr algn="ctr"/>
            <a:r>
              <a:rPr lang="en-US" sz="1600">
                <a:solidFill>
                  <a:srgbClr val="FFFF99"/>
                </a:solidFill>
              </a:rPr>
              <a:t> for stimulus B</a:t>
            </a:r>
          </a:p>
        </p:txBody>
      </p:sp>
      <p:grpSp>
        <p:nvGrpSpPr>
          <p:cNvPr id="57361" name="Group 88"/>
          <p:cNvGrpSpPr>
            <a:grpSpLocks/>
          </p:cNvGrpSpPr>
          <p:nvPr/>
        </p:nvGrpSpPr>
        <p:grpSpPr bwMode="auto">
          <a:xfrm>
            <a:off x="485580" y="2617151"/>
            <a:ext cx="5662613" cy="500063"/>
            <a:chOff x="505" y="1893"/>
            <a:chExt cx="3567" cy="315"/>
          </a:xfrm>
          <a:solidFill>
            <a:schemeClr val="tx2">
              <a:lumMod val="50000"/>
            </a:schemeClr>
          </a:solidFill>
        </p:grpSpPr>
        <p:grpSp>
          <p:nvGrpSpPr>
            <p:cNvPr id="57365" name="Group 89"/>
            <p:cNvGrpSpPr>
              <a:grpSpLocks/>
            </p:cNvGrpSpPr>
            <p:nvPr/>
          </p:nvGrpSpPr>
          <p:grpSpPr bwMode="auto">
            <a:xfrm>
              <a:off x="869" y="2022"/>
              <a:ext cx="3203" cy="165"/>
              <a:chOff x="895" y="875"/>
              <a:chExt cx="3203" cy="165"/>
            </a:xfrm>
            <a:grpFill/>
          </p:grpSpPr>
          <p:sp>
            <p:nvSpPr>
              <p:cNvPr id="57372" name="Line 90"/>
              <p:cNvSpPr>
                <a:spLocks noChangeShapeType="1"/>
              </p:cNvSpPr>
              <p:nvPr/>
            </p:nvSpPr>
            <p:spPr bwMode="auto">
              <a:xfrm>
                <a:off x="895" y="961"/>
                <a:ext cx="225" cy="0"/>
              </a:xfrm>
              <a:prstGeom prst="line">
                <a:avLst/>
              </a:prstGeom>
              <a:grpFill/>
              <a:ln w="28575" cap="sq">
                <a:solidFill>
                  <a:srgbClr val="FFFF99"/>
                </a:solidFill>
                <a:round/>
                <a:headEnd type="none" w="sm" len="sm"/>
                <a:tailEnd type="triangl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57373" name="Group 91"/>
              <p:cNvGrpSpPr>
                <a:grpSpLocks/>
              </p:cNvGrpSpPr>
              <p:nvPr/>
            </p:nvGrpSpPr>
            <p:grpSpPr bwMode="auto">
              <a:xfrm>
                <a:off x="1172" y="875"/>
                <a:ext cx="576" cy="165"/>
                <a:chOff x="1000" y="980"/>
                <a:chExt cx="576" cy="165"/>
              </a:xfrm>
              <a:grpFill/>
            </p:grpSpPr>
            <p:sp>
              <p:nvSpPr>
                <p:cNvPr id="57375" name="Oval 92"/>
                <p:cNvSpPr>
                  <a:spLocks noChangeArrowheads="1"/>
                </p:cNvSpPr>
                <p:nvPr/>
              </p:nvSpPr>
              <p:spPr bwMode="auto">
                <a:xfrm>
                  <a:off x="1192" y="980"/>
                  <a:ext cx="225" cy="159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28575" cap="sq">
                  <a:solidFill>
                    <a:srgbClr val="99CCFF"/>
                  </a:solidFill>
                  <a:round/>
                  <a:headEnd type="none" w="sm" len="sm"/>
                  <a:tailEnd type="none" w="lg" len="lg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376" name="Rectangle 93"/>
                <p:cNvSpPr>
                  <a:spLocks noChangeArrowheads="1"/>
                </p:cNvSpPr>
                <p:nvPr/>
              </p:nvSpPr>
              <p:spPr bwMode="auto">
                <a:xfrm>
                  <a:off x="1085" y="1038"/>
                  <a:ext cx="252" cy="63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28575" cap="sq">
                  <a:solidFill>
                    <a:srgbClr val="99CCFF"/>
                  </a:solidFill>
                  <a:miter lim="800000"/>
                  <a:headEnd type="none" w="sm" len="sm"/>
                  <a:tailEnd type="none" w="lg" len="lg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377" name="Line 94"/>
                <p:cNvSpPr>
                  <a:spLocks noChangeShapeType="1"/>
                </p:cNvSpPr>
                <p:nvPr/>
              </p:nvSpPr>
              <p:spPr bwMode="auto">
                <a:xfrm>
                  <a:off x="1033" y="980"/>
                  <a:ext cx="60" cy="53"/>
                </a:xfrm>
                <a:prstGeom prst="line">
                  <a:avLst/>
                </a:prstGeom>
                <a:grpFill/>
                <a:ln w="76200" cap="sq">
                  <a:solidFill>
                    <a:srgbClr val="99CCFF"/>
                  </a:solidFill>
                  <a:round/>
                  <a:headEnd type="none" w="sm" len="sm"/>
                  <a:tailEnd type="none" w="lg" len="lg"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57378" name="Line 95"/>
                <p:cNvSpPr>
                  <a:spLocks noChangeShapeType="1"/>
                </p:cNvSpPr>
                <p:nvPr/>
              </p:nvSpPr>
              <p:spPr bwMode="auto">
                <a:xfrm flipH="1">
                  <a:off x="1026" y="1106"/>
                  <a:ext cx="53" cy="39"/>
                </a:xfrm>
                <a:prstGeom prst="line">
                  <a:avLst/>
                </a:prstGeom>
                <a:grpFill/>
                <a:ln w="76200" cap="sq">
                  <a:solidFill>
                    <a:srgbClr val="99CCFF"/>
                  </a:solidFill>
                  <a:round/>
                  <a:headEnd type="none" w="sm" len="sm"/>
                  <a:tailEnd type="none" w="lg" len="lg"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57379" name="Line 96"/>
                <p:cNvSpPr>
                  <a:spLocks noChangeShapeType="1"/>
                </p:cNvSpPr>
                <p:nvPr/>
              </p:nvSpPr>
              <p:spPr bwMode="auto">
                <a:xfrm flipH="1">
                  <a:off x="1000" y="1066"/>
                  <a:ext cx="99" cy="0"/>
                </a:xfrm>
                <a:prstGeom prst="line">
                  <a:avLst/>
                </a:prstGeom>
                <a:grpFill/>
                <a:ln w="53975" cap="sq">
                  <a:solidFill>
                    <a:srgbClr val="99CCFF"/>
                  </a:solidFill>
                  <a:round/>
                  <a:headEnd type="none" w="sm" len="sm"/>
                  <a:tailEnd type="none" w="lg" len="lg"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57380" name="Line 97"/>
                <p:cNvSpPr>
                  <a:spLocks noChangeShapeType="1"/>
                </p:cNvSpPr>
                <p:nvPr/>
              </p:nvSpPr>
              <p:spPr bwMode="auto">
                <a:xfrm>
                  <a:off x="1384" y="1059"/>
                  <a:ext cx="192" cy="0"/>
                </a:xfrm>
                <a:prstGeom prst="line">
                  <a:avLst/>
                </a:prstGeom>
                <a:grpFill/>
                <a:ln w="28575" cap="sq">
                  <a:solidFill>
                    <a:srgbClr val="99CCFF"/>
                  </a:solidFill>
                  <a:round/>
                  <a:headEnd type="none" w="sm" len="sm"/>
                  <a:tailEnd type="none" w="lg" len="lg"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57374" name="Line 98"/>
              <p:cNvSpPr>
                <a:spLocks noChangeShapeType="1"/>
              </p:cNvSpPr>
              <p:nvPr/>
            </p:nvSpPr>
            <p:spPr bwMode="auto">
              <a:xfrm>
                <a:off x="1887" y="947"/>
                <a:ext cx="2211" cy="0"/>
              </a:xfrm>
              <a:prstGeom prst="line">
                <a:avLst/>
              </a:prstGeom>
              <a:grpFill/>
              <a:ln w="15875" cap="sq">
                <a:solidFill>
                  <a:srgbClr val="FFFF99"/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57366" name="Line 99"/>
            <p:cNvSpPr>
              <a:spLocks noChangeShapeType="1"/>
            </p:cNvSpPr>
            <p:nvPr/>
          </p:nvSpPr>
          <p:spPr bwMode="auto">
            <a:xfrm>
              <a:off x="2304" y="1900"/>
              <a:ext cx="0" cy="186"/>
            </a:xfrm>
            <a:prstGeom prst="line">
              <a:avLst/>
            </a:prstGeom>
            <a:grpFill/>
            <a:ln w="28575" cap="sq">
              <a:solidFill>
                <a:srgbClr val="CC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367" name="Line 100"/>
            <p:cNvSpPr>
              <a:spLocks noChangeShapeType="1"/>
            </p:cNvSpPr>
            <p:nvPr/>
          </p:nvSpPr>
          <p:spPr bwMode="auto">
            <a:xfrm>
              <a:off x="1946" y="1893"/>
              <a:ext cx="0" cy="186"/>
            </a:xfrm>
            <a:prstGeom prst="line">
              <a:avLst/>
            </a:prstGeom>
            <a:grpFill/>
            <a:ln w="28575" cap="sq">
              <a:solidFill>
                <a:srgbClr val="CC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368" name="Line 101"/>
            <p:cNvSpPr>
              <a:spLocks noChangeShapeType="1"/>
            </p:cNvSpPr>
            <p:nvPr/>
          </p:nvSpPr>
          <p:spPr bwMode="auto">
            <a:xfrm>
              <a:off x="2953" y="1900"/>
              <a:ext cx="0" cy="186"/>
            </a:xfrm>
            <a:prstGeom prst="line">
              <a:avLst/>
            </a:prstGeom>
            <a:grpFill/>
            <a:ln w="28575" cap="sq">
              <a:solidFill>
                <a:srgbClr val="CC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369" name="Line 102"/>
            <p:cNvSpPr>
              <a:spLocks noChangeShapeType="1"/>
            </p:cNvSpPr>
            <p:nvPr/>
          </p:nvSpPr>
          <p:spPr bwMode="auto">
            <a:xfrm>
              <a:off x="3265" y="1900"/>
              <a:ext cx="0" cy="186"/>
            </a:xfrm>
            <a:prstGeom prst="line">
              <a:avLst/>
            </a:prstGeom>
            <a:grpFill/>
            <a:ln w="28575" cap="sq">
              <a:solidFill>
                <a:srgbClr val="CC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370" name="Line 103"/>
            <p:cNvSpPr>
              <a:spLocks noChangeShapeType="1"/>
            </p:cNvSpPr>
            <p:nvPr/>
          </p:nvSpPr>
          <p:spPr bwMode="auto">
            <a:xfrm>
              <a:off x="3788" y="1894"/>
              <a:ext cx="0" cy="186"/>
            </a:xfrm>
            <a:prstGeom prst="line">
              <a:avLst/>
            </a:prstGeom>
            <a:grpFill/>
            <a:ln w="28575" cap="sq">
              <a:solidFill>
                <a:srgbClr val="CC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371" name="Text Box 104"/>
            <p:cNvSpPr txBox="1">
              <a:spLocks noChangeArrowheads="1"/>
            </p:cNvSpPr>
            <p:nvPr/>
          </p:nvSpPr>
          <p:spPr bwMode="auto">
            <a:xfrm>
              <a:off x="505" y="1977"/>
              <a:ext cx="220" cy="231"/>
            </a:xfrm>
            <a:prstGeom prst="rect">
              <a:avLst/>
            </a:prstGeom>
            <a:grpFill/>
            <a:ln w="28575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FF99"/>
                  </a:solidFill>
                </a:rPr>
                <a:t>A</a:t>
              </a:r>
            </a:p>
          </p:txBody>
        </p:sp>
      </p:grpSp>
      <p:sp>
        <p:nvSpPr>
          <p:cNvPr id="57362" name="Line 105"/>
          <p:cNvSpPr>
            <a:spLocks noChangeShapeType="1"/>
          </p:cNvSpPr>
          <p:nvPr/>
        </p:nvSpPr>
        <p:spPr bwMode="auto">
          <a:xfrm>
            <a:off x="2627117" y="3402014"/>
            <a:ext cx="3500438" cy="0"/>
          </a:xfrm>
          <a:prstGeom prst="line">
            <a:avLst/>
          </a:prstGeom>
          <a:solidFill>
            <a:schemeClr val="tx2">
              <a:lumMod val="50000"/>
            </a:schemeClr>
          </a:solidFill>
          <a:ln w="15875" cap="sq">
            <a:solidFill>
              <a:srgbClr val="FFFF99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7363" name="Freeform 106"/>
          <p:cNvSpPr>
            <a:spLocks/>
          </p:cNvSpPr>
          <p:nvPr/>
        </p:nvSpPr>
        <p:spPr bwMode="auto">
          <a:xfrm>
            <a:off x="2658867" y="3246439"/>
            <a:ext cx="3478213" cy="69850"/>
          </a:xfrm>
          <a:custGeom>
            <a:avLst/>
            <a:gdLst>
              <a:gd name="T0" fmla="*/ 0 w 2191"/>
              <a:gd name="T1" fmla="*/ 17 h 44"/>
              <a:gd name="T2" fmla="*/ 139 w 2191"/>
              <a:gd name="T3" fmla="*/ 44 h 44"/>
              <a:gd name="T4" fmla="*/ 284 w 2191"/>
              <a:gd name="T5" fmla="*/ 17 h 44"/>
              <a:gd name="T6" fmla="*/ 430 w 2191"/>
              <a:gd name="T7" fmla="*/ 24 h 44"/>
              <a:gd name="T8" fmla="*/ 595 w 2191"/>
              <a:gd name="T9" fmla="*/ 4 h 44"/>
              <a:gd name="T10" fmla="*/ 933 w 2191"/>
              <a:gd name="T11" fmla="*/ 17 h 44"/>
              <a:gd name="T12" fmla="*/ 1085 w 2191"/>
              <a:gd name="T13" fmla="*/ 30 h 44"/>
              <a:gd name="T14" fmla="*/ 1158 w 2191"/>
              <a:gd name="T15" fmla="*/ 4 h 44"/>
              <a:gd name="T16" fmla="*/ 1297 w 2191"/>
              <a:gd name="T17" fmla="*/ 17 h 44"/>
              <a:gd name="T18" fmla="*/ 1436 w 2191"/>
              <a:gd name="T19" fmla="*/ 4 h 44"/>
              <a:gd name="T20" fmla="*/ 1701 w 2191"/>
              <a:gd name="T21" fmla="*/ 37 h 44"/>
              <a:gd name="T22" fmla="*/ 1893 w 2191"/>
              <a:gd name="T23" fmla="*/ 4 h 44"/>
              <a:gd name="T24" fmla="*/ 2032 w 2191"/>
              <a:gd name="T25" fmla="*/ 10 h 44"/>
              <a:gd name="T26" fmla="*/ 2191 w 2191"/>
              <a:gd name="T27" fmla="*/ 17 h 4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2191"/>
              <a:gd name="T43" fmla="*/ 0 h 44"/>
              <a:gd name="T44" fmla="*/ 2191 w 2191"/>
              <a:gd name="T45" fmla="*/ 44 h 44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2191" h="44">
                <a:moveTo>
                  <a:pt x="0" y="17"/>
                </a:moveTo>
                <a:cubicBezTo>
                  <a:pt x="46" y="30"/>
                  <a:pt x="92" y="44"/>
                  <a:pt x="139" y="44"/>
                </a:cubicBezTo>
                <a:cubicBezTo>
                  <a:pt x="186" y="44"/>
                  <a:pt x="236" y="20"/>
                  <a:pt x="284" y="17"/>
                </a:cubicBezTo>
                <a:cubicBezTo>
                  <a:pt x="332" y="14"/>
                  <a:pt x="378" y="26"/>
                  <a:pt x="430" y="24"/>
                </a:cubicBezTo>
                <a:cubicBezTo>
                  <a:pt x="482" y="22"/>
                  <a:pt x="511" y="5"/>
                  <a:pt x="595" y="4"/>
                </a:cubicBezTo>
                <a:cubicBezTo>
                  <a:pt x="679" y="3"/>
                  <a:pt x="851" y="13"/>
                  <a:pt x="933" y="17"/>
                </a:cubicBezTo>
                <a:cubicBezTo>
                  <a:pt x="1015" y="21"/>
                  <a:pt x="1048" y="32"/>
                  <a:pt x="1085" y="30"/>
                </a:cubicBezTo>
                <a:cubicBezTo>
                  <a:pt x="1122" y="28"/>
                  <a:pt x="1123" y="6"/>
                  <a:pt x="1158" y="4"/>
                </a:cubicBezTo>
                <a:cubicBezTo>
                  <a:pt x="1193" y="2"/>
                  <a:pt x="1251" y="17"/>
                  <a:pt x="1297" y="17"/>
                </a:cubicBezTo>
                <a:cubicBezTo>
                  <a:pt x="1343" y="17"/>
                  <a:pt x="1369" y="1"/>
                  <a:pt x="1436" y="4"/>
                </a:cubicBezTo>
                <a:cubicBezTo>
                  <a:pt x="1503" y="7"/>
                  <a:pt x="1625" y="37"/>
                  <a:pt x="1701" y="37"/>
                </a:cubicBezTo>
                <a:cubicBezTo>
                  <a:pt x="1777" y="37"/>
                  <a:pt x="1838" y="8"/>
                  <a:pt x="1893" y="4"/>
                </a:cubicBezTo>
                <a:cubicBezTo>
                  <a:pt x="1948" y="0"/>
                  <a:pt x="1982" y="8"/>
                  <a:pt x="2032" y="10"/>
                </a:cubicBezTo>
                <a:cubicBezTo>
                  <a:pt x="2082" y="12"/>
                  <a:pt x="2136" y="14"/>
                  <a:pt x="2191" y="17"/>
                </a:cubicBezTo>
              </a:path>
            </a:pathLst>
          </a:custGeom>
          <a:solidFill>
            <a:schemeClr val="tx2">
              <a:lumMod val="50000"/>
            </a:schemeClr>
          </a:solidFill>
          <a:ln w="28575" cap="sq" cmpd="sng">
            <a:solidFill>
              <a:srgbClr val="00CCFF"/>
            </a:solidFill>
            <a:prstDash val="solid"/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7364" name="Text Box 107"/>
          <p:cNvSpPr txBox="1">
            <a:spLocks noChangeArrowheads="1"/>
          </p:cNvSpPr>
          <p:nvPr/>
        </p:nvSpPr>
        <p:spPr bwMode="auto">
          <a:xfrm>
            <a:off x="6866357" y="2666076"/>
            <a:ext cx="1481495" cy="584775"/>
          </a:xfrm>
          <a:prstGeom prst="rect">
            <a:avLst/>
          </a:prstGeom>
          <a:solidFill>
            <a:srgbClr val="333300"/>
          </a:solidFill>
          <a:ln w="12700" cap="sq">
            <a:solidFill>
              <a:srgbClr val="99CC00"/>
            </a:solidFill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rgbClr val="FFFF99"/>
                </a:solidFill>
              </a:rPr>
              <a:t>Low firing rate </a:t>
            </a:r>
          </a:p>
          <a:p>
            <a:pPr algn="ctr"/>
            <a:r>
              <a:rPr lang="en-US" sz="1600">
                <a:solidFill>
                  <a:srgbClr val="FFFF99"/>
                </a:solidFill>
              </a:rPr>
              <a:t> for stimulus A</a:t>
            </a:r>
          </a:p>
        </p:txBody>
      </p:sp>
      <p:sp>
        <p:nvSpPr>
          <p:cNvPr id="57348" name="Text Box 4"/>
          <p:cNvSpPr txBox="1">
            <a:spLocks noChangeArrowheads="1"/>
          </p:cNvSpPr>
          <p:nvPr/>
        </p:nvSpPr>
        <p:spPr bwMode="auto">
          <a:xfrm>
            <a:off x="3303283" y="641110"/>
            <a:ext cx="1835759" cy="461665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</a:rPr>
              <a:t>Rate Coding</a:t>
            </a:r>
          </a:p>
        </p:txBody>
      </p:sp>
      <p:sp>
        <p:nvSpPr>
          <p:cNvPr id="57352" name="Text Box 23"/>
          <p:cNvSpPr txBox="1">
            <a:spLocks noChangeArrowheads="1"/>
          </p:cNvSpPr>
          <p:nvPr/>
        </p:nvSpPr>
        <p:spPr bwMode="auto">
          <a:xfrm>
            <a:off x="5171087" y="1102775"/>
            <a:ext cx="1027113" cy="30480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FF99FF"/>
                </a:solidFill>
              </a:rPr>
              <a:t>Spike train</a:t>
            </a:r>
          </a:p>
        </p:txBody>
      </p:sp>
      <p:sp>
        <p:nvSpPr>
          <p:cNvPr id="57354" name="Text Box 25"/>
          <p:cNvSpPr txBox="1">
            <a:spLocks noChangeArrowheads="1"/>
          </p:cNvSpPr>
          <p:nvPr/>
        </p:nvSpPr>
        <p:spPr bwMode="auto">
          <a:xfrm>
            <a:off x="3281168" y="6238665"/>
            <a:ext cx="1589088" cy="30480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Stimulus Duration</a:t>
            </a:r>
          </a:p>
        </p:txBody>
      </p:sp>
      <p:sp>
        <p:nvSpPr>
          <p:cNvPr id="57358" name="Line 108"/>
          <p:cNvSpPr>
            <a:spLocks noChangeShapeType="1"/>
          </p:cNvSpPr>
          <p:nvPr/>
        </p:nvSpPr>
        <p:spPr bwMode="auto">
          <a:xfrm>
            <a:off x="6025580" y="6406252"/>
            <a:ext cx="904875" cy="0"/>
          </a:xfrm>
          <a:prstGeom prst="line">
            <a:avLst/>
          </a:prstGeom>
          <a:noFill/>
          <a:ln w="19050" cap="sq">
            <a:solidFill>
              <a:schemeClr val="accent1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7359" name="Text Box 109"/>
          <p:cNvSpPr txBox="1">
            <a:spLocks noChangeArrowheads="1"/>
          </p:cNvSpPr>
          <p:nvPr/>
        </p:nvSpPr>
        <p:spPr bwMode="auto">
          <a:xfrm>
            <a:off x="6166448" y="6403977"/>
            <a:ext cx="614362" cy="33655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Time</a:t>
            </a:r>
          </a:p>
        </p:txBody>
      </p:sp>
      <p:sp>
        <p:nvSpPr>
          <p:cNvPr id="57439" name="Text Box 6"/>
          <p:cNvSpPr txBox="1">
            <a:spLocks noChangeArrowheads="1"/>
          </p:cNvSpPr>
          <p:nvPr/>
        </p:nvSpPr>
        <p:spPr bwMode="auto">
          <a:xfrm>
            <a:off x="434780" y="1480602"/>
            <a:ext cx="349250" cy="366713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99"/>
                </a:solidFill>
              </a:rPr>
              <a:t>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E3EFA19-9802-4C9E-921F-A05F128F9D31}"/>
              </a:ext>
            </a:extLst>
          </p:cNvPr>
          <p:cNvGrpSpPr/>
          <p:nvPr/>
        </p:nvGrpSpPr>
        <p:grpSpPr>
          <a:xfrm>
            <a:off x="1044380" y="1393289"/>
            <a:ext cx="5084763" cy="463551"/>
            <a:chOff x="1022351" y="1303338"/>
            <a:chExt cx="5084763" cy="463551"/>
          </a:xfrm>
        </p:grpSpPr>
        <p:grpSp>
          <p:nvGrpSpPr>
            <p:cNvPr id="57440" name="Group 7"/>
            <p:cNvGrpSpPr>
              <a:grpSpLocks/>
            </p:cNvGrpSpPr>
            <p:nvPr/>
          </p:nvGrpSpPr>
          <p:grpSpPr bwMode="auto">
            <a:xfrm>
              <a:off x="1022351" y="1504951"/>
              <a:ext cx="5084763" cy="261938"/>
              <a:chOff x="895" y="875"/>
              <a:chExt cx="3203" cy="165"/>
            </a:xfrm>
          </p:grpSpPr>
          <p:sp>
            <p:nvSpPr>
              <p:cNvPr id="57445" name="Line 8"/>
              <p:cNvSpPr>
                <a:spLocks noChangeShapeType="1"/>
              </p:cNvSpPr>
              <p:nvPr/>
            </p:nvSpPr>
            <p:spPr bwMode="auto">
              <a:xfrm>
                <a:off x="895" y="961"/>
                <a:ext cx="225" cy="0"/>
              </a:xfrm>
              <a:prstGeom prst="line">
                <a:avLst/>
              </a:prstGeom>
              <a:noFill/>
              <a:ln w="28575" cap="sq">
                <a:solidFill>
                  <a:srgbClr val="FFFF99"/>
                </a:solidFill>
                <a:round/>
                <a:headEnd type="none" w="sm" len="sm"/>
                <a:tailEnd type="triangl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57446" name="Group 9"/>
              <p:cNvGrpSpPr>
                <a:grpSpLocks/>
              </p:cNvGrpSpPr>
              <p:nvPr/>
            </p:nvGrpSpPr>
            <p:grpSpPr bwMode="auto">
              <a:xfrm>
                <a:off x="1172" y="875"/>
                <a:ext cx="576" cy="165"/>
                <a:chOff x="1000" y="980"/>
                <a:chExt cx="576" cy="165"/>
              </a:xfrm>
            </p:grpSpPr>
            <p:sp>
              <p:nvSpPr>
                <p:cNvPr id="57448" name="Oval 10"/>
                <p:cNvSpPr>
                  <a:spLocks noChangeArrowheads="1"/>
                </p:cNvSpPr>
                <p:nvPr/>
              </p:nvSpPr>
              <p:spPr bwMode="auto">
                <a:xfrm>
                  <a:off x="1192" y="980"/>
                  <a:ext cx="225" cy="159"/>
                </a:xfrm>
                <a:prstGeom prst="ellipse">
                  <a:avLst/>
                </a:prstGeom>
                <a:solidFill>
                  <a:srgbClr val="99CCFF"/>
                </a:solidFill>
                <a:ln w="28575" cap="sq">
                  <a:solidFill>
                    <a:srgbClr val="99CCFF"/>
                  </a:solidFill>
                  <a:round/>
                  <a:headEnd type="none" w="sm" len="sm"/>
                  <a:tailEnd type="none" w="lg" len="lg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449" name="Rectangle 11"/>
                <p:cNvSpPr>
                  <a:spLocks noChangeArrowheads="1"/>
                </p:cNvSpPr>
                <p:nvPr/>
              </p:nvSpPr>
              <p:spPr bwMode="auto">
                <a:xfrm>
                  <a:off x="1085" y="1038"/>
                  <a:ext cx="252" cy="63"/>
                </a:xfrm>
                <a:prstGeom prst="rect">
                  <a:avLst/>
                </a:prstGeom>
                <a:solidFill>
                  <a:srgbClr val="99CCFF"/>
                </a:solidFill>
                <a:ln w="28575" cap="sq">
                  <a:solidFill>
                    <a:srgbClr val="99CCFF"/>
                  </a:solidFill>
                  <a:miter lim="800000"/>
                  <a:headEnd type="none" w="sm" len="sm"/>
                  <a:tailEnd type="none" w="lg" len="lg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450" name="Line 12"/>
                <p:cNvSpPr>
                  <a:spLocks noChangeShapeType="1"/>
                </p:cNvSpPr>
                <p:nvPr/>
              </p:nvSpPr>
              <p:spPr bwMode="auto">
                <a:xfrm>
                  <a:off x="1033" y="980"/>
                  <a:ext cx="60" cy="53"/>
                </a:xfrm>
                <a:prstGeom prst="line">
                  <a:avLst/>
                </a:prstGeom>
                <a:noFill/>
                <a:ln w="76200" cap="sq">
                  <a:solidFill>
                    <a:srgbClr val="99CCFF"/>
                  </a:solidFill>
                  <a:round/>
                  <a:headEnd type="none" w="sm" len="sm"/>
                  <a:tailEnd type="none" w="lg" len="lg"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57451" name="Line 13"/>
                <p:cNvSpPr>
                  <a:spLocks noChangeShapeType="1"/>
                </p:cNvSpPr>
                <p:nvPr/>
              </p:nvSpPr>
              <p:spPr bwMode="auto">
                <a:xfrm flipH="1">
                  <a:off x="1026" y="1106"/>
                  <a:ext cx="53" cy="39"/>
                </a:xfrm>
                <a:prstGeom prst="line">
                  <a:avLst/>
                </a:prstGeom>
                <a:noFill/>
                <a:ln w="76200" cap="sq">
                  <a:solidFill>
                    <a:srgbClr val="99CCFF"/>
                  </a:solidFill>
                  <a:round/>
                  <a:headEnd type="none" w="sm" len="sm"/>
                  <a:tailEnd type="none" w="lg" len="lg"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57452" name="Line 14"/>
                <p:cNvSpPr>
                  <a:spLocks noChangeShapeType="1"/>
                </p:cNvSpPr>
                <p:nvPr/>
              </p:nvSpPr>
              <p:spPr bwMode="auto">
                <a:xfrm flipH="1">
                  <a:off x="1000" y="1066"/>
                  <a:ext cx="99" cy="0"/>
                </a:xfrm>
                <a:prstGeom prst="line">
                  <a:avLst/>
                </a:prstGeom>
                <a:noFill/>
                <a:ln w="53975" cap="sq">
                  <a:solidFill>
                    <a:srgbClr val="99CCFF"/>
                  </a:solidFill>
                  <a:round/>
                  <a:headEnd type="none" w="sm" len="sm"/>
                  <a:tailEnd type="none" w="lg" len="lg"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57453" name="Line 15"/>
                <p:cNvSpPr>
                  <a:spLocks noChangeShapeType="1"/>
                </p:cNvSpPr>
                <p:nvPr/>
              </p:nvSpPr>
              <p:spPr bwMode="auto">
                <a:xfrm>
                  <a:off x="1384" y="1059"/>
                  <a:ext cx="192" cy="0"/>
                </a:xfrm>
                <a:prstGeom prst="line">
                  <a:avLst/>
                </a:prstGeom>
                <a:noFill/>
                <a:ln w="28575" cap="sq">
                  <a:solidFill>
                    <a:srgbClr val="99CCFF"/>
                  </a:solidFill>
                  <a:round/>
                  <a:headEnd type="none" w="sm" len="sm"/>
                  <a:tailEnd type="none" w="lg" len="lg"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57447" name="Line 16"/>
              <p:cNvSpPr>
                <a:spLocks noChangeShapeType="1"/>
              </p:cNvSpPr>
              <p:nvPr/>
            </p:nvSpPr>
            <p:spPr bwMode="auto">
              <a:xfrm>
                <a:off x="1887" y="947"/>
                <a:ext cx="2211" cy="0"/>
              </a:xfrm>
              <a:prstGeom prst="line">
                <a:avLst/>
              </a:prstGeom>
              <a:noFill/>
              <a:ln w="15875" cap="sq">
                <a:solidFill>
                  <a:srgbClr val="FFFF99"/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57441" name="Line 17"/>
            <p:cNvSpPr>
              <a:spLocks noChangeShapeType="1"/>
            </p:cNvSpPr>
            <p:nvPr/>
          </p:nvSpPr>
          <p:spPr bwMode="auto">
            <a:xfrm>
              <a:off x="3154363" y="1303338"/>
              <a:ext cx="0" cy="295275"/>
            </a:xfrm>
            <a:prstGeom prst="line">
              <a:avLst/>
            </a:prstGeom>
            <a:noFill/>
            <a:ln w="28575" cap="sq">
              <a:solidFill>
                <a:srgbClr val="CC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442" name="Line 18"/>
            <p:cNvSpPr>
              <a:spLocks noChangeShapeType="1"/>
            </p:cNvSpPr>
            <p:nvPr/>
          </p:nvSpPr>
          <p:spPr bwMode="auto">
            <a:xfrm>
              <a:off x="3679826" y="1314451"/>
              <a:ext cx="0" cy="295275"/>
            </a:xfrm>
            <a:prstGeom prst="line">
              <a:avLst/>
            </a:prstGeom>
            <a:noFill/>
            <a:ln w="28575" cap="sq">
              <a:solidFill>
                <a:srgbClr val="CC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443" name="Line 19"/>
            <p:cNvSpPr>
              <a:spLocks noChangeShapeType="1"/>
            </p:cNvSpPr>
            <p:nvPr/>
          </p:nvSpPr>
          <p:spPr bwMode="auto">
            <a:xfrm>
              <a:off x="5003801" y="1323976"/>
              <a:ext cx="0" cy="295275"/>
            </a:xfrm>
            <a:prstGeom prst="line">
              <a:avLst/>
            </a:prstGeom>
            <a:noFill/>
            <a:ln w="28575" cap="sq">
              <a:solidFill>
                <a:srgbClr val="CC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444" name="Line 20"/>
            <p:cNvSpPr>
              <a:spLocks noChangeShapeType="1"/>
            </p:cNvSpPr>
            <p:nvPr/>
          </p:nvSpPr>
          <p:spPr bwMode="auto">
            <a:xfrm>
              <a:off x="5918201" y="1312863"/>
              <a:ext cx="0" cy="295275"/>
            </a:xfrm>
            <a:prstGeom prst="line">
              <a:avLst/>
            </a:prstGeom>
            <a:noFill/>
            <a:ln w="28575" cap="sq">
              <a:solidFill>
                <a:srgbClr val="CC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7350" name="Line 21"/>
          <p:cNvSpPr>
            <a:spLocks noChangeShapeType="1"/>
          </p:cNvSpPr>
          <p:nvPr/>
        </p:nvSpPr>
        <p:spPr bwMode="auto">
          <a:xfrm>
            <a:off x="2619180" y="2253714"/>
            <a:ext cx="3500437" cy="0"/>
          </a:xfrm>
          <a:prstGeom prst="line">
            <a:avLst/>
          </a:prstGeom>
          <a:noFill/>
          <a:ln w="15875" cap="sq">
            <a:solidFill>
              <a:srgbClr val="FFFF99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7351" name="Freeform 22"/>
          <p:cNvSpPr>
            <a:spLocks/>
          </p:cNvSpPr>
          <p:nvPr/>
        </p:nvSpPr>
        <p:spPr bwMode="auto">
          <a:xfrm>
            <a:off x="2660455" y="2101314"/>
            <a:ext cx="3352800" cy="63500"/>
          </a:xfrm>
          <a:custGeom>
            <a:avLst/>
            <a:gdLst>
              <a:gd name="T0" fmla="*/ 0 w 2112"/>
              <a:gd name="T1" fmla="*/ 35 h 40"/>
              <a:gd name="T2" fmla="*/ 119 w 2112"/>
              <a:gd name="T3" fmla="*/ 29 h 40"/>
              <a:gd name="T4" fmla="*/ 205 w 2112"/>
              <a:gd name="T5" fmla="*/ 35 h 40"/>
              <a:gd name="T6" fmla="*/ 318 w 2112"/>
              <a:gd name="T7" fmla="*/ 15 h 40"/>
              <a:gd name="T8" fmla="*/ 424 w 2112"/>
              <a:gd name="T9" fmla="*/ 15 h 40"/>
              <a:gd name="T10" fmla="*/ 497 w 2112"/>
              <a:gd name="T11" fmla="*/ 29 h 40"/>
              <a:gd name="T12" fmla="*/ 636 w 2112"/>
              <a:gd name="T13" fmla="*/ 22 h 40"/>
              <a:gd name="T14" fmla="*/ 755 w 2112"/>
              <a:gd name="T15" fmla="*/ 22 h 40"/>
              <a:gd name="T16" fmla="*/ 1006 w 2112"/>
              <a:gd name="T17" fmla="*/ 35 h 40"/>
              <a:gd name="T18" fmla="*/ 1265 w 2112"/>
              <a:gd name="T19" fmla="*/ 35 h 40"/>
              <a:gd name="T20" fmla="*/ 1496 w 2112"/>
              <a:gd name="T21" fmla="*/ 2 h 40"/>
              <a:gd name="T22" fmla="*/ 1662 w 2112"/>
              <a:gd name="T23" fmla="*/ 22 h 40"/>
              <a:gd name="T24" fmla="*/ 1913 w 2112"/>
              <a:gd name="T25" fmla="*/ 22 h 40"/>
              <a:gd name="T26" fmla="*/ 2112 w 2112"/>
              <a:gd name="T27" fmla="*/ 9 h 4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2112"/>
              <a:gd name="T43" fmla="*/ 0 h 40"/>
              <a:gd name="T44" fmla="*/ 2112 w 2112"/>
              <a:gd name="T45" fmla="*/ 40 h 4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2112" h="40">
                <a:moveTo>
                  <a:pt x="0" y="35"/>
                </a:moveTo>
                <a:cubicBezTo>
                  <a:pt x="42" y="32"/>
                  <a:pt x="85" y="29"/>
                  <a:pt x="119" y="29"/>
                </a:cubicBezTo>
                <a:cubicBezTo>
                  <a:pt x="153" y="29"/>
                  <a:pt x="172" y="37"/>
                  <a:pt x="205" y="35"/>
                </a:cubicBezTo>
                <a:cubicBezTo>
                  <a:pt x="238" y="33"/>
                  <a:pt x="282" y="18"/>
                  <a:pt x="318" y="15"/>
                </a:cubicBezTo>
                <a:cubicBezTo>
                  <a:pt x="354" y="12"/>
                  <a:pt x="394" y="13"/>
                  <a:pt x="424" y="15"/>
                </a:cubicBezTo>
                <a:cubicBezTo>
                  <a:pt x="454" y="17"/>
                  <a:pt x="462" y="28"/>
                  <a:pt x="497" y="29"/>
                </a:cubicBezTo>
                <a:cubicBezTo>
                  <a:pt x="532" y="30"/>
                  <a:pt x="593" y="23"/>
                  <a:pt x="636" y="22"/>
                </a:cubicBezTo>
                <a:cubicBezTo>
                  <a:pt x="679" y="21"/>
                  <a:pt x="693" y="20"/>
                  <a:pt x="755" y="22"/>
                </a:cubicBezTo>
                <a:cubicBezTo>
                  <a:pt x="817" y="24"/>
                  <a:pt x="921" y="33"/>
                  <a:pt x="1006" y="35"/>
                </a:cubicBezTo>
                <a:cubicBezTo>
                  <a:pt x="1091" y="37"/>
                  <a:pt x="1183" y="40"/>
                  <a:pt x="1265" y="35"/>
                </a:cubicBezTo>
                <a:cubicBezTo>
                  <a:pt x="1347" y="30"/>
                  <a:pt x="1430" y="4"/>
                  <a:pt x="1496" y="2"/>
                </a:cubicBezTo>
                <a:cubicBezTo>
                  <a:pt x="1562" y="0"/>
                  <a:pt x="1593" y="19"/>
                  <a:pt x="1662" y="22"/>
                </a:cubicBezTo>
                <a:cubicBezTo>
                  <a:pt x="1731" y="25"/>
                  <a:pt x="1838" y="24"/>
                  <a:pt x="1913" y="22"/>
                </a:cubicBezTo>
                <a:cubicBezTo>
                  <a:pt x="1988" y="20"/>
                  <a:pt x="2077" y="11"/>
                  <a:pt x="2112" y="9"/>
                </a:cubicBezTo>
              </a:path>
            </a:pathLst>
          </a:custGeom>
          <a:noFill/>
          <a:ln w="28575" cap="sq" cmpd="sng">
            <a:solidFill>
              <a:srgbClr val="00CCFF"/>
            </a:solidFill>
            <a:prstDash val="solid"/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7353" name="Text Box 24"/>
          <p:cNvSpPr txBox="1">
            <a:spLocks noChangeArrowheads="1"/>
          </p:cNvSpPr>
          <p:nvPr/>
        </p:nvSpPr>
        <p:spPr bwMode="auto">
          <a:xfrm>
            <a:off x="5281417" y="1761589"/>
            <a:ext cx="1008063" cy="30480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1400" b="1">
                <a:solidFill>
                  <a:srgbClr val="FF99FF"/>
                </a:solidFill>
              </a:rPr>
              <a:t>Firing rate</a:t>
            </a:r>
          </a:p>
        </p:txBody>
      </p:sp>
      <p:sp>
        <p:nvSpPr>
          <p:cNvPr id="57355" name="Text Box 26"/>
          <p:cNvSpPr txBox="1">
            <a:spLocks noChangeArrowheads="1"/>
          </p:cNvSpPr>
          <p:nvPr/>
        </p:nvSpPr>
        <p:spPr bwMode="auto">
          <a:xfrm>
            <a:off x="6817938" y="1429801"/>
            <a:ext cx="1481495" cy="584775"/>
          </a:xfrm>
          <a:prstGeom prst="rect">
            <a:avLst/>
          </a:prstGeom>
          <a:solidFill>
            <a:srgbClr val="333300"/>
          </a:solidFill>
          <a:ln w="12700" cap="sq">
            <a:solidFill>
              <a:srgbClr val="99CC00"/>
            </a:solidFill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rgbClr val="FFFF99"/>
                </a:solidFill>
              </a:rPr>
              <a:t>Low firing rate </a:t>
            </a:r>
          </a:p>
          <a:p>
            <a:pPr algn="ctr"/>
            <a:r>
              <a:rPr lang="en-US" sz="1600">
                <a:solidFill>
                  <a:srgbClr val="FFFF99"/>
                </a:solidFill>
              </a:rPr>
              <a:t> for stimulus A</a:t>
            </a:r>
          </a:p>
        </p:txBody>
      </p:sp>
    </p:spTree>
    <p:extLst>
      <p:ext uri="{BB962C8B-B14F-4D97-AF65-F5344CB8AC3E}">
        <p14:creationId xmlns:p14="http://schemas.microsoft.com/office/powerpoint/2010/main" val="15791692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DFC849D-7D42-414D-A7A6-E16C8CF50676}"/>
              </a:ext>
            </a:extLst>
          </p:cNvPr>
          <p:cNvGrpSpPr/>
          <p:nvPr/>
        </p:nvGrpSpPr>
        <p:grpSpPr>
          <a:xfrm>
            <a:off x="1688668" y="4120827"/>
            <a:ext cx="4876797" cy="2426343"/>
            <a:chOff x="2465415" y="3430948"/>
            <a:chExt cx="4876797" cy="3033995"/>
          </a:xfrm>
        </p:grpSpPr>
        <p:sp>
          <p:nvSpPr>
            <p:cNvPr id="52" name="Rectangle 51"/>
            <p:cNvSpPr/>
            <p:nvPr/>
          </p:nvSpPr>
          <p:spPr bwMode="auto">
            <a:xfrm>
              <a:off x="2465415" y="3430948"/>
              <a:ext cx="4876797" cy="30339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 cap="sq" cmpd="sng" algn="ctr">
              <a:noFill/>
              <a:prstDash val="solid"/>
              <a:round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cxnSp>
          <p:nvCxnSpPr>
            <p:cNvPr id="42" name="Straight Connector 41"/>
            <p:cNvCxnSpPr/>
            <p:nvPr/>
          </p:nvCxnSpPr>
          <p:spPr bwMode="auto">
            <a:xfrm>
              <a:off x="3350320" y="3701406"/>
              <a:ext cx="0" cy="2349910"/>
            </a:xfrm>
            <a:prstGeom prst="line">
              <a:avLst/>
            </a:prstGeom>
            <a:noFill/>
            <a:ln w="28575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lg" len="lg"/>
            </a:ln>
            <a:effectLst/>
          </p:spPr>
        </p:cxnSp>
        <p:cxnSp>
          <p:nvCxnSpPr>
            <p:cNvPr id="45" name="Straight Connector 44"/>
            <p:cNvCxnSpPr/>
            <p:nvPr/>
          </p:nvCxnSpPr>
          <p:spPr bwMode="auto">
            <a:xfrm>
              <a:off x="3153675" y="5835006"/>
              <a:ext cx="3753463" cy="49161"/>
            </a:xfrm>
            <a:prstGeom prst="line">
              <a:avLst/>
            </a:prstGeom>
            <a:noFill/>
            <a:ln w="28575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lg" len="lg"/>
            </a:ln>
            <a:effectLst/>
          </p:spPr>
        </p:cxnSp>
        <p:sp>
          <p:nvSpPr>
            <p:cNvPr id="47" name="Freeform 46"/>
            <p:cNvSpPr/>
            <p:nvPr/>
          </p:nvSpPr>
          <p:spPr bwMode="auto">
            <a:xfrm>
              <a:off x="3387190" y="4027572"/>
              <a:ext cx="3519948" cy="1832014"/>
            </a:xfrm>
            <a:custGeom>
              <a:avLst/>
              <a:gdLst>
                <a:gd name="connsiteX0" fmla="*/ 0 w 4257368"/>
                <a:gd name="connsiteY0" fmla="*/ 1818968 h 1832014"/>
                <a:gd name="connsiteX1" fmla="*/ 363793 w 4257368"/>
                <a:gd name="connsiteY1" fmla="*/ 1828800 h 1832014"/>
                <a:gd name="connsiteX2" fmla="*/ 442451 w 4257368"/>
                <a:gd name="connsiteY2" fmla="*/ 1769806 h 1832014"/>
                <a:gd name="connsiteX3" fmla="*/ 688258 w 4257368"/>
                <a:gd name="connsiteY3" fmla="*/ 1455174 h 1832014"/>
                <a:gd name="connsiteX4" fmla="*/ 1101213 w 4257368"/>
                <a:gd name="connsiteY4" fmla="*/ 825910 h 1832014"/>
                <a:gd name="connsiteX5" fmla="*/ 1474839 w 4257368"/>
                <a:gd name="connsiteY5" fmla="*/ 373626 h 1832014"/>
                <a:gd name="connsiteX6" fmla="*/ 1809135 w 4257368"/>
                <a:gd name="connsiteY6" fmla="*/ 117987 h 1832014"/>
                <a:gd name="connsiteX7" fmla="*/ 2143432 w 4257368"/>
                <a:gd name="connsiteY7" fmla="*/ 29497 h 1832014"/>
                <a:gd name="connsiteX8" fmla="*/ 2713703 w 4257368"/>
                <a:gd name="connsiteY8" fmla="*/ 0 h 1832014"/>
                <a:gd name="connsiteX9" fmla="*/ 4257368 w 4257368"/>
                <a:gd name="connsiteY9" fmla="*/ 19664 h 1832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57368" h="1832014">
                  <a:moveTo>
                    <a:pt x="0" y="1818968"/>
                  </a:moveTo>
                  <a:cubicBezTo>
                    <a:pt x="145025" y="1827981"/>
                    <a:pt x="290051" y="1836994"/>
                    <a:pt x="363793" y="1828800"/>
                  </a:cubicBezTo>
                  <a:cubicBezTo>
                    <a:pt x="437535" y="1820606"/>
                    <a:pt x="388374" y="1832077"/>
                    <a:pt x="442451" y="1769806"/>
                  </a:cubicBezTo>
                  <a:cubicBezTo>
                    <a:pt x="496529" y="1707535"/>
                    <a:pt x="578464" y="1612490"/>
                    <a:pt x="688258" y="1455174"/>
                  </a:cubicBezTo>
                  <a:cubicBezTo>
                    <a:pt x="798052" y="1297858"/>
                    <a:pt x="970116" y="1006168"/>
                    <a:pt x="1101213" y="825910"/>
                  </a:cubicBezTo>
                  <a:cubicBezTo>
                    <a:pt x="1232310" y="645652"/>
                    <a:pt x="1356852" y="491613"/>
                    <a:pt x="1474839" y="373626"/>
                  </a:cubicBezTo>
                  <a:cubicBezTo>
                    <a:pt x="1592826" y="255639"/>
                    <a:pt x="1697703" y="175342"/>
                    <a:pt x="1809135" y="117987"/>
                  </a:cubicBezTo>
                  <a:cubicBezTo>
                    <a:pt x="1920567" y="60632"/>
                    <a:pt x="1992671" y="49161"/>
                    <a:pt x="2143432" y="29497"/>
                  </a:cubicBezTo>
                  <a:cubicBezTo>
                    <a:pt x="2294193" y="9832"/>
                    <a:pt x="2713703" y="0"/>
                    <a:pt x="2713703" y="0"/>
                  </a:cubicBezTo>
                  <a:lnTo>
                    <a:pt x="4257368" y="19664"/>
                  </a:lnTo>
                </a:path>
              </a:pathLst>
            </a:custGeom>
            <a:noFill/>
            <a:ln w="57150" cap="sq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811174" y="5886314"/>
              <a:ext cx="1511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Input Strength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 rot="16200000">
              <a:off x="2332285" y="4319319"/>
              <a:ext cx="12298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Output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Firing Rate</a:t>
              </a:r>
            </a:p>
          </p:txBody>
        </p:sp>
      </p:grpSp>
      <p:sp>
        <p:nvSpPr>
          <p:cNvPr id="50" name="Text Box 27"/>
          <p:cNvSpPr txBox="1">
            <a:spLocks noChangeArrowheads="1"/>
          </p:cNvSpPr>
          <p:nvPr/>
        </p:nvSpPr>
        <p:spPr bwMode="auto">
          <a:xfrm>
            <a:off x="3654120" y="920073"/>
            <a:ext cx="183575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Rate Coding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7D450A-4CAD-44D4-A311-4793FA298590}"/>
              </a:ext>
            </a:extLst>
          </p:cNvPr>
          <p:cNvGrpSpPr/>
          <p:nvPr/>
        </p:nvGrpSpPr>
        <p:grpSpPr>
          <a:xfrm>
            <a:off x="609600" y="1598028"/>
            <a:ext cx="8119119" cy="2013717"/>
            <a:chOff x="560416" y="834449"/>
            <a:chExt cx="8119119" cy="2360363"/>
          </a:xfrm>
        </p:grpSpPr>
        <p:cxnSp>
          <p:nvCxnSpPr>
            <p:cNvPr id="3" name="Elbow Connector 2"/>
            <p:cNvCxnSpPr/>
            <p:nvPr/>
          </p:nvCxnSpPr>
          <p:spPr bwMode="auto">
            <a:xfrm flipV="1">
              <a:off x="953706" y="2713031"/>
              <a:ext cx="1052052" cy="412954"/>
            </a:xfrm>
            <a:prstGeom prst="bentConnector3">
              <a:avLst/>
            </a:prstGeom>
            <a:noFill/>
            <a:ln w="57150" cap="sq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lg" len="lg"/>
            </a:ln>
            <a:effectLst/>
          </p:spPr>
        </p:cxnSp>
        <p:cxnSp>
          <p:nvCxnSpPr>
            <p:cNvPr id="8" name="Straight Connector 7"/>
            <p:cNvCxnSpPr/>
            <p:nvPr/>
          </p:nvCxnSpPr>
          <p:spPr bwMode="auto">
            <a:xfrm>
              <a:off x="2025422" y="2717946"/>
              <a:ext cx="2094271" cy="0"/>
            </a:xfrm>
            <a:prstGeom prst="line">
              <a:avLst/>
            </a:prstGeom>
            <a:noFill/>
            <a:ln w="57150" cap="sq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lg" len="lg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803764" y="1641315"/>
              <a:ext cx="3323303" cy="0"/>
            </a:xfrm>
            <a:prstGeom prst="line">
              <a:avLst/>
            </a:prstGeom>
            <a:noFill/>
            <a:ln w="28575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lg" len="lg"/>
            </a:ln>
            <a:effectLst/>
          </p:spPr>
        </p:cxnSp>
        <p:sp>
          <p:nvSpPr>
            <p:cNvPr id="16" name="Freeform 15"/>
            <p:cNvSpPr/>
            <p:nvPr/>
          </p:nvSpPr>
          <p:spPr bwMode="auto">
            <a:xfrm>
              <a:off x="1629673" y="834450"/>
              <a:ext cx="250723" cy="946239"/>
            </a:xfrm>
            <a:custGeom>
              <a:avLst/>
              <a:gdLst>
                <a:gd name="connsiteX0" fmla="*/ 0 w 501446"/>
                <a:gd name="connsiteY0" fmla="*/ 816697 h 946239"/>
                <a:gd name="connsiteX1" fmla="*/ 68826 w 501446"/>
                <a:gd name="connsiteY1" fmla="*/ 806864 h 946239"/>
                <a:gd name="connsiteX2" fmla="*/ 147484 w 501446"/>
                <a:gd name="connsiteY2" fmla="*/ 757703 h 946239"/>
                <a:gd name="connsiteX3" fmla="*/ 206478 w 501446"/>
                <a:gd name="connsiteY3" fmla="*/ 364413 h 946239"/>
                <a:gd name="connsiteX4" fmla="*/ 235975 w 501446"/>
                <a:gd name="connsiteY4" fmla="*/ 619 h 946239"/>
                <a:gd name="connsiteX5" fmla="*/ 265471 w 501446"/>
                <a:gd name="connsiteY5" fmla="*/ 452903 h 946239"/>
                <a:gd name="connsiteX6" fmla="*/ 294968 w 501446"/>
                <a:gd name="connsiteY6" fmla="*/ 934684 h 946239"/>
                <a:gd name="connsiteX7" fmla="*/ 422788 w 501446"/>
                <a:gd name="connsiteY7" fmla="*/ 797032 h 946239"/>
                <a:gd name="connsiteX8" fmla="*/ 501446 w 501446"/>
                <a:gd name="connsiteY8" fmla="*/ 806864 h 94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1446" h="946239">
                  <a:moveTo>
                    <a:pt x="0" y="816697"/>
                  </a:moveTo>
                  <a:cubicBezTo>
                    <a:pt x="22122" y="816696"/>
                    <a:pt x="44245" y="816696"/>
                    <a:pt x="68826" y="806864"/>
                  </a:cubicBezTo>
                  <a:cubicBezTo>
                    <a:pt x="93407" y="797032"/>
                    <a:pt x="124542" y="831445"/>
                    <a:pt x="147484" y="757703"/>
                  </a:cubicBezTo>
                  <a:cubicBezTo>
                    <a:pt x="170426" y="683961"/>
                    <a:pt x="191730" y="490594"/>
                    <a:pt x="206478" y="364413"/>
                  </a:cubicBezTo>
                  <a:cubicBezTo>
                    <a:pt x="221226" y="238232"/>
                    <a:pt x="226143" y="-14129"/>
                    <a:pt x="235975" y="619"/>
                  </a:cubicBezTo>
                  <a:cubicBezTo>
                    <a:pt x="245807" y="15367"/>
                    <a:pt x="255639" y="297226"/>
                    <a:pt x="265471" y="452903"/>
                  </a:cubicBezTo>
                  <a:cubicBezTo>
                    <a:pt x="275303" y="608580"/>
                    <a:pt x="268749" y="877329"/>
                    <a:pt x="294968" y="934684"/>
                  </a:cubicBezTo>
                  <a:cubicBezTo>
                    <a:pt x="321187" y="992039"/>
                    <a:pt x="388375" y="818335"/>
                    <a:pt x="422788" y="797032"/>
                  </a:cubicBezTo>
                  <a:cubicBezTo>
                    <a:pt x="457201" y="775729"/>
                    <a:pt x="479323" y="791296"/>
                    <a:pt x="501446" y="806864"/>
                  </a:cubicBezTo>
                </a:path>
              </a:pathLst>
            </a:custGeom>
            <a:noFill/>
            <a:ln w="28575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2214691" y="834449"/>
              <a:ext cx="250723" cy="946239"/>
            </a:xfrm>
            <a:custGeom>
              <a:avLst/>
              <a:gdLst>
                <a:gd name="connsiteX0" fmla="*/ 0 w 501446"/>
                <a:gd name="connsiteY0" fmla="*/ 816697 h 946239"/>
                <a:gd name="connsiteX1" fmla="*/ 68826 w 501446"/>
                <a:gd name="connsiteY1" fmla="*/ 806864 h 946239"/>
                <a:gd name="connsiteX2" fmla="*/ 147484 w 501446"/>
                <a:gd name="connsiteY2" fmla="*/ 757703 h 946239"/>
                <a:gd name="connsiteX3" fmla="*/ 206478 w 501446"/>
                <a:gd name="connsiteY3" fmla="*/ 364413 h 946239"/>
                <a:gd name="connsiteX4" fmla="*/ 235975 w 501446"/>
                <a:gd name="connsiteY4" fmla="*/ 619 h 946239"/>
                <a:gd name="connsiteX5" fmla="*/ 265471 w 501446"/>
                <a:gd name="connsiteY5" fmla="*/ 452903 h 946239"/>
                <a:gd name="connsiteX6" fmla="*/ 294968 w 501446"/>
                <a:gd name="connsiteY6" fmla="*/ 934684 h 946239"/>
                <a:gd name="connsiteX7" fmla="*/ 422788 w 501446"/>
                <a:gd name="connsiteY7" fmla="*/ 797032 h 946239"/>
                <a:gd name="connsiteX8" fmla="*/ 501446 w 501446"/>
                <a:gd name="connsiteY8" fmla="*/ 806864 h 94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1446" h="946239">
                  <a:moveTo>
                    <a:pt x="0" y="816697"/>
                  </a:moveTo>
                  <a:cubicBezTo>
                    <a:pt x="22122" y="816696"/>
                    <a:pt x="44245" y="816696"/>
                    <a:pt x="68826" y="806864"/>
                  </a:cubicBezTo>
                  <a:cubicBezTo>
                    <a:pt x="93407" y="797032"/>
                    <a:pt x="124542" y="831445"/>
                    <a:pt x="147484" y="757703"/>
                  </a:cubicBezTo>
                  <a:cubicBezTo>
                    <a:pt x="170426" y="683961"/>
                    <a:pt x="191730" y="490594"/>
                    <a:pt x="206478" y="364413"/>
                  </a:cubicBezTo>
                  <a:cubicBezTo>
                    <a:pt x="221226" y="238232"/>
                    <a:pt x="226143" y="-14129"/>
                    <a:pt x="235975" y="619"/>
                  </a:cubicBezTo>
                  <a:cubicBezTo>
                    <a:pt x="245807" y="15367"/>
                    <a:pt x="255639" y="297226"/>
                    <a:pt x="265471" y="452903"/>
                  </a:cubicBezTo>
                  <a:cubicBezTo>
                    <a:pt x="275303" y="608580"/>
                    <a:pt x="268749" y="877329"/>
                    <a:pt x="294968" y="934684"/>
                  </a:cubicBezTo>
                  <a:cubicBezTo>
                    <a:pt x="321187" y="992039"/>
                    <a:pt x="388375" y="818335"/>
                    <a:pt x="422788" y="797032"/>
                  </a:cubicBezTo>
                  <a:cubicBezTo>
                    <a:pt x="457201" y="775729"/>
                    <a:pt x="479323" y="791296"/>
                    <a:pt x="501446" y="806864"/>
                  </a:cubicBezTo>
                </a:path>
              </a:pathLst>
            </a:custGeom>
            <a:noFill/>
            <a:ln w="28575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2821835" y="834449"/>
              <a:ext cx="250723" cy="946239"/>
            </a:xfrm>
            <a:custGeom>
              <a:avLst/>
              <a:gdLst>
                <a:gd name="connsiteX0" fmla="*/ 0 w 501446"/>
                <a:gd name="connsiteY0" fmla="*/ 816697 h 946239"/>
                <a:gd name="connsiteX1" fmla="*/ 68826 w 501446"/>
                <a:gd name="connsiteY1" fmla="*/ 806864 h 946239"/>
                <a:gd name="connsiteX2" fmla="*/ 147484 w 501446"/>
                <a:gd name="connsiteY2" fmla="*/ 757703 h 946239"/>
                <a:gd name="connsiteX3" fmla="*/ 206478 w 501446"/>
                <a:gd name="connsiteY3" fmla="*/ 364413 h 946239"/>
                <a:gd name="connsiteX4" fmla="*/ 235975 w 501446"/>
                <a:gd name="connsiteY4" fmla="*/ 619 h 946239"/>
                <a:gd name="connsiteX5" fmla="*/ 265471 w 501446"/>
                <a:gd name="connsiteY5" fmla="*/ 452903 h 946239"/>
                <a:gd name="connsiteX6" fmla="*/ 294968 w 501446"/>
                <a:gd name="connsiteY6" fmla="*/ 934684 h 946239"/>
                <a:gd name="connsiteX7" fmla="*/ 422788 w 501446"/>
                <a:gd name="connsiteY7" fmla="*/ 797032 h 946239"/>
                <a:gd name="connsiteX8" fmla="*/ 501446 w 501446"/>
                <a:gd name="connsiteY8" fmla="*/ 806864 h 94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1446" h="946239">
                  <a:moveTo>
                    <a:pt x="0" y="816697"/>
                  </a:moveTo>
                  <a:cubicBezTo>
                    <a:pt x="22122" y="816696"/>
                    <a:pt x="44245" y="816696"/>
                    <a:pt x="68826" y="806864"/>
                  </a:cubicBezTo>
                  <a:cubicBezTo>
                    <a:pt x="93407" y="797032"/>
                    <a:pt x="124542" y="831445"/>
                    <a:pt x="147484" y="757703"/>
                  </a:cubicBezTo>
                  <a:cubicBezTo>
                    <a:pt x="170426" y="683961"/>
                    <a:pt x="191730" y="490594"/>
                    <a:pt x="206478" y="364413"/>
                  </a:cubicBezTo>
                  <a:cubicBezTo>
                    <a:pt x="221226" y="238232"/>
                    <a:pt x="226143" y="-14129"/>
                    <a:pt x="235975" y="619"/>
                  </a:cubicBezTo>
                  <a:cubicBezTo>
                    <a:pt x="245807" y="15367"/>
                    <a:pt x="255639" y="297226"/>
                    <a:pt x="265471" y="452903"/>
                  </a:cubicBezTo>
                  <a:cubicBezTo>
                    <a:pt x="275303" y="608580"/>
                    <a:pt x="268749" y="877329"/>
                    <a:pt x="294968" y="934684"/>
                  </a:cubicBezTo>
                  <a:cubicBezTo>
                    <a:pt x="321187" y="992039"/>
                    <a:pt x="388375" y="818335"/>
                    <a:pt x="422788" y="797032"/>
                  </a:cubicBezTo>
                  <a:cubicBezTo>
                    <a:pt x="457201" y="775729"/>
                    <a:pt x="479323" y="791296"/>
                    <a:pt x="501446" y="806864"/>
                  </a:cubicBezTo>
                </a:path>
              </a:pathLst>
            </a:custGeom>
            <a:noFill/>
            <a:ln w="28575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3460931" y="834449"/>
              <a:ext cx="250723" cy="946239"/>
            </a:xfrm>
            <a:custGeom>
              <a:avLst/>
              <a:gdLst>
                <a:gd name="connsiteX0" fmla="*/ 0 w 501446"/>
                <a:gd name="connsiteY0" fmla="*/ 816697 h 946239"/>
                <a:gd name="connsiteX1" fmla="*/ 68826 w 501446"/>
                <a:gd name="connsiteY1" fmla="*/ 806864 h 946239"/>
                <a:gd name="connsiteX2" fmla="*/ 147484 w 501446"/>
                <a:gd name="connsiteY2" fmla="*/ 757703 h 946239"/>
                <a:gd name="connsiteX3" fmla="*/ 206478 w 501446"/>
                <a:gd name="connsiteY3" fmla="*/ 364413 h 946239"/>
                <a:gd name="connsiteX4" fmla="*/ 235975 w 501446"/>
                <a:gd name="connsiteY4" fmla="*/ 619 h 946239"/>
                <a:gd name="connsiteX5" fmla="*/ 265471 w 501446"/>
                <a:gd name="connsiteY5" fmla="*/ 452903 h 946239"/>
                <a:gd name="connsiteX6" fmla="*/ 294968 w 501446"/>
                <a:gd name="connsiteY6" fmla="*/ 934684 h 946239"/>
                <a:gd name="connsiteX7" fmla="*/ 422788 w 501446"/>
                <a:gd name="connsiteY7" fmla="*/ 797032 h 946239"/>
                <a:gd name="connsiteX8" fmla="*/ 501446 w 501446"/>
                <a:gd name="connsiteY8" fmla="*/ 806864 h 94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1446" h="946239">
                  <a:moveTo>
                    <a:pt x="0" y="816697"/>
                  </a:moveTo>
                  <a:cubicBezTo>
                    <a:pt x="22122" y="816696"/>
                    <a:pt x="44245" y="816696"/>
                    <a:pt x="68826" y="806864"/>
                  </a:cubicBezTo>
                  <a:cubicBezTo>
                    <a:pt x="93407" y="797032"/>
                    <a:pt x="124542" y="831445"/>
                    <a:pt x="147484" y="757703"/>
                  </a:cubicBezTo>
                  <a:cubicBezTo>
                    <a:pt x="170426" y="683961"/>
                    <a:pt x="191730" y="490594"/>
                    <a:pt x="206478" y="364413"/>
                  </a:cubicBezTo>
                  <a:cubicBezTo>
                    <a:pt x="221226" y="238232"/>
                    <a:pt x="226143" y="-14129"/>
                    <a:pt x="235975" y="619"/>
                  </a:cubicBezTo>
                  <a:cubicBezTo>
                    <a:pt x="245807" y="15367"/>
                    <a:pt x="255639" y="297226"/>
                    <a:pt x="265471" y="452903"/>
                  </a:cubicBezTo>
                  <a:cubicBezTo>
                    <a:pt x="275303" y="608580"/>
                    <a:pt x="268749" y="877329"/>
                    <a:pt x="294968" y="934684"/>
                  </a:cubicBezTo>
                  <a:cubicBezTo>
                    <a:pt x="321187" y="992039"/>
                    <a:pt x="388375" y="818335"/>
                    <a:pt x="422788" y="797032"/>
                  </a:cubicBezTo>
                  <a:cubicBezTo>
                    <a:pt x="457201" y="775729"/>
                    <a:pt x="479323" y="791296"/>
                    <a:pt x="501446" y="806864"/>
                  </a:cubicBezTo>
                </a:path>
              </a:pathLst>
            </a:custGeom>
            <a:noFill/>
            <a:ln w="28575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cxnSp>
          <p:nvCxnSpPr>
            <p:cNvPr id="20" name="Elbow Connector 19"/>
            <p:cNvCxnSpPr/>
            <p:nvPr/>
          </p:nvCxnSpPr>
          <p:spPr bwMode="auto">
            <a:xfrm flipV="1">
              <a:off x="5297105" y="2344321"/>
              <a:ext cx="1052052" cy="816077"/>
            </a:xfrm>
            <a:prstGeom prst="bentConnector3">
              <a:avLst/>
            </a:prstGeom>
            <a:noFill/>
            <a:ln w="57150" cap="sq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lg" len="lg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6349157" y="2344321"/>
              <a:ext cx="2094271" cy="0"/>
            </a:xfrm>
            <a:prstGeom prst="line">
              <a:avLst/>
            </a:prstGeom>
            <a:noFill/>
            <a:ln w="57150" cap="sq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lg" len="lg"/>
            </a:ln>
            <a:effectLst/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5120125" y="1641315"/>
              <a:ext cx="3323303" cy="0"/>
            </a:xfrm>
            <a:prstGeom prst="line">
              <a:avLst/>
            </a:prstGeom>
            <a:noFill/>
            <a:ln w="28575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lg" len="lg"/>
            </a:ln>
            <a:effectLst/>
          </p:spPr>
        </p:cxnSp>
        <p:sp>
          <p:nvSpPr>
            <p:cNvPr id="23" name="Freeform 22"/>
            <p:cNvSpPr/>
            <p:nvPr/>
          </p:nvSpPr>
          <p:spPr bwMode="auto">
            <a:xfrm>
              <a:off x="5946034" y="834450"/>
              <a:ext cx="250723" cy="946239"/>
            </a:xfrm>
            <a:custGeom>
              <a:avLst/>
              <a:gdLst>
                <a:gd name="connsiteX0" fmla="*/ 0 w 501446"/>
                <a:gd name="connsiteY0" fmla="*/ 816697 h 946239"/>
                <a:gd name="connsiteX1" fmla="*/ 68826 w 501446"/>
                <a:gd name="connsiteY1" fmla="*/ 806864 h 946239"/>
                <a:gd name="connsiteX2" fmla="*/ 147484 w 501446"/>
                <a:gd name="connsiteY2" fmla="*/ 757703 h 946239"/>
                <a:gd name="connsiteX3" fmla="*/ 206478 w 501446"/>
                <a:gd name="connsiteY3" fmla="*/ 364413 h 946239"/>
                <a:gd name="connsiteX4" fmla="*/ 235975 w 501446"/>
                <a:gd name="connsiteY4" fmla="*/ 619 h 946239"/>
                <a:gd name="connsiteX5" fmla="*/ 265471 w 501446"/>
                <a:gd name="connsiteY5" fmla="*/ 452903 h 946239"/>
                <a:gd name="connsiteX6" fmla="*/ 294968 w 501446"/>
                <a:gd name="connsiteY6" fmla="*/ 934684 h 946239"/>
                <a:gd name="connsiteX7" fmla="*/ 422788 w 501446"/>
                <a:gd name="connsiteY7" fmla="*/ 797032 h 946239"/>
                <a:gd name="connsiteX8" fmla="*/ 501446 w 501446"/>
                <a:gd name="connsiteY8" fmla="*/ 806864 h 94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1446" h="946239">
                  <a:moveTo>
                    <a:pt x="0" y="816697"/>
                  </a:moveTo>
                  <a:cubicBezTo>
                    <a:pt x="22122" y="816696"/>
                    <a:pt x="44245" y="816696"/>
                    <a:pt x="68826" y="806864"/>
                  </a:cubicBezTo>
                  <a:cubicBezTo>
                    <a:pt x="93407" y="797032"/>
                    <a:pt x="124542" y="831445"/>
                    <a:pt x="147484" y="757703"/>
                  </a:cubicBezTo>
                  <a:cubicBezTo>
                    <a:pt x="170426" y="683961"/>
                    <a:pt x="191730" y="490594"/>
                    <a:pt x="206478" y="364413"/>
                  </a:cubicBezTo>
                  <a:cubicBezTo>
                    <a:pt x="221226" y="238232"/>
                    <a:pt x="226143" y="-14129"/>
                    <a:pt x="235975" y="619"/>
                  </a:cubicBezTo>
                  <a:cubicBezTo>
                    <a:pt x="245807" y="15367"/>
                    <a:pt x="255639" y="297226"/>
                    <a:pt x="265471" y="452903"/>
                  </a:cubicBezTo>
                  <a:cubicBezTo>
                    <a:pt x="275303" y="608580"/>
                    <a:pt x="268749" y="877329"/>
                    <a:pt x="294968" y="934684"/>
                  </a:cubicBezTo>
                  <a:cubicBezTo>
                    <a:pt x="321187" y="992039"/>
                    <a:pt x="388375" y="818335"/>
                    <a:pt x="422788" y="797032"/>
                  </a:cubicBezTo>
                  <a:cubicBezTo>
                    <a:pt x="457201" y="775729"/>
                    <a:pt x="479323" y="791296"/>
                    <a:pt x="501446" y="806864"/>
                  </a:cubicBezTo>
                </a:path>
              </a:pathLst>
            </a:custGeom>
            <a:noFill/>
            <a:ln w="28575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6280329" y="834450"/>
              <a:ext cx="250723" cy="946239"/>
            </a:xfrm>
            <a:custGeom>
              <a:avLst/>
              <a:gdLst>
                <a:gd name="connsiteX0" fmla="*/ 0 w 501446"/>
                <a:gd name="connsiteY0" fmla="*/ 816697 h 946239"/>
                <a:gd name="connsiteX1" fmla="*/ 68826 w 501446"/>
                <a:gd name="connsiteY1" fmla="*/ 806864 h 946239"/>
                <a:gd name="connsiteX2" fmla="*/ 147484 w 501446"/>
                <a:gd name="connsiteY2" fmla="*/ 757703 h 946239"/>
                <a:gd name="connsiteX3" fmla="*/ 206478 w 501446"/>
                <a:gd name="connsiteY3" fmla="*/ 364413 h 946239"/>
                <a:gd name="connsiteX4" fmla="*/ 235975 w 501446"/>
                <a:gd name="connsiteY4" fmla="*/ 619 h 946239"/>
                <a:gd name="connsiteX5" fmla="*/ 265471 w 501446"/>
                <a:gd name="connsiteY5" fmla="*/ 452903 h 946239"/>
                <a:gd name="connsiteX6" fmla="*/ 294968 w 501446"/>
                <a:gd name="connsiteY6" fmla="*/ 934684 h 946239"/>
                <a:gd name="connsiteX7" fmla="*/ 422788 w 501446"/>
                <a:gd name="connsiteY7" fmla="*/ 797032 h 946239"/>
                <a:gd name="connsiteX8" fmla="*/ 501446 w 501446"/>
                <a:gd name="connsiteY8" fmla="*/ 806864 h 94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1446" h="946239">
                  <a:moveTo>
                    <a:pt x="0" y="816697"/>
                  </a:moveTo>
                  <a:cubicBezTo>
                    <a:pt x="22122" y="816696"/>
                    <a:pt x="44245" y="816696"/>
                    <a:pt x="68826" y="806864"/>
                  </a:cubicBezTo>
                  <a:cubicBezTo>
                    <a:pt x="93407" y="797032"/>
                    <a:pt x="124542" y="831445"/>
                    <a:pt x="147484" y="757703"/>
                  </a:cubicBezTo>
                  <a:cubicBezTo>
                    <a:pt x="170426" y="683961"/>
                    <a:pt x="191730" y="490594"/>
                    <a:pt x="206478" y="364413"/>
                  </a:cubicBezTo>
                  <a:cubicBezTo>
                    <a:pt x="221226" y="238232"/>
                    <a:pt x="226143" y="-14129"/>
                    <a:pt x="235975" y="619"/>
                  </a:cubicBezTo>
                  <a:cubicBezTo>
                    <a:pt x="245807" y="15367"/>
                    <a:pt x="255639" y="297226"/>
                    <a:pt x="265471" y="452903"/>
                  </a:cubicBezTo>
                  <a:cubicBezTo>
                    <a:pt x="275303" y="608580"/>
                    <a:pt x="268749" y="877329"/>
                    <a:pt x="294968" y="934684"/>
                  </a:cubicBezTo>
                  <a:cubicBezTo>
                    <a:pt x="321187" y="992039"/>
                    <a:pt x="388375" y="818335"/>
                    <a:pt x="422788" y="797032"/>
                  </a:cubicBezTo>
                  <a:cubicBezTo>
                    <a:pt x="457201" y="775729"/>
                    <a:pt x="479323" y="791296"/>
                    <a:pt x="501446" y="806864"/>
                  </a:cubicBezTo>
                </a:path>
              </a:pathLst>
            </a:custGeom>
            <a:noFill/>
            <a:ln w="28575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25" name="Freeform 24"/>
            <p:cNvSpPr/>
            <p:nvPr/>
          </p:nvSpPr>
          <p:spPr bwMode="auto">
            <a:xfrm>
              <a:off x="6656414" y="834450"/>
              <a:ext cx="250723" cy="946239"/>
            </a:xfrm>
            <a:custGeom>
              <a:avLst/>
              <a:gdLst>
                <a:gd name="connsiteX0" fmla="*/ 0 w 501446"/>
                <a:gd name="connsiteY0" fmla="*/ 816697 h 946239"/>
                <a:gd name="connsiteX1" fmla="*/ 68826 w 501446"/>
                <a:gd name="connsiteY1" fmla="*/ 806864 h 946239"/>
                <a:gd name="connsiteX2" fmla="*/ 147484 w 501446"/>
                <a:gd name="connsiteY2" fmla="*/ 757703 h 946239"/>
                <a:gd name="connsiteX3" fmla="*/ 206478 w 501446"/>
                <a:gd name="connsiteY3" fmla="*/ 364413 h 946239"/>
                <a:gd name="connsiteX4" fmla="*/ 235975 w 501446"/>
                <a:gd name="connsiteY4" fmla="*/ 619 h 946239"/>
                <a:gd name="connsiteX5" fmla="*/ 265471 w 501446"/>
                <a:gd name="connsiteY5" fmla="*/ 452903 h 946239"/>
                <a:gd name="connsiteX6" fmla="*/ 294968 w 501446"/>
                <a:gd name="connsiteY6" fmla="*/ 934684 h 946239"/>
                <a:gd name="connsiteX7" fmla="*/ 422788 w 501446"/>
                <a:gd name="connsiteY7" fmla="*/ 797032 h 946239"/>
                <a:gd name="connsiteX8" fmla="*/ 501446 w 501446"/>
                <a:gd name="connsiteY8" fmla="*/ 806864 h 94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1446" h="946239">
                  <a:moveTo>
                    <a:pt x="0" y="816697"/>
                  </a:moveTo>
                  <a:cubicBezTo>
                    <a:pt x="22122" y="816696"/>
                    <a:pt x="44245" y="816696"/>
                    <a:pt x="68826" y="806864"/>
                  </a:cubicBezTo>
                  <a:cubicBezTo>
                    <a:pt x="93407" y="797032"/>
                    <a:pt x="124542" y="831445"/>
                    <a:pt x="147484" y="757703"/>
                  </a:cubicBezTo>
                  <a:cubicBezTo>
                    <a:pt x="170426" y="683961"/>
                    <a:pt x="191730" y="490594"/>
                    <a:pt x="206478" y="364413"/>
                  </a:cubicBezTo>
                  <a:cubicBezTo>
                    <a:pt x="221226" y="238232"/>
                    <a:pt x="226143" y="-14129"/>
                    <a:pt x="235975" y="619"/>
                  </a:cubicBezTo>
                  <a:cubicBezTo>
                    <a:pt x="245807" y="15367"/>
                    <a:pt x="255639" y="297226"/>
                    <a:pt x="265471" y="452903"/>
                  </a:cubicBezTo>
                  <a:cubicBezTo>
                    <a:pt x="275303" y="608580"/>
                    <a:pt x="268749" y="877329"/>
                    <a:pt x="294968" y="934684"/>
                  </a:cubicBezTo>
                  <a:cubicBezTo>
                    <a:pt x="321187" y="992039"/>
                    <a:pt x="388375" y="818335"/>
                    <a:pt x="422788" y="797032"/>
                  </a:cubicBezTo>
                  <a:cubicBezTo>
                    <a:pt x="457201" y="775729"/>
                    <a:pt x="479323" y="791296"/>
                    <a:pt x="501446" y="806864"/>
                  </a:cubicBezTo>
                </a:path>
              </a:pathLst>
            </a:custGeom>
            <a:noFill/>
            <a:ln w="28575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26" name="Freeform 25"/>
            <p:cNvSpPr/>
            <p:nvPr/>
          </p:nvSpPr>
          <p:spPr bwMode="auto">
            <a:xfrm>
              <a:off x="7000543" y="834450"/>
              <a:ext cx="250723" cy="946239"/>
            </a:xfrm>
            <a:custGeom>
              <a:avLst/>
              <a:gdLst>
                <a:gd name="connsiteX0" fmla="*/ 0 w 501446"/>
                <a:gd name="connsiteY0" fmla="*/ 816697 h 946239"/>
                <a:gd name="connsiteX1" fmla="*/ 68826 w 501446"/>
                <a:gd name="connsiteY1" fmla="*/ 806864 h 946239"/>
                <a:gd name="connsiteX2" fmla="*/ 147484 w 501446"/>
                <a:gd name="connsiteY2" fmla="*/ 757703 h 946239"/>
                <a:gd name="connsiteX3" fmla="*/ 206478 w 501446"/>
                <a:gd name="connsiteY3" fmla="*/ 364413 h 946239"/>
                <a:gd name="connsiteX4" fmla="*/ 235975 w 501446"/>
                <a:gd name="connsiteY4" fmla="*/ 619 h 946239"/>
                <a:gd name="connsiteX5" fmla="*/ 265471 w 501446"/>
                <a:gd name="connsiteY5" fmla="*/ 452903 h 946239"/>
                <a:gd name="connsiteX6" fmla="*/ 294968 w 501446"/>
                <a:gd name="connsiteY6" fmla="*/ 934684 h 946239"/>
                <a:gd name="connsiteX7" fmla="*/ 422788 w 501446"/>
                <a:gd name="connsiteY7" fmla="*/ 797032 h 946239"/>
                <a:gd name="connsiteX8" fmla="*/ 501446 w 501446"/>
                <a:gd name="connsiteY8" fmla="*/ 806864 h 94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1446" h="946239">
                  <a:moveTo>
                    <a:pt x="0" y="816697"/>
                  </a:moveTo>
                  <a:cubicBezTo>
                    <a:pt x="22122" y="816696"/>
                    <a:pt x="44245" y="816696"/>
                    <a:pt x="68826" y="806864"/>
                  </a:cubicBezTo>
                  <a:cubicBezTo>
                    <a:pt x="93407" y="797032"/>
                    <a:pt x="124542" y="831445"/>
                    <a:pt x="147484" y="757703"/>
                  </a:cubicBezTo>
                  <a:cubicBezTo>
                    <a:pt x="170426" y="683961"/>
                    <a:pt x="191730" y="490594"/>
                    <a:pt x="206478" y="364413"/>
                  </a:cubicBezTo>
                  <a:cubicBezTo>
                    <a:pt x="221226" y="238232"/>
                    <a:pt x="226143" y="-14129"/>
                    <a:pt x="235975" y="619"/>
                  </a:cubicBezTo>
                  <a:cubicBezTo>
                    <a:pt x="245807" y="15367"/>
                    <a:pt x="255639" y="297226"/>
                    <a:pt x="265471" y="452903"/>
                  </a:cubicBezTo>
                  <a:cubicBezTo>
                    <a:pt x="275303" y="608580"/>
                    <a:pt x="268749" y="877329"/>
                    <a:pt x="294968" y="934684"/>
                  </a:cubicBezTo>
                  <a:cubicBezTo>
                    <a:pt x="321187" y="992039"/>
                    <a:pt x="388375" y="818335"/>
                    <a:pt x="422788" y="797032"/>
                  </a:cubicBezTo>
                  <a:cubicBezTo>
                    <a:pt x="457201" y="775729"/>
                    <a:pt x="479323" y="791296"/>
                    <a:pt x="501446" y="806864"/>
                  </a:cubicBezTo>
                </a:path>
              </a:pathLst>
            </a:custGeom>
            <a:noFill/>
            <a:ln w="28575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31" name="Freeform 30"/>
            <p:cNvSpPr/>
            <p:nvPr/>
          </p:nvSpPr>
          <p:spPr bwMode="auto">
            <a:xfrm>
              <a:off x="7007916" y="834450"/>
              <a:ext cx="250723" cy="946239"/>
            </a:xfrm>
            <a:custGeom>
              <a:avLst/>
              <a:gdLst>
                <a:gd name="connsiteX0" fmla="*/ 0 w 501446"/>
                <a:gd name="connsiteY0" fmla="*/ 816697 h 946239"/>
                <a:gd name="connsiteX1" fmla="*/ 68826 w 501446"/>
                <a:gd name="connsiteY1" fmla="*/ 806864 h 946239"/>
                <a:gd name="connsiteX2" fmla="*/ 147484 w 501446"/>
                <a:gd name="connsiteY2" fmla="*/ 757703 h 946239"/>
                <a:gd name="connsiteX3" fmla="*/ 206478 w 501446"/>
                <a:gd name="connsiteY3" fmla="*/ 364413 h 946239"/>
                <a:gd name="connsiteX4" fmla="*/ 235975 w 501446"/>
                <a:gd name="connsiteY4" fmla="*/ 619 h 946239"/>
                <a:gd name="connsiteX5" fmla="*/ 265471 w 501446"/>
                <a:gd name="connsiteY5" fmla="*/ 452903 h 946239"/>
                <a:gd name="connsiteX6" fmla="*/ 294968 w 501446"/>
                <a:gd name="connsiteY6" fmla="*/ 934684 h 946239"/>
                <a:gd name="connsiteX7" fmla="*/ 422788 w 501446"/>
                <a:gd name="connsiteY7" fmla="*/ 797032 h 946239"/>
                <a:gd name="connsiteX8" fmla="*/ 501446 w 501446"/>
                <a:gd name="connsiteY8" fmla="*/ 806864 h 94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1446" h="946239">
                  <a:moveTo>
                    <a:pt x="0" y="816697"/>
                  </a:moveTo>
                  <a:cubicBezTo>
                    <a:pt x="22122" y="816696"/>
                    <a:pt x="44245" y="816696"/>
                    <a:pt x="68826" y="806864"/>
                  </a:cubicBezTo>
                  <a:cubicBezTo>
                    <a:pt x="93407" y="797032"/>
                    <a:pt x="124542" y="831445"/>
                    <a:pt x="147484" y="757703"/>
                  </a:cubicBezTo>
                  <a:cubicBezTo>
                    <a:pt x="170426" y="683961"/>
                    <a:pt x="191730" y="490594"/>
                    <a:pt x="206478" y="364413"/>
                  </a:cubicBezTo>
                  <a:cubicBezTo>
                    <a:pt x="221226" y="238232"/>
                    <a:pt x="226143" y="-14129"/>
                    <a:pt x="235975" y="619"/>
                  </a:cubicBezTo>
                  <a:cubicBezTo>
                    <a:pt x="245807" y="15367"/>
                    <a:pt x="255639" y="297226"/>
                    <a:pt x="265471" y="452903"/>
                  </a:cubicBezTo>
                  <a:cubicBezTo>
                    <a:pt x="275303" y="608580"/>
                    <a:pt x="268749" y="877329"/>
                    <a:pt x="294968" y="934684"/>
                  </a:cubicBezTo>
                  <a:cubicBezTo>
                    <a:pt x="321187" y="992039"/>
                    <a:pt x="388375" y="818335"/>
                    <a:pt x="422788" y="797032"/>
                  </a:cubicBezTo>
                  <a:cubicBezTo>
                    <a:pt x="457201" y="775729"/>
                    <a:pt x="479323" y="791296"/>
                    <a:pt x="501446" y="806864"/>
                  </a:cubicBezTo>
                </a:path>
              </a:pathLst>
            </a:custGeom>
            <a:noFill/>
            <a:ln w="28575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32" name="Freeform 31"/>
            <p:cNvSpPr/>
            <p:nvPr/>
          </p:nvSpPr>
          <p:spPr bwMode="auto">
            <a:xfrm>
              <a:off x="7342211" y="834450"/>
              <a:ext cx="250723" cy="946239"/>
            </a:xfrm>
            <a:custGeom>
              <a:avLst/>
              <a:gdLst>
                <a:gd name="connsiteX0" fmla="*/ 0 w 501446"/>
                <a:gd name="connsiteY0" fmla="*/ 816697 h 946239"/>
                <a:gd name="connsiteX1" fmla="*/ 68826 w 501446"/>
                <a:gd name="connsiteY1" fmla="*/ 806864 h 946239"/>
                <a:gd name="connsiteX2" fmla="*/ 147484 w 501446"/>
                <a:gd name="connsiteY2" fmla="*/ 757703 h 946239"/>
                <a:gd name="connsiteX3" fmla="*/ 206478 w 501446"/>
                <a:gd name="connsiteY3" fmla="*/ 364413 h 946239"/>
                <a:gd name="connsiteX4" fmla="*/ 235975 w 501446"/>
                <a:gd name="connsiteY4" fmla="*/ 619 h 946239"/>
                <a:gd name="connsiteX5" fmla="*/ 265471 w 501446"/>
                <a:gd name="connsiteY5" fmla="*/ 452903 h 946239"/>
                <a:gd name="connsiteX6" fmla="*/ 294968 w 501446"/>
                <a:gd name="connsiteY6" fmla="*/ 934684 h 946239"/>
                <a:gd name="connsiteX7" fmla="*/ 422788 w 501446"/>
                <a:gd name="connsiteY7" fmla="*/ 797032 h 946239"/>
                <a:gd name="connsiteX8" fmla="*/ 501446 w 501446"/>
                <a:gd name="connsiteY8" fmla="*/ 806864 h 94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1446" h="946239">
                  <a:moveTo>
                    <a:pt x="0" y="816697"/>
                  </a:moveTo>
                  <a:cubicBezTo>
                    <a:pt x="22122" y="816696"/>
                    <a:pt x="44245" y="816696"/>
                    <a:pt x="68826" y="806864"/>
                  </a:cubicBezTo>
                  <a:cubicBezTo>
                    <a:pt x="93407" y="797032"/>
                    <a:pt x="124542" y="831445"/>
                    <a:pt x="147484" y="757703"/>
                  </a:cubicBezTo>
                  <a:cubicBezTo>
                    <a:pt x="170426" y="683961"/>
                    <a:pt x="191730" y="490594"/>
                    <a:pt x="206478" y="364413"/>
                  </a:cubicBezTo>
                  <a:cubicBezTo>
                    <a:pt x="221226" y="238232"/>
                    <a:pt x="226143" y="-14129"/>
                    <a:pt x="235975" y="619"/>
                  </a:cubicBezTo>
                  <a:cubicBezTo>
                    <a:pt x="245807" y="15367"/>
                    <a:pt x="255639" y="297226"/>
                    <a:pt x="265471" y="452903"/>
                  </a:cubicBezTo>
                  <a:cubicBezTo>
                    <a:pt x="275303" y="608580"/>
                    <a:pt x="268749" y="877329"/>
                    <a:pt x="294968" y="934684"/>
                  </a:cubicBezTo>
                  <a:cubicBezTo>
                    <a:pt x="321187" y="992039"/>
                    <a:pt x="388375" y="818335"/>
                    <a:pt x="422788" y="797032"/>
                  </a:cubicBezTo>
                  <a:cubicBezTo>
                    <a:pt x="457201" y="775729"/>
                    <a:pt x="479323" y="791296"/>
                    <a:pt x="501446" y="806864"/>
                  </a:cubicBezTo>
                </a:path>
              </a:pathLst>
            </a:custGeom>
            <a:noFill/>
            <a:ln w="28575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33" name="Freeform 32"/>
            <p:cNvSpPr/>
            <p:nvPr/>
          </p:nvSpPr>
          <p:spPr bwMode="auto">
            <a:xfrm>
              <a:off x="7718296" y="834450"/>
              <a:ext cx="250723" cy="946239"/>
            </a:xfrm>
            <a:custGeom>
              <a:avLst/>
              <a:gdLst>
                <a:gd name="connsiteX0" fmla="*/ 0 w 501446"/>
                <a:gd name="connsiteY0" fmla="*/ 816697 h 946239"/>
                <a:gd name="connsiteX1" fmla="*/ 68826 w 501446"/>
                <a:gd name="connsiteY1" fmla="*/ 806864 h 946239"/>
                <a:gd name="connsiteX2" fmla="*/ 147484 w 501446"/>
                <a:gd name="connsiteY2" fmla="*/ 757703 h 946239"/>
                <a:gd name="connsiteX3" fmla="*/ 206478 w 501446"/>
                <a:gd name="connsiteY3" fmla="*/ 364413 h 946239"/>
                <a:gd name="connsiteX4" fmla="*/ 235975 w 501446"/>
                <a:gd name="connsiteY4" fmla="*/ 619 h 946239"/>
                <a:gd name="connsiteX5" fmla="*/ 265471 w 501446"/>
                <a:gd name="connsiteY5" fmla="*/ 452903 h 946239"/>
                <a:gd name="connsiteX6" fmla="*/ 294968 w 501446"/>
                <a:gd name="connsiteY6" fmla="*/ 934684 h 946239"/>
                <a:gd name="connsiteX7" fmla="*/ 422788 w 501446"/>
                <a:gd name="connsiteY7" fmla="*/ 797032 h 946239"/>
                <a:gd name="connsiteX8" fmla="*/ 501446 w 501446"/>
                <a:gd name="connsiteY8" fmla="*/ 806864 h 94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1446" h="946239">
                  <a:moveTo>
                    <a:pt x="0" y="816697"/>
                  </a:moveTo>
                  <a:cubicBezTo>
                    <a:pt x="22122" y="816696"/>
                    <a:pt x="44245" y="816696"/>
                    <a:pt x="68826" y="806864"/>
                  </a:cubicBezTo>
                  <a:cubicBezTo>
                    <a:pt x="93407" y="797032"/>
                    <a:pt x="124542" y="831445"/>
                    <a:pt x="147484" y="757703"/>
                  </a:cubicBezTo>
                  <a:cubicBezTo>
                    <a:pt x="170426" y="683961"/>
                    <a:pt x="191730" y="490594"/>
                    <a:pt x="206478" y="364413"/>
                  </a:cubicBezTo>
                  <a:cubicBezTo>
                    <a:pt x="221226" y="238232"/>
                    <a:pt x="226143" y="-14129"/>
                    <a:pt x="235975" y="619"/>
                  </a:cubicBezTo>
                  <a:cubicBezTo>
                    <a:pt x="245807" y="15367"/>
                    <a:pt x="255639" y="297226"/>
                    <a:pt x="265471" y="452903"/>
                  </a:cubicBezTo>
                  <a:cubicBezTo>
                    <a:pt x="275303" y="608580"/>
                    <a:pt x="268749" y="877329"/>
                    <a:pt x="294968" y="934684"/>
                  </a:cubicBezTo>
                  <a:cubicBezTo>
                    <a:pt x="321187" y="992039"/>
                    <a:pt x="388375" y="818335"/>
                    <a:pt x="422788" y="797032"/>
                  </a:cubicBezTo>
                  <a:cubicBezTo>
                    <a:pt x="457201" y="775729"/>
                    <a:pt x="479323" y="791296"/>
                    <a:pt x="501446" y="806864"/>
                  </a:cubicBezTo>
                </a:path>
              </a:pathLst>
            </a:custGeom>
            <a:noFill/>
            <a:ln w="28575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34" name="Freeform 33"/>
            <p:cNvSpPr/>
            <p:nvPr/>
          </p:nvSpPr>
          <p:spPr bwMode="auto">
            <a:xfrm>
              <a:off x="8062425" y="834450"/>
              <a:ext cx="250723" cy="946239"/>
            </a:xfrm>
            <a:custGeom>
              <a:avLst/>
              <a:gdLst>
                <a:gd name="connsiteX0" fmla="*/ 0 w 501446"/>
                <a:gd name="connsiteY0" fmla="*/ 816697 h 946239"/>
                <a:gd name="connsiteX1" fmla="*/ 68826 w 501446"/>
                <a:gd name="connsiteY1" fmla="*/ 806864 h 946239"/>
                <a:gd name="connsiteX2" fmla="*/ 147484 w 501446"/>
                <a:gd name="connsiteY2" fmla="*/ 757703 h 946239"/>
                <a:gd name="connsiteX3" fmla="*/ 206478 w 501446"/>
                <a:gd name="connsiteY3" fmla="*/ 364413 h 946239"/>
                <a:gd name="connsiteX4" fmla="*/ 235975 w 501446"/>
                <a:gd name="connsiteY4" fmla="*/ 619 h 946239"/>
                <a:gd name="connsiteX5" fmla="*/ 265471 w 501446"/>
                <a:gd name="connsiteY5" fmla="*/ 452903 h 946239"/>
                <a:gd name="connsiteX6" fmla="*/ 294968 w 501446"/>
                <a:gd name="connsiteY6" fmla="*/ 934684 h 946239"/>
                <a:gd name="connsiteX7" fmla="*/ 422788 w 501446"/>
                <a:gd name="connsiteY7" fmla="*/ 797032 h 946239"/>
                <a:gd name="connsiteX8" fmla="*/ 501446 w 501446"/>
                <a:gd name="connsiteY8" fmla="*/ 806864 h 94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1446" h="946239">
                  <a:moveTo>
                    <a:pt x="0" y="816697"/>
                  </a:moveTo>
                  <a:cubicBezTo>
                    <a:pt x="22122" y="816696"/>
                    <a:pt x="44245" y="816696"/>
                    <a:pt x="68826" y="806864"/>
                  </a:cubicBezTo>
                  <a:cubicBezTo>
                    <a:pt x="93407" y="797032"/>
                    <a:pt x="124542" y="831445"/>
                    <a:pt x="147484" y="757703"/>
                  </a:cubicBezTo>
                  <a:cubicBezTo>
                    <a:pt x="170426" y="683961"/>
                    <a:pt x="191730" y="490594"/>
                    <a:pt x="206478" y="364413"/>
                  </a:cubicBezTo>
                  <a:cubicBezTo>
                    <a:pt x="221226" y="238232"/>
                    <a:pt x="226143" y="-14129"/>
                    <a:pt x="235975" y="619"/>
                  </a:cubicBezTo>
                  <a:cubicBezTo>
                    <a:pt x="245807" y="15367"/>
                    <a:pt x="255639" y="297226"/>
                    <a:pt x="265471" y="452903"/>
                  </a:cubicBezTo>
                  <a:cubicBezTo>
                    <a:pt x="275303" y="608580"/>
                    <a:pt x="268749" y="877329"/>
                    <a:pt x="294968" y="934684"/>
                  </a:cubicBezTo>
                  <a:cubicBezTo>
                    <a:pt x="321187" y="992039"/>
                    <a:pt x="388375" y="818335"/>
                    <a:pt x="422788" y="797032"/>
                  </a:cubicBezTo>
                  <a:cubicBezTo>
                    <a:pt x="457201" y="775729"/>
                    <a:pt x="479323" y="791296"/>
                    <a:pt x="501446" y="806864"/>
                  </a:cubicBezTo>
                </a:path>
              </a:pathLst>
            </a:custGeom>
            <a:noFill/>
            <a:ln w="28575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 bwMode="auto">
            <a:xfrm>
              <a:off x="607119" y="3125986"/>
              <a:ext cx="8042787" cy="68826"/>
            </a:xfrm>
            <a:prstGeom prst="line">
              <a:avLst/>
            </a:prstGeom>
            <a:noFill/>
            <a:ln w="28575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lg" len="lg"/>
            </a:ln>
            <a:effectLst/>
          </p:spPr>
        </p:cxnSp>
        <p:sp>
          <p:nvSpPr>
            <p:cNvPr id="39" name="TextBox 38"/>
            <p:cNvSpPr txBox="1"/>
            <p:nvPr/>
          </p:nvSpPr>
          <p:spPr>
            <a:xfrm>
              <a:off x="560416" y="2528365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Input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60416" y="93823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Output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8015699" y="2809989"/>
              <a:ext cx="663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4467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04" name="Rectangle 54"/>
          <p:cNvSpPr>
            <a:spLocks noChangeArrowheads="1"/>
          </p:cNvSpPr>
          <p:nvPr/>
        </p:nvSpPr>
        <p:spPr bwMode="auto">
          <a:xfrm>
            <a:off x="266602" y="5529702"/>
            <a:ext cx="8356600" cy="709612"/>
          </a:xfrm>
          <a:prstGeom prst="rect">
            <a:avLst/>
          </a:prstGeom>
          <a:solidFill>
            <a:srgbClr val="333300"/>
          </a:solidFill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05" name="Rectangle 55"/>
          <p:cNvSpPr>
            <a:spLocks noChangeArrowheads="1"/>
          </p:cNvSpPr>
          <p:nvPr/>
        </p:nvSpPr>
        <p:spPr bwMode="auto">
          <a:xfrm>
            <a:off x="258665" y="3849333"/>
            <a:ext cx="8356600" cy="1588294"/>
          </a:xfrm>
          <a:prstGeom prst="rect">
            <a:avLst/>
          </a:prstGeom>
          <a:solidFill>
            <a:srgbClr val="333300"/>
          </a:solidFill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388" name="Rectangle 29"/>
          <p:cNvSpPr>
            <a:spLocks noChangeArrowheads="1"/>
          </p:cNvSpPr>
          <p:nvPr/>
        </p:nvSpPr>
        <p:spPr bwMode="auto">
          <a:xfrm>
            <a:off x="239615" y="2903538"/>
            <a:ext cx="8356600" cy="709612"/>
          </a:xfrm>
          <a:prstGeom prst="rect">
            <a:avLst/>
          </a:prstGeom>
          <a:solidFill>
            <a:srgbClr val="000046"/>
          </a:solidFill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371" name="Rectangle 3"/>
          <p:cNvSpPr>
            <a:spLocks noChangeArrowheads="1"/>
          </p:cNvSpPr>
          <p:nvPr/>
        </p:nvSpPr>
        <p:spPr bwMode="auto">
          <a:xfrm>
            <a:off x="241202" y="1212849"/>
            <a:ext cx="8356600" cy="1584325"/>
          </a:xfrm>
          <a:prstGeom prst="rect">
            <a:avLst/>
          </a:prstGeom>
          <a:solidFill>
            <a:srgbClr val="000046"/>
          </a:solidFill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2890740" y="1206937"/>
            <a:ext cx="2311400" cy="5381623"/>
          </a:xfrm>
          <a:prstGeom prst="rect">
            <a:avLst/>
          </a:prstGeom>
          <a:solidFill>
            <a:schemeClr val="accent1">
              <a:lumMod val="75000"/>
              <a:alpha val="54000"/>
            </a:schemeClr>
          </a:solidFill>
          <a:ln w="9525" cap="sq">
            <a:solidFill>
              <a:schemeClr val="accent1">
                <a:lumMod val="60000"/>
                <a:lumOff val="40000"/>
              </a:schemeClr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372" name="Text Box 4"/>
          <p:cNvSpPr txBox="1">
            <a:spLocks noChangeArrowheads="1"/>
          </p:cNvSpPr>
          <p:nvPr/>
        </p:nvSpPr>
        <p:spPr bwMode="auto">
          <a:xfrm>
            <a:off x="2780505" y="618686"/>
            <a:ext cx="2490362" cy="461665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</a:rPr>
              <a:t>Temporal Coding</a:t>
            </a:r>
          </a:p>
        </p:txBody>
      </p:sp>
      <p:sp>
        <p:nvSpPr>
          <p:cNvPr id="58379" name="Text Box 20"/>
          <p:cNvSpPr txBox="1">
            <a:spLocks noChangeArrowheads="1"/>
          </p:cNvSpPr>
          <p:nvPr/>
        </p:nvSpPr>
        <p:spPr bwMode="auto">
          <a:xfrm>
            <a:off x="3316697" y="6261539"/>
            <a:ext cx="1589088" cy="30480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Stimulus Duration</a:t>
            </a:r>
          </a:p>
        </p:txBody>
      </p:sp>
      <p:grpSp>
        <p:nvGrpSpPr>
          <p:cNvPr id="58389" name="Group 30"/>
          <p:cNvGrpSpPr>
            <a:grpSpLocks/>
          </p:cNvGrpSpPr>
          <p:nvPr/>
        </p:nvGrpSpPr>
        <p:grpSpPr bwMode="auto">
          <a:xfrm>
            <a:off x="1022252" y="2443163"/>
            <a:ext cx="5084763" cy="261937"/>
            <a:chOff x="895" y="875"/>
            <a:chExt cx="3203" cy="165"/>
          </a:xfrm>
        </p:grpSpPr>
        <p:sp>
          <p:nvSpPr>
            <p:cNvPr id="58487" name="Line 31"/>
            <p:cNvSpPr>
              <a:spLocks noChangeShapeType="1"/>
            </p:cNvSpPr>
            <p:nvPr/>
          </p:nvSpPr>
          <p:spPr bwMode="auto">
            <a:xfrm>
              <a:off x="895" y="961"/>
              <a:ext cx="225" cy="0"/>
            </a:xfrm>
            <a:prstGeom prst="line">
              <a:avLst/>
            </a:prstGeom>
            <a:noFill/>
            <a:ln w="28575" cap="sq">
              <a:solidFill>
                <a:srgbClr val="FFFF99"/>
              </a:solidFill>
              <a:round/>
              <a:headEnd type="none" w="sm" len="sm"/>
              <a:tailEnd type="triangle" w="lg" len="lg"/>
            </a:ln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58488" name="Group 32"/>
            <p:cNvGrpSpPr>
              <a:grpSpLocks/>
            </p:cNvGrpSpPr>
            <p:nvPr/>
          </p:nvGrpSpPr>
          <p:grpSpPr bwMode="auto">
            <a:xfrm>
              <a:off x="1172" y="875"/>
              <a:ext cx="576" cy="165"/>
              <a:chOff x="1000" y="980"/>
              <a:chExt cx="576" cy="165"/>
            </a:xfrm>
          </p:grpSpPr>
          <p:sp>
            <p:nvSpPr>
              <p:cNvPr id="58490" name="Oval 33"/>
              <p:cNvSpPr>
                <a:spLocks noChangeArrowheads="1"/>
              </p:cNvSpPr>
              <p:nvPr/>
            </p:nvSpPr>
            <p:spPr bwMode="auto">
              <a:xfrm>
                <a:off x="1192" y="980"/>
                <a:ext cx="225" cy="159"/>
              </a:xfrm>
              <a:prstGeom prst="ellipse">
                <a:avLst/>
              </a:prstGeom>
              <a:solidFill>
                <a:srgbClr val="99CCFF"/>
              </a:solidFill>
              <a:ln w="28575" cap="sq">
                <a:solidFill>
                  <a:srgbClr val="99CCFF"/>
                </a:solidFill>
                <a:round/>
                <a:headEnd type="none" w="sm" len="sm"/>
                <a:tailEnd type="none" w="lg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491" name="Rectangle 34"/>
              <p:cNvSpPr>
                <a:spLocks noChangeArrowheads="1"/>
              </p:cNvSpPr>
              <p:nvPr/>
            </p:nvSpPr>
            <p:spPr bwMode="auto">
              <a:xfrm>
                <a:off x="1085" y="1038"/>
                <a:ext cx="252" cy="63"/>
              </a:xfrm>
              <a:prstGeom prst="rect">
                <a:avLst/>
              </a:prstGeom>
              <a:solidFill>
                <a:srgbClr val="99CCFF"/>
              </a:solidFill>
              <a:ln w="28575" cap="sq">
                <a:solidFill>
                  <a:srgbClr val="99CCFF"/>
                </a:solidFill>
                <a:miter lim="800000"/>
                <a:headEnd type="none" w="sm" len="sm"/>
                <a:tailEnd type="none" w="lg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492" name="Line 35"/>
              <p:cNvSpPr>
                <a:spLocks noChangeShapeType="1"/>
              </p:cNvSpPr>
              <p:nvPr/>
            </p:nvSpPr>
            <p:spPr bwMode="auto">
              <a:xfrm>
                <a:off x="1033" y="980"/>
                <a:ext cx="60" cy="53"/>
              </a:xfrm>
              <a:prstGeom prst="line">
                <a:avLst/>
              </a:prstGeom>
              <a:noFill/>
              <a:ln w="76200" cap="sq">
                <a:solidFill>
                  <a:srgbClr val="99CCFF"/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8493" name="Line 36"/>
              <p:cNvSpPr>
                <a:spLocks noChangeShapeType="1"/>
              </p:cNvSpPr>
              <p:nvPr/>
            </p:nvSpPr>
            <p:spPr bwMode="auto">
              <a:xfrm flipH="1">
                <a:off x="1026" y="1106"/>
                <a:ext cx="53" cy="39"/>
              </a:xfrm>
              <a:prstGeom prst="line">
                <a:avLst/>
              </a:prstGeom>
              <a:noFill/>
              <a:ln w="76200" cap="sq">
                <a:solidFill>
                  <a:srgbClr val="99CCFF"/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8494" name="Line 37"/>
              <p:cNvSpPr>
                <a:spLocks noChangeShapeType="1"/>
              </p:cNvSpPr>
              <p:nvPr/>
            </p:nvSpPr>
            <p:spPr bwMode="auto">
              <a:xfrm flipH="1">
                <a:off x="1000" y="1066"/>
                <a:ext cx="99" cy="0"/>
              </a:xfrm>
              <a:prstGeom prst="line">
                <a:avLst/>
              </a:prstGeom>
              <a:noFill/>
              <a:ln w="53975" cap="sq">
                <a:solidFill>
                  <a:srgbClr val="99CCFF"/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8495" name="Line 38"/>
              <p:cNvSpPr>
                <a:spLocks noChangeShapeType="1"/>
              </p:cNvSpPr>
              <p:nvPr/>
            </p:nvSpPr>
            <p:spPr bwMode="auto">
              <a:xfrm>
                <a:off x="1384" y="1059"/>
                <a:ext cx="192" cy="0"/>
              </a:xfrm>
              <a:prstGeom prst="line">
                <a:avLst/>
              </a:prstGeom>
              <a:noFill/>
              <a:ln w="28575" cap="sq">
                <a:solidFill>
                  <a:srgbClr val="99CCFF"/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58489" name="Line 39"/>
            <p:cNvSpPr>
              <a:spLocks noChangeShapeType="1"/>
            </p:cNvSpPr>
            <p:nvPr/>
          </p:nvSpPr>
          <p:spPr bwMode="auto">
            <a:xfrm>
              <a:off x="1887" y="947"/>
              <a:ext cx="2211" cy="0"/>
            </a:xfrm>
            <a:prstGeom prst="line">
              <a:avLst/>
            </a:prstGeom>
            <a:noFill/>
            <a:ln w="15875" cap="sq">
              <a:solidFill>
                <a:srgbClr val="FFFF99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8390" name="Line 40"/>
          <p:cNvSpPr>
            <a:spLocks noChangeShapeType="1"/>
          </p:cNvSpPr>
          <p:nvPr/>
        </p:nvSpPr>
        <p:spPr bwMode="auto">
          <a:xfrm>
            <a:off x="2731990" y="2238375"/>
            <a:ext cx="0" cy="295275"/>
          </a:xfrm>
          <a:prstGeom prst="line">
            <a:avLst/>
          </a:prstGeom>
          <a:noFill/>
          <a:ln w="28575" cap="sq">
            <a:solidFill>
              <a:srgbClr val="CC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8391" name="Line 41"/>
          <p:cNvSpPr>
            <a:spLocks noChangeShapeType="1"/>
          </p:cNvSpPr>
          <p:nvPr/>
        </p:nvSpPr>
        <p:spPr bwMode="auto">
          <a:xfrm>
            <a:off x="5656165" y="2239963"/>
            <a:ext cx="0" cy="295275"/>
          </a:xfrm>
          <a:prstGeom prst="line">
            <a:avLst/>
          </a:prstGeom>
          <a:noFill/>
          <a:ln w="28575" cap="sq">
            <a:solidFill>
              <a:srgbClr val="CC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8392" name="Text Box 42"/>
          <p:cNvSpPr txBox="1">
            <a:spLocks noChangeArrowheads="1"/>
          </p:cNvSpPr>
          <p:nvPr/>
        </p:nvSpPr>
        <p:spPr bwMode="auto">
          <a:xfrm>
            <a:off x="444402" y="2371725"/>
            <a:ext cx="349250" cy="366713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FF99"/>
                </a:solidFill>
              </a:rPr>
              <a:t>A</a:t>
            </a:r>
          </a:p>
        </p:txBody>
      </p:sp>
      <p:sp>
        <p:nvSpPr>
          <p:cNvPr id="58393" name="Line 43"/>
          <p:cNvSpPr>
            <a:spLocks noChangeShapeType="1"/>
          </p:cNvSpPr>
          <p:nvPr/>
        </p:nvSpPr>
        <p:spPr bwMode="auto">
          <a:xfrm>
            <a:off x="3154265" y="2238375"/>
            <a:ext cx="0" cy="295275"/>
          </a:xfrm>
          <a:prstGeom prst="line">
            <a:avLst/>
          </a:prstGeom>
          <a:noFill/>
          <a:ln w="28575" cap="sq">
            <a:solidFill>
              <a:srgbClr val="CC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8394" name="Line 44"/>
          <p:cNvSpPr>
            <a:spLocks noChangeShapeType="1"/>
          </p:cNvSpPr>
          <p:nvPr/>
        </p:nvSpPr>
        <p:spPr bwMode="auto">
          <a:xfrm>
            <a:off x="3217765" y="2239963"/>
            <a:ext cx="0" cy="295275"/>
          </a:xfrm>
          <a:prstGeom prst="line">
            <a:avLst/>
          </a:prstGeom>
          <a:noFill/>
          <a:ln w="28575" cap="sq">
            <a:solidFill>
              <a:srgbClr val="CC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8395" name="Line 45"/>
          <p:cNvSpPr>
            <a:spLocks noChangeShapeType="1"/>
          </p:cNvSpPr>
          <p:nvPr/>
        </p:nvSpPr>
        <p:spPr bwMode="auto">
          <a:xfrm>
            <a:off x="4970365" y="2239963"/>
            <a:ext cx="0" cy="295275"/>
          </a:xfrm>
          <a:prstGeom prst="line">
            <a:avLst/>
          </a:prstGeom>
          <a:noFill/>
          <a:ln w="28575" cap="sq">
            <a:solidFill>
              <a:srgbClr val="CC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8396" name="Line 46"/>
          <p:cNvSpPr>
            <a:spLocks noChangeShapeType="1"/>
          </p:cNvSpPr>
          <p:nvPr/>
        </p:nvSpPr>
        <p:spPr bwMode="auto">
          <a:xfrm>
            <a:off x="3270152" y="2239963"/>
            <a:ext cx="0" cy="295275"/>
          </a:xfrm>
          <a:prstGeom prst="line">
            <a:avLst/>
          </a:prstGeom>
          <a:noFill/>
          <a:ln w="28575" cap="sq">
            <a:solidFill>
              <a:srgbClr val="CC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8397" name="Line 47"/>
          <p:cNvSpPr>
            <a:spLocks noChangeShapeType="1"/>
          </p:cNvSpPr>
          <p:nvPr/>
        </p:nvSpPr>
        <p:spPr bwMode="auto">
          <a:xfrm>
            <a:off x="3711477" y="2239963"/>
            <a:ext cx="0" cy="295275"/>
          </a:xfrm>
          <a:prstGeom prst="line">
            <a:avLst/>
          </a:prstGeom>
          <a:noFill/>
          <a:ln w="28575" cap="sq">
            <a:solidFill>
              <a:srgbClr val="CC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8398" name="Line 48"/>
          <p:cNvSpPr>
            <a:spLocks noChangeShapeType="1"/>
          </p:cNvSpPr>
          <p:nvPr/>
        </p:nvSpPr>
        <p:spPr bwMode="auto">
          <a:xfrm>
            <a:off x="3774977" y="2239963"/>
            <a:ext cx="0" cy="295275"/>
          </a:xfrm>
          <a:prstGeom prst="line">
            <a:avLst/>
          </a:prstGeom>
          <a:noFill/>
          <a:ln w="28575" cap="sq">
            <a:solidFill>
              <a:srgbClr val="CC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8399" name="Line 49"/>
          <p:cNvSpPr>
            <a:spLocks noChangeShapeType="1"/>
          </p:cNvSpPr>
          <p:nvPr/>
        </p:nvSpPr>
        <p:spPr bwMode="auto">
          <a:xfrm>
            <a:off x="4425852" y="2241550"/>
            <a:ext cx="0" cy="295275"/>
          </a:xfrm>
          <a:prstGeom prst="line">
            <a:avLst/>
          </a:prstGeom>
          <a:noFill/>
          <a:ln w="28575" cap="sq">
            <a:solidFill>
              <a:srgbClr val="CC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8400" name="Line 50"/>
          <p:cNvSpPr>
            <a:spLocks noChangeShapeType="1"/>
          </p:cNvSpPr>
          <p:nvPr/>
        </p:nvSpPr>
        <p:spPr bwMode="auto">
          <a:xfrm>
            <a:off x="4551265" y="2241550"/>
            <a:ext cx="0" cy="295275"/>
          </a:xfrm>
          <a:prstGeom prst="line">
            <a:avLst/>
          </a:prstGeom>
          <a:noFill/>
          <a:ln w="28575" cap="sq">
            <a:solidFill>
              <a:srgbClr val="CC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8401" name="Line 51"/>
          <p:cNvSpPr>
            <a:spLocks noChangeShapeType="1"/>
          </p:cNvSpPr>
          <p:nvPr/>
        </p:nvSpPr>
        <p:spPr bwMode="auto">
          <a:xfrm>
            <a:off x="4603652" y="2241550"/>
            <a:ext cx="0" cy="295275"/>
          </a:xfrm>
          <a:prstGeom prst="line">
            <a:avLst/>
          </a:prstGeom>
          <a:noFill/>
          <a:ln w="28575" cap="sq">
            <a:solidFill>
              <a:srgbClr val="CC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8402" name="Line 52"/>
          <p:cNvSpPr>
            <a:spLocks noChangeShapeType="1"/>
          </p:cNvSpPr>
          <p:nvPr/>
        </p:nvSpPr>
        <p:spPr bwMode="auto">
          <a:xfrm>
            <a:off x="3814665" y="2238375"/>
            <a:ext cx="0" cy="295275"/>
          </a:xfrm>
          <a:prstGeom prst="line">
            <a:avLst/>
          </a:prstGeom>
          <a:noFill/>
          <a:ln w="28575" cap="sq">
            <a:solidFill>
              <a:srgbClr val="CC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8403" name="Line 53"/>
          <p:cNvSpPr>
            <a:spLocks noChangeShapeType="1"/>
          </p:cNvSpPr>
          <p:nvPr/>
        </p:nvSpPr>
        <p:spPr bwMode="auto">
          <a:xfrm>
            <a:off x="5865715" y="2232025"/>
            <a:ext cx="0" cy="295275"/>
          </a:xfrm>
          <a:prstGeom prst="line">
            <a:avLst/>
          </a:prstGeom>
          <a:noFill/>
          <a:ln w="28575" cap="sq">
            <a:solidFill>
              <a:srgbClr val="CC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grpSp>
        <p:nvGrpSpPr>
          <p:cNvPr id="58420" name="Group 79"/>
          <p:cNvGrpSpPr>
            <a:grpSpLocks/>
          </p:cNvGrpSpPr>
          <p:nvPr/>
        </p:nvGrpSpPr>
        <p:grpSpPr bwMode="auto">
          <a:xfrm>
            <a:off x="1069877" y="5097902"/>
            <a:ext cx="5084763" cy="261937"/>
            <a:chOff x="895" y="875"/>
            <a:chExt cx="3203" cy="165"/>
          </a:xfrm>
        </p:grpSpPr>
        <p:sp>
          <p:nvSpPr>
            <p:cNvPr id="58469" name="Line 80"/>
            <p:cNvSpPr>
              <a:spLocks noChangeShapeType="1"/>
            </p:cNvSpPr>
            <p:nvPr/>
          </p:nvSpPr>
          <p:spPr bwMode="auto">
            <a:xfrm>
              <a:off x="895" y="961"/>
              <a:ext cx="225" cy="0"/>
            </a:xfrm>
            <a:prstGeom prst="line">
              <a:avLst/>
            </a:prstGeom>
            <a:noFill/>
            <a:ln w="28575" cap="sq">
              <a:solidFill>
                <a:srgbClr val="FFFF99"/>
              </a:solidFill>
              <a:round/>
              <a:headEnd type="none" w="sm" len="sm"/>
              <a:tailEnd type="triangle" w="lg" len="lg"/>
            </a:ln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58470" name="Group 81"/>
            <p:cNvGrpSpPr>
              <a:grpSpLocks/>
            </p:cNvGrpSpPr>
            <p:nvPr/>
          </p:nvGrpSpPr>
          <p:grpSpPr bwMode="auto">
            <a:xfrm>
              <a:off x="1172" y="875"/>
              <a:ext cx="576" cy="165"/>
              <a:chOff x="1000" y="980"/>
              <a:chExt cx="576" cy="165"/>
            </a:xfrm>
          </p:grpSpPr>
          <p:sp>
            <p:nvSpPr>
              <p:cNvPr id="58472" name="Oval 82"/>
              <p:cNvSpPr>
                <a:spLocks noChangeArrowheads="1"/>
              </p:cNvSpPr>
              <p:nvPr/>
            </p:nvSpPr>
            <p:spPr bwMode="auto">
              <a:xfrm>
                <a:off x="1192" y="980"/>
                <a:ext cx="225" cy="159"/>
              </a:xfrm>
              <a:prstGeom prst="ellipse">
                <a:avLst/>
              </a:prstGeom>
              <a:solidFill>
                <a:srgbClr val="99CCFF"/>
              </a:solidFill>
              <a:ln w="28575" cap="sq">
                <a:solidFill>
                  <a:srgbClr val="99CCFF"/>
                </a:solidFill>
                <a:round/>
                <a:headEnd type="none" w="sm" len="sm"/>
                <a:tailEnd type="none" w="lg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473" name="Rectangle 83"/>
              <p:cNvSpPr>
                <a:spLocks noChangeArrowheads="1"/>
              </p:cNvSpPr>
              <p:nvPr/>
            </p:nvSpPr>
            <p:spPr bwMode="auto">
              <a:xfrm>
                <a:off x="1085" y="1038"/>
                <a:ext cx="252" cy="63"/>
              </a:xfrm>
              <a:prstGeom prst="rect">
                <a:avLst/>
              </a:prstGeom>
              <a:solidFill>
                <a:srgbClr val="99CCFF"/>
              </a:solidFill>
              <a:ln w="28575" cap="sq">
                <a:solidFill>
                  <a:srgbClr val="99CCFF"/>
                </a:solidFill>
                <a:miter lim="800000"/>
                <a:headEnd type="none" w="sm" len="sm"/>
                <a:tailEnd type="none" w="lg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474" name="Line 84"/>
              <p:cNvSpPr>
                <a:spLocks noChangeShapeType="1"/>
              </p:cNvSpPr>
              <p:nvPr/>
            </p:nvSpPr>
            <p:spPr bwMode="auto">
              <a:xfrm>
                <a:off x="1033" y="980"/>
                <a:ext cx="60" cy="53"/>
              </a:xfrm>
              <a:prstGeom prst="line">
                <a:avLst/>
              </a:prstGeom>
              <a:noFill/>
              <a:ln w="76200" cap="sq">
                <a:solidFill>
                  <a:srgbClr val="99CCFF"/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8475" name="Line 85"/>
              <p:cNvSpPr>
                <a:spLocks noChangeShapeType="1"/>
              </p:cNvSpPr>
              <p:nvPr/>
            </p:nvSpPr>
            <p:spPr bwMode="auto">
              <a:xfrm flipH="1">
                <a:off x="1026" y="1106"/>
                <a:ext cx="53" cy="39"/>
              </a:xfrm>
              <a:prstGeom prst="line">
                <a:avLst/>
              </a:prstGeom>
              <a:noFill/>
              <a:ln w="76200" cap="sq">
                <a:solidFill>
                  <a:srgbClr val="99CCFF"/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8476" name="Line 86"/>
              <p:cNvSpPr>
                <a:spLocks noChangeShapeType="1"/>
              </p:cNvSpPr>
              <p:nvPr/>
            </p:nvSpPr>
            <p:spPr bwMode="auto">
              <a:xfrm flipH="1">
                <a:off x="1000" y="1066"/>
                <a:ext cx="99" cy="0"/>
              </a:xfrm>
              <a:prstGeom prst="line">
                <a:avLst/>
              </a:prstGeom>
              <a:noFill/>
              <a:ln w="53975" cap="sq">
                <a:solidFill>
                  <a:srgbClr val="99CCFF"/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58477" name="Line 87"/>
              <p:cNvSpPr>
                <a:spLocks noChangeShapeType="1"/>
              </p:cNvSpPr>
              <p:nvPr/>
            </p:nvSpPr>
            <p:spPr bwMode="auto">
              <a:xfrm>
                <a:off x="1384" y="1059"/>
                <a:ext cx="192" cy="0"/>
              </a:xfrm>
              <a:prstGeom prst="line">
                <a:avLst/>
              </a:prstGeom>
              <a:noFill/>
              <a:ln w="28575" cap="sq">
                <a:solidFill>
                  <a:srgbClr val="99CCFF"/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58471" name="Line 88"/>
            <p:cNvSpPr>
              <a:spLocks noChangeShapeType="1"/>
            </p:cNvSpPr>
            <p:nvPr/>
          </p:nvSpPr>
          <p:spPr bwMode="auto">
            <a:xfrm>
              <a:off x="1887" y="947"/>
              <a:ext cx="2211" cy="0"/>
            </a:xfrm>
            <a:prstGeom prst="line">
              <a:avLst/>
            </a:prstGeom>
            <a:noFill/>
            <a:ln w="15875" cap="sq">
              <a:solidFill>
                <a:srgbClr val="FFFF99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8421" name="Text Box 89"/>
          <p:cNvSpPr txBox="1">
            <a:spLocks noChangeArrowheads="1"/>
          </p:cNvSpPr>
          <p:nvPr/>
        </p:nvSpPr>
        <p:spPr bwMode="auto">
          <a:xfrm>
            <a:off x="499965" y="5039164"/>
            <a:ext cx="336550" cy="366713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FF99"/>
                </a:solidFill>
              </a:rPr>
              <a:t>B</a:t>
            </a:r>
          </a:p>
        </p:txBody>
      </p:sp>
      <p:sp>
        <p:nvSpPr>
          <p:cNvPr id="58422" name="Line 90"/>
          <p:cNvSpPr>
            <a:spLocks noChangeShapeType="1"/>
          </p:cNvSpPr>
          <p:nvPr/>
        </p:nvSpPr>
        <p:spPr bwMode="auto">
          <a:xfrm>
            <a:off x="6016527" y="4893114"/>
            <a:ext cx="0" cy="295275"/>
          </a:xfrm>
          <a:prstGeom prst="line">
            <a:avLst/>
          </a:prstGeom>
          <a:noFill/>
          <a:ln w="28575" cap="sq">
            <a:solidFill>
              <a:srgbClr val="CC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8423" name="Line 91"/>
          <p:cNvSpPr>
            <a:spLocks noChangeShapeType="1"/>
          </p:cNvSpPr>
          <p:nvPr/>
        </p:nvSpPr>
        <p:spPr bwMode="auto">
          <a:xfrm>
            <a:off x="5429152" y="4904227"/>
            <a:ext cx="0" cy="295275"/>
          </a:xfrm>
          <a:prstGeom prst="line">
            <a:avLst/>
          </a:prstGeom>
          <a:noFill/>
          <a:ln w="28575" cap="sq">
            <a:solidFill>
              <a:srgbClr val="CC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8426" name="Line 94"/>
          <p:cNvSpPr>
            <a:spLocks noChangeShapeType="1"/>
          </p:cNvSpPr>
          <p:nvPr/>
        </p:nvSpPr>
        <p:spPr bwMode="auto">
          <a:xfrm>
            <a:off x="3016152" y="4904227"/>
            <a:ext cx="0" cy="295275"/>
          </a:xfrm>
          <a:prstGeom prst="line">
            <a:avLst/>
          </a:prstGeom>
          <a:noFill/>
          <a:ln w="28575" cap="sq">
            <a:solidFill>
              <a:srgbClr val="CC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8427" name="Line 95"/>
          <p:cNvSpPr>
            <a:spLocks noChangeShapeType="1"/>
          </p:cNvSpPr>
          <p:nvPr/>
        </p:nvSpPr>
        <p:spPr bwMode="auto">
          <a:xfrm>
            <a:off x="3078065" y="4904227"/>
            <a:ext cx="0" cy="295275"/>
          </a:xfrm>
          <a:prstGeom prst="line">
            <a:avLst/>
          </a:prstGeom>
          <a:noFill/>
          <a:ln w="28575" cap="sq">
            <a:solidFill>
              <a:srgbClr val="CC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8428" name="Line 96"/>
          <p:cNvSpPr>
            <a:spLocks noChangeShapeType="1"/>
          </p:cNvSpPr>
          <p:nvPr/>
        </p:nvSpPr>
        <p:spPr bwMode="auto">
          <a:xfrm>
            <a:off x="3657502" y="4901052"/>
            <a:ext cx="0" cy="295275"/>
          </a:xfrm>
          <a:prstGeom prst="line">
            <a:avLst/>
          </a:prstGeom>
          <a:noFill/>
          <a:ln w="28575" cap="sq">
            <a:solidFill>
              <a:srgbClr val="CC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8429" name="Line 97"/>
          <p:cNvSpPr>
            <a:spLocks noChangeShapeType="1"/>
          </p:cNvSpPr>
          <p:nvPr/>
        </p:nvSpPr>
        <p:spPr bwMode="auto">
          <a:xfrm>
            <a:off x="3594002" y="4904227"/>
            <a:ext cx="0" cy="295275"/>
          </a:xfrm>
          <a:prstGeom prst="line">
            <a:avLst/>
          </a:prstGeom>
          <a:noFill/>
          <a:ln w="28575" cap="sq">
            <a:solidFill>
              <a:srgbClr val="CC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8430" name="Line 98"/>
          <p:cNvSpPr>
            <a:spLocks noChangeShapeType="1"/>
          </p:cNvSpPr>
          <p:nvPr/>
        </p:nvSpPr>
        <p:spPr bwMode="auto">
          <a:xfrm>
            <a:off x="4370290" y="4893114"/>
            <a:ext cx="0" cy="295275"/>
          </a:xfrm>
          <a:prstGeom prst="line">
            <a:avLst/>
          </a:prstGeom>
          <a:noFill/>
          <a:ln w="28575" cap="sq">
            <a:solidFill>
              <a:srgbClr val="CC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8431" name="Line 99"/>
          <p:cNvSpPr>
            <a:spLocks noChangeShapeType="1"/>
          </p:cNvSpPr>
          <p:nvPr/>
        </p:nvSpPr>
        <p:spPr bwMode="auto">
          <a:xfrm>
            <a:off x="4182965" y="4893114"/>
            <a:ext cx="0" cy="295275"/>
          </a:xfrm>
          <a:prstGeom prst="line">
            <a:avLst/>
          </a:prstGeom>
          <a:noFill/>
          <a:ln w="28575" cap="sq">
            <a:solidFill>
              <a:srgbClr val="CC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8432" name="Line 100"/>
          <p:cNvSpPr>
            <a:spLocks noChangeShapeType="1"/>
          </p:cNvSpPr>
          <p:nvPr/>
        </p:nvSpPr>
        <p:spPr bwMode="auto">
          <a:xfrm>
            <a:off x="4319490" y="4893114"/>
            <a:ext cx="0" cy="295275"/>
          </a:xfrm>
          <a:prstGeom prst="line">
            <a:avLst/>
          </a:prstGeom>
          <a:noFill/>
          <a:ln w="28575" cap="sq">
            <a:solidFill>
              <a:srgbClr val="CC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8433" name="Line 101"/>
          <p:cNvSpPr>
            <a:spLocks noChangeShapeType="1"/>
          </p:cNvSpPr>
          <p:nvPr/>
        </p:nvSpPr>
        <p:spPr bwMode="auto">
          <a:xfrm>
            <a:off x="5013227" y="4904227"/>
            <a:ext cx="0" cy="295275"/>
          </a:xfrm>
          <a:prstGeom prst="line">
            <a:avLst/>
          </a:prstGeom>
          <a:noFill/>
          <a:ln w="28575" cap="sq">
            <a:solidFill>
              <a:srgbClr val="CC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8434" name="Line 102"/>
          <p:cNvSpPr>
            <a:spLocks noChangeShapeType="1"/>
          </p:cNvSpPr>
          <p:nvPr/>
        </p:nvSpPr>
        <p:spPr bwMode="auto">
          <a:xfrm>
            <a:off x="3541615" y="4905814"/>
            <a:ext cx="0" cy="295275"/>
          </a:xfrm>
          <a:prstGeom prst="line">
            <a:avLst/>
          </a:prstGeom>
          <a:noFill/>
          <a:ln w="28575" cap="sq">
            <a:solidFill>
              <a:srgbClr val="CC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8435" name="Line 103"/>
          <p:cNvSpPr>
            <a:spLocks noChangeShapeType="1"/>
          </p:cNvSpPr>
          <p:nvPr/>
        </p:nvSpPr>
        <p:spPr bwMode="auto">
          <a:xfrm>
            <a:off x="3216177" y="4904227"/>
            <a:ext cx="0" cy="295275"/>
          </a:xfrm>
          <a:prstGeom prst="line">
            <a:avLst/>
          </a:prstGeom>
          <a:noFill/>
          <a:ln w="28575" cap="sq">
            <a:solidFill>
              <a:srgbClr val="CC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8436" name="Line 104"/>
          <p:cNvSpPr>
            <a:spLocks noChangeShapeType="1"/>
          </p:cNvSpPr>
          <p:nvPr/>
        </p:nvSpPr>
        <p:spPr bwMode="auto">
          <a:xfrm>
            <a:off x="4959252" y="4904227"/>
            <a:ext cx="0" cy="295275"/>
          </a:xfrm>
          <a:prstGeom prst="line">
            <a:avLst/>
          </a:prstGeom>
          <a:noFill/>
          <a:ln w="28575" cap="sq">
            <a:solidFill>
              <a:srgbClr val="CC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8437" name="Line 105"/>
          <p:cNvSpPr>
            <a:spLocks noChangeShapeType="1"/>
          </p:cNvSpPr>
          <p:nvPr/>
        </p:nvSpPr>
        <p:spPr bwMode="auto">
          <a:xfrm>
            <a:off x="3120927" y="4904227"/>
            <a:ext cx="0" cy="295275"/>
          </a:xfrm>
          <a:prstGeom prst="line">
            <a:avLst/>
          </a:prstGeom>
          <a:noFill/>
          <a:ln w="28575" cap="sq">
            <a:solidFill>
              <a:srgbClr val="CC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8438" name="Line 106"/>
          <p:cNvSpPr>
            <a:spLocks noChangeShapeType="1"/>
          </p:cNvSpPr>
          <p:nvPr/>
        </p:nvSpPr>
        <p:spPr bwMode="auto">
          <a:xfrm>
            <a:off x="3932140" y="4894702"/>
            <a:ext cx="0" cy="295275"/>
          </a:xfrm>
          <a:prstGeom prst="line">
            <a:avLst/>
          </a:prstGeom>
          <a:noFill/>
          <a:ln w="28575" cap="sq">
            <a:solidFill>
              <a:srgbClr val="CC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8439" name="Line 107"/>
          <p:cNvSpPr>
            <a:spLocks noChangeShapeType="1"/>
          </p:cNvSpPr>
          <p:nvPr/>
        </p:nvSpPr>
        <p:spPr bwMode="auto">
          <a:xfrm>
            <a:off x="4436965" y="4891527"/>
            <a:ext cx="0" cy="295275"/>
          </a:xfrm>
          <a:prstGeom prst="line">
            <a:avLst/>
          </a:prstGeom>
          <a:noFill/>
          <a:ln w="28575" cap="sq">
            <a:solidFill>
              <a:srgbClr val="CC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8440" name="Text Box 108"/>
          <p:cNvSpPr txBox="1">
            <a:spLocks noChangeArrowheads="1"/>
          </p:cNvSpPr>
          <p:nvPr/>
        </p:nvSpPr>
        <p:spPr bwMode="auto">
          <a:xfrm>
            <a:off x="6789640" y="1446213"/>
            <a:ext cx="1470025" cy="1098550"/>
          </a:xfrm>
          <a:prstGeom prst="rect">
            <a:avLst/>
          </a:prstGeom>
          <a:solidFill>
            <a:srgbClr val="333300"/>
          </a:solidFill>
          <a:ln w="12700" cap="sq">
            <a:solidFill>
              <a:srgbClr val="99CC00"/>
            </a:solidFill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rgbClr val="FFFF99"/>
                </a:solidFill>
              </a:rPr>
              <a:t>Repeatable</a:t>
            </a:r>
          </a:p>
          <a:p>
            <a:pPr algn="ctr"/>
            <a:r>
              <a:rPr lang="en-US" sz="1600">
                <a:solidFill>
                  <a:srgbClr val="FFFF99"/>
                </a:solidFill>
              </a:rPr>
              <a:t> temporal spike</a:t>
            </a:r>
          </a:p>
          <a:p>
            <a:pPr algn="ctr"/>
            <a:r>
              <a:rPr lang="en-US" sz="1600">
                <a:solidFill>
                  <a:srgbClr val="FFFF99"/>
                </a:solidFill>
              </a:rPr>
              <a:t>pattern </a:t>
            </a:r>
          </a:p>
          <a:p>
            <a:pPr algn="ctr"/>
            <a:r>
              <a:rPr lang="en-US" sz="1600">
                <a:solidFill>
                  <a:srgbClr val="FFFF99"/>
                </a:solidFill>
              </a:rPr>
              <a:t> for stimulus A</a:t>
            </a:r>
          </a:p>
        </p:txBody>
      </p:sp>
      <p:sp>
        <p:nvSpPr>
          <p:cNvPr id="58442" name="Oval 110"/>
          <p:cNvSpPr>
            <a:spLocks noChangeArrowheads="1"/>
          </p:cNvSpPr>
          <p:nvPr/>
        </p:nvSpPr>
        <p:spPr bwMode="auto">
          <a:xfrm>
            <a:off x="3063777" y="2082800"/>
            <a:ext cx="303213" cy="623888"/>
          </a:xfrm>
          <a:prstGeom prst="ellipse">
            <a:avLst/>
          </a:prstGeom>
          <a:solidFill>
            <a:srgbClr val="00CCFF">
              <a:alpha val="46000"/>
            </a:srgbClr>
          </a:solidFill>
          <a:ln w="12700" cap="sq">
            <a:noFill/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44" name="Oval 112"/>
          <p:cNvSpPr>
            <a:spLocks noChangeArrowheads="1"/>
          </p:cNvSpPr>
          <p:nvPr/>
        </p:nvSpPr>
        <p:spPr bwMode="auto">
          <a:xfrm>
            <a:off x="3601940" y="2073275"/>
            <a:ext cx="303212" cy="623888"/>
          </a:xfrm>
          <a:prstGeom prst="ellipse">
            <a:avLst/>
          </a:prstGeom>
          <a:solidFill>
            <a:srgbClr val="00CCFF">
              <a:alpha val="46000"/>
            </a:srgbClr>
          </a:solidFill>
          <a:ln w="12700" cap="sq">
            <a:noFill/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618D51C-87A4-47A4-8DAD-693E05B6FBEA}"/>
              </a:ext>
            </a:extLst>
          </p:cNvPr>
          <p:cNvGrpSpPr/>
          <p:nvPr/>
        </p:nvGrpSpPr>
        <p:grpSpPr>
          <a:xfrm>
            <a:off x="428527" y="1299369"/>
            <a:ext cx="5683250" cy="693737"/>
            <a:chOff x="423863" y="979488"/>
            <a:chExt cx="5683250" cy="693737"/>
          </a:xfrm>
        </p:grpSpPr>
        <p:sp>
          <p:nvSpPr>
            <p:cNvPr id="58373" name="Text Box 5"/>
            <p:cNvSpPr txBox="1">
              <a:spLocks noChangeArrowheads="1"/>
            </p:cNvSpPr>
            <p:nvPr/>
          </p:nvSpPr>
          <p:spPr bwMode="auto">
            <a:xfrm>
              <a:off x="423863" y="1306513"/>
              <a:ext cx="349250" cy="366712"/>
            </a:xfrm>
            <a:prstGeom prst="rect">
              <a:avLst/>
            </a:prstGeom>
            <a:noFill/>
            <a:ln w="28575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FF99"/>
                  </a:solidFill>
                </a:rPr>
                <a:t>A</a:t>
              </a:r>
            </a:p>
          </p:txBody>
        </p:sp>
        <p:grpSp>
          <p:nvGrpSpPr>
            <p:cNvPr id="58374" name="Group 6"/>
            <p:cNvGrpSpPr>
              <a:grpSpLocks/>
            </p:cNvGrpSpPr>
            <p:nvPr/>
          </p:nvGrpSpPr>
          <p:grpSpPr bwMode="auto">
            <a:xfrm>
              <a:off x="1022350" y="1354138"/>
              <a:ext cx="5084763" cy="261937"/>
              <a:chOff x="895" y="875"/>
              <a:chExt cx="3203" cy="165"/>
            </a:xfrm>
          </p:grpSpPr>
          <p:sp>
            <p:nvSpPr>
              <p:cNvPr id="58496" name="Line 7"/>
              <p:cNvSpPr>
                <a:spLocks noChangeShapeType="1"/>
              </p:cNvSpPr>
              <p:nvPr/>
            </p:nvSpPr>
            <p:spPr bwMode="auto">
              <a:xfrm>
                <a:off x="895" y="961"/>
                <a:ext cx="225" cy="0"/>
              </a:xfrm>
              <a:prstGeom prst="line">
                <a:avLst/>
              </a:prstGeom>
              <a:noFill/>
              <a:ln w="28575" cap="sq">
                <a:solidFill>
                  <a:srgbClr val="FFFF99"/>
                </a:solidFill>
                <a:round/>
                <a:headEnd type="none" w="sm" len="sm"/>
                <a:tailEnd type="triangl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58497" name="Group 8"/>
              <p:cNvGrpSpPr>
                <a:grpSpLocks/>
              </p:cNvGrpSpPr>
              <p:nvPr/>
            </p:nvGrpSpPr>
            <p:grpSpPr bwMode="auto">
              <a:xfrm>
                <a:off x="1172" y="875"/>
                <a:ext cx="576" cy="165"/>
                <a:chOff x="1000" y="980"/>
                <a:chExt cx="576" cy="165"/>
              </a:xfrm>
            </p:grpSpPr>
            <p:sp>
              <p:nvSpPr>
                <p:cNvPr id="58499" name="Oval 9"/>
                <p:cNvSpPr>
                  <a:spLocks noChangeArrowheads="1"/>
                </p:cNvSpPr>
                <p:nvPr/>
              </p:nvSpPr>
              <p:spPr bwMode="auto">
                <a:xfrm>
                  <a:off x="1192" y="980"/>
                  <a:ext cx="225" cy="159"/>
                </a:xfrm>
                <a:prstGeom prst="ellipse">
                  <a:avLst/>
                </a:prstGeom>
                <a:solidFill>
                  <a:srgbClr val="99CCFF"/>
                </a:solidFill>
                <a:ln w="28575" cap="sq">
                  <a:solidFill>
                    <a:srgbClr val="99CCFF"/>
                  </a:solidFill>
                  <a:round/>
                  <a:headEnd type="none" w="sm" len="sm"/>
                  <a:tailEnd type="none" w="lg" len="lg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500" name="Rectangle 10"/>
                <p:cNvSpPr>
                  <a:spLocks noChangeArrowheads="1"/>
                </p:cNvSpPr>
                <p:nvPr/>
              </p:nvSpPr>
              <p:spPr bwMode="auto">
                <a:xfrm>
                  <a:off x="1085" y="1038"/>
                  <a:ext cx="252" cy="63"/>
                </a:xfrm>
                <a:prstGeom prst="rect">
                  <a:avLst/>
                </a:prstGeom>
                <a:solidFill>
                  <a:srgbClr val="99CCFF"/>
                </a:solidFill>
                <a:ln w="28575" cap="sq">
                  <a:solidFill>
                    <a:srgbClr val="99CCFF"/>
                  </a:solidFill>
                  <a:miter lim="800000"/>
                  <a:headEnd type="none" w="sm" len="sm"/>
                  <a:tailEnd type="none" w="lg" len="lg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501" name="Line 11"/>
                <p:cNvSpPr>
                  <a:spLocks noChangeShapeType="1"/>
                </p:cNvSpPr>
                <p:nvPr/>
              </p:nvSpPr>
              <p:spPr bwMode="auto">
                <a:xfrm>
                  <a:off x="1033" y="980"/>
                  <a:ext cx="60" cy="53"/>
                </a:xfrm>
                <a:prstGeom prst="line">
                  <a:avLst/>
                </a:prstGeom>
                <a:noFill/>
                <a:ln w="76200" cap="sq">
                  <a:solidFill>
                    <a:srgbClr val="99CCFF"/>
                  </a:solidFill>
                  <a:round/>
                  <a:headEnd type="none" w="sm" len="sm"/>
                  <a:tailEnd type="none" w="lg" len="lg"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58502" name="Line 12"/>
                <p:cNvSpPr>
                  <a:spLocks noChangeShapeType="1"/>
                </p:cNvSpPr>
                <p:nvPr/>
              </p:nvSpPr>
              <p:spPr bwMode="auto">
                <a:xfrm flipH="1">
                  <a:off x="1026" y="1106"/>
                  <a:ext cx="53" cy="39"/>
                </a:xfrm>
                <a:prstGeom prst="line">
                  <a:avLst/>
                </a:prstGeom>
                <a:noFill/>
                <a:ln w="76200" cap="sq">
                  <a:solidFill>
                    <a:srgbClr val="99CCFF"/>
                  </a:solidFill>
                  <a:round/>
                  <a:headEnd type="none" w="sm" len="sm"/>
                  <a:tailEnd type="none" w="lg" len="lg"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58503" name="Line 13"/>
                <p:cNvSpPr>
                  <a:spLocks noChangeShapeType="1"/>
                </p:cNvSpPr>
                <p:nvPr/>
              </p:nvSpPr>
              <p:spPr bwMode="auto">
                <a:xfrm flipH="1">
                  <a:off x="1000" y="1066"/>
                  <a:ext cx="99" cy="0"/>
                </a:xfrm>
                <a:prstGeom prst="line">
                  <a:avLst/>
                </a:prstGeom>
                <a:noFill/>
                <a:ln w="53975" cap="sq">
                  <a:solidFill>
                    <a:srgbClr val="99CCFF"/>
                  </a:solidFill>
                  <a:round/>
                  <a:headEnd type="none" w="sm" len="sm"/>
                  <a:tailEnd type="none" w="lg" len="lg"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58504" name="Line 14"/>
                <p:cNvSpPr>
                  <a:spLocks noChangeShapeType="1"/>
                </p:cNvSpPr>
                <p:nvPr/>
              </p:nvSpPr>
              <p:spPr bwMode="auto">
                <a:xfrm>
                  <a:off x="1384" y="1059"/>
                  <a:ext cx="192" cy="0"/>
                </a:xfrm>
                <a:prstGeom prst="line">
                  <a:avLst/>
                </a:prstGeom>
                <a:noFill/>
                <a:ln w="28575" cap="sq">
                  <a:solidFill>
                    <a:srgbClr val="99CCFF"/>
                  </a:solidFill>
                  <a:round/>
                  <a:headEnd type="none" w="sm" len="sm"/>
                  <a:tailEnd type="none" w="lg" len="lg"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58498" name="Line 15"/>
              <p:cNvSpPr>
                <a:spLocks noChangeShapeType="1"/>
              </p:cNvSpPr>
              <p:nvPr/>
            </p:nvSpPr>
            <p:spPr bwMode="auto">
              <a:xfrm>
                <a:off x="1887" y="947"/>
                <a:ext cx="2211" cy="0"/>
              </a:xfrm>
              <a:prstGeom prst="line">
                <a:avLst/>
              </a:prstGeom>
              <a:noFill/>
              <a:ln w="15875" cap="sq">
                <a:solidFill>
                  <a:srgbClr val="FFFF99"/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58375" name="Line 16"/>
            <p:cNvSpPr>
              <a:spLocks noChangeShapeType="1"/>
            </p:cNvSpPr>
            <p:nvPr/>
          </p:nvSpPr>
          <p:spPr bwMode="auto">
            <a:xfrm>
              <a:off x="3154363" y="1152525"/>
              <a:ext cx="0" cy="295275"/>
            </a:xfrm>
            <a:prstGeom prst="line">
              <a:avLst/>
            </a:prstGeom>
            <a:noFill/>
            <a:ln w="28575" cap="sq">
              <a:solidFill>
                <a:srgbClr val="CC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8376" name="Line 17"/>
            <p:cNvSpPr>
              <a:spLocks noChangeShapeType="1"/>
            </p:cNvSpPr>
            <p:nvPr/>
          </p:nvSpPr>
          <p:spPr bwMode="auto">
            <a:xfrm>
              <a:off x="3217863" y="1154113"/>
              <a:ext cx="0" cy="295275"/>
            </a:xfrm>
            <a:prstGeom prst="line">
              <a:avLst/>
            </a:prstGeom>
            <a:noFill/>
            <a:ln w="28575" cap="sq">
              <a:solidFill>
                <a:srgbClr val="CC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8377" name="Line 18"/>
            <p:cNvSpPr>
              <a:spLocks noChangeShapeType="1"/>
            </p:cNvSpPr>
            <p:nvPr/>
          </p:nvSpPr>
          <p:spPr bwMode="auto">
            <a:xfrm>
              <a:off x="5165725" y="1152525"/>
              <a:ext cx="0" cy="295275"/>
            </a:xfrm>
            <a:prstGeom prst="line">
              <a:avLst/>
            </a:prstGeom>
            <a:noFill/>
            <a:ln w="28575" cap="sq">
              <a:solidFill>
                <a:srgbClr val="CC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8378" name="Line 19"/>
            <p:cNvSpPr>
              <a:spLocks noChangeShapeType="1"/>
            </p:cNvSpPr>
            <p:nvPr/>
          </p:nvSpPr>
          <p:spPr bwMode="auto">
            <a:xfrm>
              <a:off x="5918200" y="1162050"/>
              <a:ext cx="0" cy="295275"/>
            </a:xfrm>
            <a:prstGeom prst="line">
              <a:avLst/>
            </a:prstGeom>
            <a:noFill/>
            <a:ln w="28575" cap="sq">
              <a:solidFill>
                <a:srgbClr val="CC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8380" name="Line 21"/>
            <p:cNvSpPr>
              <a:spLocks noChangeShapeType="1"/>
            </p:cNvSpPr>
            <p:nvPr/>
          </p:nvSpPr>
          <p:spPr bwMode="auto">
            <a:xfrm>
              <a:off x="3270250" y="1154113"/>
              <a:ext cx="0" cy="295275"/>
            </a:xfrm>
            <a:prstGeom prst="line">
              <a:avLst/>
            </a:prstGeom>
            <a:noFill/>
            <a:ln w="28575" cap="sq">
              <a:solidFill>
                <a:srgbClr val="CC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8381" name="Line 22"/>
            <p:cNvSpPr>
              <a:spLocks noChangeShapeType="1"/>
            </p:cNvSpPr>
            <p:nvPr/>
          </p:nvSpPr>
          <p:spPr bwMode="auto">
            <a:xfrm>
              <a:off x="3711575" y="1154113"/>
              <a:ext cx="0" cy="295275"/>
            </a:xfrm>
            <a:prstGeom prst="line">
              <a:avLst/>
            </a:prstGeom>
            <a:noFill/>
            <a:ln w="28575" cap="sq">
              <a:solidFill>
                <a:srgbClr val="CC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8382" name="Line 23"/>
            <p:cNvSpPr>
              <a:spLocks noChangeShapeType="1"/>
            </p:cNvSpPr>
            <p:nvPr/>
          </p:nvSpPr>
          <p:spPr bwMode="auto">
            <a:xfrm>
              <a:off x="3775075" y="1154113"/>
              <a:ext cx="0" cy="295275"/>
            </a:xfrm>
            <a:prstGeom prst="line">
              <a:avLst/>
            </a:prstGeom>
            <a:noFill/>
            <a:ln w="28575" cap="sq">
              <a:solidFill>
                <a:srgbClr val="CC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8383" name="Line 24"/>
            <p:cNvSpPr>
              <a:spLocks noChangeShapeType="1"/>
            </p:cNvSpPr>
            <p:nvPr/>
          </p:nvSpPr>
          <p:spPr bwMode="auto">
            <a:xfrm>
              <a:off x="4425950" y="1155700"/>
              <a:ext cx="0" cy="295275"/>
            </a:xfrm>
            <a:prstGeom prst="line">
              <a:avLst/>
            </a:prstGeom>
            <a:noFill/>
            <a:ln w="28575" cap="sq">
              <a:solidFill>
                <a:srgbClr val="CC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8384" name="Line 25"/>
            <p:cNvSpPr>
              <a:spLocks noChangeShapeType="1"/>
            </p:cNvSpPr>
            <p:nvPr/>
          </p:nvSpPr>
          <p:spPr bwMode="auto">
            <a:xfrm>
              <a:off x="4487863" y="1155700"/>
              <a:ext cx="0" cy="295275"/>
            </a:xfrm>
            <a:prstGeom prst="line">
              <a:avLst/>
            </a:prstGeom>
            <a:noFill/>
            <a:ln w="28575" cap="sq">
              <a:solidFill>
                <a:srgbClr val="CC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8385" name="Line 26"/>
            <p:cNvSpPr>
              <a:spLocks noChangeShapeType="1"/>
            </p:cNvSpPr>
            <p:nvPr/>
          </p:nvSpPr>
          <p:spPr bwMode="auto">
            <a:xfrm>
              <a:off x="4603750" y="1155700"/>
              <a:ext cx="0" cy="295275"/>
            </a:xfrm>
            <a:prstGeom prst="line">
              <a:avLst/>
            </a:prstGeom>
            <a:noFill/>
            <a:ln w="28575" cap="sq">
              <a:solidFill>
                <a:srgbClr val="CC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8386" name="Line 27"/>
            <p:cNvSpPr>
              <a:spLocks noChangeShapeType="1"/>
            </p:cNvSpPr>
            <p:nvPr/>
          </p:nvSpPr>
          <p:spPr bwMode="auto">
            <a:xfrm>
              <a:off x="4098925" y="1163638"/>
              <a:ext cx="0" cy="295275"/>
            </a:xfrm>
            <a:prstGeom prst="line">
              <a:avLst/>
            </a:prstGeom>
            <a:noFill/>
            <a:ln w="28575" cap="sq">
              <a:solidFill>
                <a:srgbClr val="CC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8387" name="Line 28"/>
            <p:cNvSpPr>
              <a:spLocks noChangeShapeType="1"/>
            </p:cNvSpPr>
            <p:nvPr/>
          </p:nvSpPr>
          <p:spPr bwMode="auto">
            <a:xfrm>
              <a:off x="4667250" y="1155700"/>
              <a:ext cx="0" cy="295275"/>
            </a:xfrm>
            <a:prstGeom prst="line">
              <a:avLst/>
            </a:prstGeom>
            <a:noFill/>
            <a:ln w="28575" cap="sq">
              <a:solidFill>
                <a:srgbClr val="CC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8441" name="Oval 109"/>
            <p:cNvSpPr>
              <a:spLocks noChangeArrowheads="1"/>
            </p:cNvSpPr>
            <p:nvPr/>
          </p:nvSpPr>
          <p:spPr bwMode="auto">
            <a:xfrm>
              <a:off x="3054350" y="989013"/>
              <a:ext cx="303213" cy="623887"/>
            </a:xfrm>
            <a:prstGeom prst="ellipse">
              <a:avLst/>
            </a:prstGeom>
            <a:solidFill>
              <a:srgbClr val="00CCFF">
                <a:alpha val="46000"/>
              </a:srgbClr>
            </a:solidFill>
            <a:ln w="12700" cap="sq">
              <a:noFill/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443" name="Oval 111"/>
            <p:cNvSpPr>
              <a:spLocks noChangeArrowheads="1"/>
            </p:cNvSpPr>
            <p:nvPr/>
          </p:nvSpPr>
          <p:spPr bwMode="auto">
            <a:xfrm>
              <a:off x="3592513" y="989013"/>
              <a:ext cx="303212" cy="623887"/>
            </a:xfrm>
            <a:prstGeom prst="ellipse">
              <a:avLst/>
            </a:prstGeom>
            <a:solidFill>
              <a:srgbClr val="00CCFF">
                <a:alpha val="46000"/>
              </a:srgbClr>
            </a:solidFill>
            <a:ln w="12700" cap="sq">
              <a:noFill/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445" name="Oval 113"/>
            <p:cNvSpPr>
              <a:spLocks noChangeArrowheads="1"/>
            </p:cNvSpPr>
            <p:nvPr/>
          </p:nvSpPr>
          <p:spPr bwMode="auto">
            <a:xfrm>
              <a:off x="4333875" y="979488"/>
              <a:ext cx="400050" cy="623887"/>
            </a:xfrm>
            <a:prstGeom prst="ellipse">
              <a:avLst/>
            </a:prstGeom>
            <a:solidFill>
              <a:srgbClr val="00CCFF">
                <a:alpha val="46000"/>
              </a:srgbClr>
            </a:solidFill>
            <a:ln w="12700" cap="sq">
              <a:noFill/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8446" name="Oval 114"/>
          <p:cNvSpPr>
            <a:spLocks noChangeArrowheads="1"/>
          </p:cNvSpPr>
          <p:nvPr/>
        </p:nvSpPr>
        <p:spPr bwMode="auto">
          <a:xfrm>
            <a:off x="4311552" y="2084388"/>
            <a:ext cx="400050" cy="623887"/>
          </a:xfrm>
          <a:prstGeom prst="ellipse">
            <a:avLst/>
          </a:prstGeom>
          <a:solidFill>
            <a:srgbClr val="00CCFF">
              <a:alpha val="46000"/>
            </a:srgbClr>
          </a:solidFill>
          <a:ln w="12700" cap="sq">
            <a:noFill/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48" name="Oval 116"/>
          <p:cNvSpPr>
            <a:spLocks noChangeArrowheads="1"/>
          </p:cNvSpPr>
          <p:nvPr/>
        </p:nvSpPr>
        <p:spPr bwMode="auto">
          <a:xfrm>
            <a:off x="2922490" y="4720077"/>
            <a:ext cx="368300" cy="623887"/>
          </a:xfrm>
          <a:prstGeom prst="ellipse">
            <a:avLst/>
          </a:prstGeom>
          <a:solidFill>
            <a:srgbClr val="00CCFF">
              <a:alpha val="42000"/>
            </a:srgbClr>
          </a:solidFill>
          <a:ln w="12700" cap="sq">
            <a:noFill/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50" name="Oval 118"/>
          <p:cNvSpPr>
            <a:spLocks noChangeArrowheads="1"/>
          </p:cNvSpPr>
          <p:nvPr/>
        </p:nvSpPr>
        <p:spPr bwMode="auto">
          <a:xfrm>
            <a:off x="3440015" y="4721664"/>
            <a:ext cx="303212" cy="623888"/>
          </a:xfrm>
          <a:prstGeom prst="ellipse">
            <a:avLst/>
          </a:prstGeom>
          <a:solidFill>
            <a:srgbClr val="00CCFF">
              <a:alpha val="42000"/>
            </a:srgbClr>
          </a:solidFill>
          <a:ln w="12700" cap="sq">
            <a:noFill/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51" name="Oval 119"/>
          <p:cNvSpPr>
            <a:spLocks noChangeArrowheads="1"/>
          </p:cNvSpPr>
          <p:nvPr/>
        </p:nvSpPr>
        <p:spPr bwMode="auto">
          <a:xfrm>
            <a:off x="4073427" y="4731189"/>
            <a:ext cx="476250" cy="623888"/>
          </a:xfrm>
          <a:prstGeom prst="ellipse">
            <a:avLst/>
          </a:prstGeom>
          <a:solidFill>
            <a:srgbClr val="00CCFF">
              <a:alpha val="42000"/>
            </a:srgbClr>
          </a:solidFill>
          <a:ln w="12700" cap="sq">
            <a:noFill/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0953DC-C45F-4D92-8A5A-A14F143D544C}"/>
              </a:ext>
            </a:extLst>
          </p:cNvPr>
          <p:cNvGrpSpPr/>
          <p:nvPr/>
        </p:nvGrpSpPr>
        <p:grpSpPr>
          <a:xfrm>
            <a:off x="530127" y="3924110"/>
            <a:ext cx="5664200" cy="703262"/>
            <a:chOff x="461963" y="3871913"/>
            <a:chExt cx="5664200" cy="703262"/>
          </a:xfrm>
        </p:grpSpPr>
        <p:grpSp>
          <p:nvGrpSpPr>
            <p:cNvPr id="58406" name="Group 56"/>
            <p:cNvGrpSpPr>
              <a:grpSpLocks/>
            </p:cNvGrpSpPr>
            <p:nvPr/>
          </p:nvGrpSpPr>
          <p:grpSpPr bwMode="auto">
            <a:xfrm>
              <a:off x="1041400" y="4256088"/>
              <a:ext cx="5084763" cy="261937"/>
              <a:chOff x="895" y="875"/>
              <a:chExt cx="3203" cy="165"/>
            </a:xfrm>
          </p:grpSpPr>
          <p:sp>
            <p:nvSpPr>
              <p:cNvPr id="58478" name="Line 57"/>
              <p:cNvSpPr>
                <a:spLocks noChangeShapeType="1"/>
              </p:cNvSpPr>
              <p:nvPr/>
            </p:nvSpPr>
            <p:spPr bwMode="auto">
              <a:xfrm>
                <a:off x="895" y="961"/>
                <a:ext cx="225" cy="0"/>
              </a:xfrm>
              <a:prstGeom prst="line">
                <a:avLst/>
              </a:prstGeom>
              <a:noFill/>
              <a:ln w="28575" cap="sq">
                <a:solidFill>
                  <a:srgbClr val="FFFF99"/>
                </a:solidFill>
                <a:round/>
                <a:headEnd type="none" w="sm" len="sm"/>
                <a:tailEnd type="triangl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58479" name="Group 58"/>
              <p:cNvGrpSpPr>
                <a:grpSpLocks/>
              </p:cNvGrpSpPr>
              <p:nvPr/>
            </p:nvGrpSpPr>
            <p:grpSpPr bwMode="auto">
              <a:xfrm>
                <a:off x="1172" y="875"/>
                <a:ext cx="576" cy="165"/>
                <a:chOff x="1000" y="980"/>
                <a:chExt cx="576" cy="165"/>
              </a:xfrm>
            </p:grpSpPr>
            <p:sp>
              <p:nvSpPr>
                <p:cNvPr id="58481" name="Oval 59"/>
                <p:cNvSpPr>
                  <a:spLocks noChangeArrowheads="1"/>
                </p:cNvSpPr>
                <p:nvPr/>
              </p:nvSpPr>
              <p:spPr bwMode="auto">
                <a:xfrm>
                  <a:off x="1192" y="980"/>
                  <a:ext cx="225" cy="159"/>
                </a:xfrm>
                <a:prstGeom prst="ellipse">
                  <a:avLst/>
                </a:prstGeom>
                <a:solidFill>
                  <a:srgbClr val="99CCFF"/>
                </a:solidFill>
                <a:ln w="28575" cap="sq">
                  <a:solidFill>
                    <a:srgbClr val="99CCFF"/>
                  </a:solidFill>
                  <a:round/>
                  <a:headEnd type="none" w="sm" len="sm"/>
                  <a:tailEnd type="none" w="lg" len="lg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482" name="Rectangle 60"/>
                <p:cNvSpPr>
                  <a:spLocks noChangeArrowheads="1"/>
                </p:cNvSpPr>
                <p:nvPr/>
              </p:nvSpPr>
              <p:spPr bwMode="auto">
                <a:xfrm>
                  <a:off x="1085" y="1038"/>
                  <a:ext cx="252" cy="63"/>
                </a:xfrm>
                <a:prstGeom prst="rect">
                  <a:avLst/>
                </a:prstGeom>
                <a:solidFill>
                  <a:srgbClr val="99CCFF"/>
                </a:solidFill>
                <a:ln w="28575" cap="sq">
                  <a:solidFill>
                    <a:srgbClr val="99CCFF"/>
                  </a:solidFill>
                  <a:miter lim="800000"/>
                  <a:headEnd type="none" w="sm" len="sm"/>
                  <a:tailEnd type="none" w="lg" len="lg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483" name="Line 61"/>
                <p:cNvSpPr>
                  <a:spLocks noChangeShapeType="1"/>
                </p:cNvSpPr>
                <p:nvPr/>
              </p:nvSpPr>
              <p:spPr bwMode="auto">
                <a:xfrm>
                  <a:off x="1033" y="980"/>
                  <a:ext cx="60" cy="53"/>
                </a:xfrm>
                <a:prstGeom prst="line">
                  <a:avLst/>
                </a:prstGeom>
                <a:noFill/>
                <a:ln w="76200" cap="sq">
                  <a:solidFill>
                    <a:srgbClr val="99CCFF"/>
                  </a:solidFill>
                  <a:round/>
                  <a:headEnd type="none" w="sm" len="sm"/>
                  <a:tailEnd type="none" w="lg" len="lg"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58484" name="Line 62"/>
                <p:cNvSpPr>
                  <a:spLocks noChangeShapeType="1"/>
                </p:cNvSpPr>
                <p:nvPr/>
              </p:nvSpPr>
              <p:spPr bwMode="auto">
                <a:xfrm flipH="1">
                  <a:off x="1026" y="1106"/>
                  <a:ext cx="53" cy="39"/>
                </a:xfrm>
                <a:prstGeom prst="line">
                  <a:avLst/>
                </a:prstGeom>
                <a:noFill/>
                <a:ln w="76200" cap="sq">
                  <a:solidFill>
                    <a:srgbClr val="99CCFF"/>
                  </a:solidFill>
                  <a:round/>
                  <a:headEnd type="none" w="sm" len="sm"/>
                  <a:tailEnd type="none" w="lg" len="lg"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58485" name="Line 63"/>
                <p:cNvSpPr>
                  <a:spLocks noChangeShapeType="1"/>
                </p:cNvSpPr>
                <p:nvPr/>
              </p:nvSpPr>
              <p:spPr bwMode="auto">
                <a:xfrm flipH="1">
                  <a:off x="1000" y="1066"/>
                  <a:ext cx="99" cy="0"/>
                </a:xfrm>
                <a:prstGeom prst="line">
                  <a:avLst/>
                </a:prstGeom>
                <a:noFill/>
                <a:ln w="53975" cap="sq">
                  <a:solidFill>
                    <a:srgbClr val="99CCFF"/>
                  </a:solidFill>
                  <a:round/>
                  <a:headEnd type="none" w="sm" len="sm"/>
                  <a:tailEnd type="none" w="lg" len="lg"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58486" name="Line 64"/>
                <p:cNvSpPr>
                  <a:spLocks noChangeShapeType="1"/>
                </p:cNvSpPr>
                <p:nvPr/>
              </p:nvSpPr>
              <p:spPr bwMode="auto">
                <a:xfrm>
                  <a:off x="1384" y="1059"/>
                  <a:ext cx="192" cy="0"/>
                </a:xfrm>
                <a:prstGeom prst="line">
                  <a:avLst/>
                </a:prstGeom>
                <a:noFill/>
                <a:ln w="28575" cap="sq">
                  <a:solidFill>
                    <a:srgbClr val="99CCFF"/>
                  </a:solidFill>
                  <a:round/>
                  <a:headEnd type="none" w="sm" len="sm"/>
                  <a:tailEnd type="none" w="lg" len="lg"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58480" name="Line 65"/>
              <p:cNvSpPr>
                <a:spLocks noChangeShapeType="1"/>
              </p:cNvSpPr>
              <p:nvPr/>
            </p:nvSpPr>
            <p:spPr bwMode="auto">
              <a:xfrm>
                <a:off x="1887" y="947"/>
                <a:ext cx="2211" cy="0"/>
              </a:xfrm>
              <a:prstGeom prst="line">
                <a:avLst/>
              </a:prstGeom>
              <a:noFill/>
              <a:ln w="15875" cap="sq">
                <a:solidFill>
                  <a:srgbClr val="FFFF99"/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58407" name="Text Box 66"/>
            <p:cNvSpPr txBox="1">
              <a:spLocks noChangeArrowheads="1"/>
            </p:cNvSpPr>
            <p:nvPr/>
          </p:nvSpPr>
          <p:spPr bwMode="auto">
            <a:xfrm>
              <a:off x="461963" y="4208463"/>
              <a:ext cx="336550" cy="366712"/>
            </a:xfrm>
            <a:prstGeom prst="rect">
              <a:avLst/>
            </a:prstGeom>
            <a:noFill/>
            <a:ln w="28575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FF99"/>
                  </a:solidFill>
                </a:rPr>
                <a:t>B</a:t>
              </a:r>
            </a:p>
          </p:txBody>
        </p:sp>
        <p:sp>
          <p:nvSpPr>
            <p:cNvPr id="58408" name="Line 67"/>
            <p:cNvSpPr>
              <a:spLocks noChangeShapeType="1"/>
            </p:cNvSpPr>
            <p:nvPr/>
          </p:nvSpPr>
          <p:spPr bwMode="auto">
            <a:xfrm>
              <a:off x="2995613" y="4052888"/>
              <a:ext cx="0" cy="295275"/>
            </a:xfrm>
            <a:prstGeom prst="line">
              <a:avLst/>
            </a:prstGeom>
            <a:noFill/>
            <a:ln w="28575" cap="sq">
              <a:solidFill>
                <a:srgbClr val="CC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8409" name="Line 68"/>
            <p:cNvSpPr>
              <a:spLocks noChangeShapeType="1"/>
            </p:cNvSpPr>
            <p:nvPr/>
          </p:nvSpPr>
          <p:spPr bwMode="auto">
            <a:xfrm>
              <a:off x="3057525" y="4052888"/>
              <a:ext cx="0" cy="295275"/>
            </a:xfrm>
            <a:prstGeom prst="line">
              <a:avLst/>
            </a:prstGeom>
            <a:noFill/>
            <a:ln w="28575" cap="sq">
              <a:solidFill>
                <a:srgbClr val="CC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8410" name="Line 69"/>
            <p:cNvSpPr>
              <a:spLocks noChangeShapeType="1"/>
            </p:cNvSpPr>
            <p:nvPr/>
          </p:nvSpPr>
          <p:spPr bwMode="auto">
            <a:xfrm>
              <a:off x="3111500" y="4052888"/>
              <a:ext cx="0" cy="295275"/>
            </a:xfrm>
            <a:prstGeom prst="line">
              <a:avLst/>
            </a:prstGeom>
            <a:noFill/>
            <a:ln w="28575" cap="sq">
              <a:solidFill>
                <a:srgbClr val="CC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8411" name="Line 70"/>
            <p:cNvSpPr>
              <a:spLocks noChangeShapeType="1"/>
            </p:cNvSpPr>
            <p:nvPr/>
          </p:nvSpPr>
          <p:spPr bwMode="auto">
            <a:xfrm>
              <a:off x="3636963" y="4049713"/>
              <a:ext cx="0" cy="295275"/>
            </a:xfrm>
            <a:prstGeom prst="line">
              <a:avLst/>
            </a:prstGeom>
            <a:noFill/>
            <a:ln w="28575" cap="sq">
              <a:solidFill>
                <a:srgbClr val="CC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8412" name="Line 71"/>
            <p:cNvSpPr>
              <a:spLocks noChangeShapeType="1"/>
            </p:cNvSpPr>
            <p:nvPr/>
          </p:nvSpPr>
          <p:spPr bwMode="auto">
            <a:xfrm>
              <a:off x="3573463" y="4052888"/>
              <a:ext cx="0" cy="295275"/>
            </a:xfrm>
            <a:prstGeom prst="line">
              <a:avLst/>
            </a:prstGeom>
            <a:noFill/>
            <a:ln w="28575" cap="sq">
              <a:solidFill>
                <a:srgbClr val="CC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8413" name="Line 72"/>
            <p:cNvSpPr>
              <a:spLocks noChangeShapeType="1"/>
            </p:cNvSpPr>
            <p:nvPr/>
          </p:nvSpPr>
          <p:spPr bwMode="auto">
            <a:xfrm>
              <a:off x="4349750" y="4052888"/>
              <a:ext cx="0" cy="295275"/>
            </a:xfrm>
            <a:prstGeom prst="line">
              <a:avLst/>
            </a:prstGeom>
            <a:noFill/>
            <a:ln w="28575" cap="sq">
              <a:solidFill>
                <a:srgbClr val="CC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8414" name="Line 73"/>
            <p:cNvSpPr>
              <a:spLocks noChangeShapeType="1"/>
            </p:cNvSpPr>
            <p:nvPr/>
          </p:nvSpPr>
          <p:spPr bwMode="auto">
            <a:xfrm>
              <a:off x="4162425" y="4052888"/>
              <a:ext cx="0" cy="295275"/>
            </a:xfrm>
            <a:prstGeom prst="line">
              <a:avLst/>
            </a:prstGeom>
            <a:noFill/>
            <a:ln w="28575" cap="sq">
              <a:solidFill>
                <a:srgbClr val="CC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8415" name="Line 74"/>
            <p:cNvSpPr>
              <a:spLocks noChangeShapeType="1"/>
            </p:cNvSpPr>
            <p:nvPr/>
          </p:nvSpPr>
          <p:spPr bwMode="auto">
            <a:xfrm>
              <a:off x="4224338" y="4051300"/>
              <a:ext cx="0" cy="295275"/>
            </a:xfrm>
            <a:prstGeom prst="line">
              <a:avLst/>
            </a:prstGeom>
            <a:noFill/>
            <a:ln w="28575" cap="sq">
              <a:solidFill>
                <a:srgbClr val="CC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8416" name="Line 75"/>
            <p:cNvSpPr>
              <a:spLocks noChangeShapeType="1"/>
            </p:cNvSpPr>
            <p:nvPr/>
          </p:nvSpPr>
          <p:spPr bwMode="auto">
            <a:xfrm>
              <a:off x="4865688" y="4052888"/>
              <a:ext cx="0" cy="295275"/>
            </a:xfrm>
            <a:prstGeom prst="line">
              <a:avLst/>
            </a:prstGeom>
            <a:noFill/>
            <a:ln w="28575" cap="sq">
              <a:solidFill>
                <a:srgbClr val="CC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8417" name="Line 76"/>
            <p:cNvSpPr>
              <a:spLocks noChangeShapeType="1"/>
            </p:cNvSpPr>
            <p:nvPr/>
          </p:nvSpPr>
          <p:spPr bwMode="auto">
            <a:xfrm>
              <a:off x="4992688" y="4052888"/>
              <a:ext cx="0" cy="295275"/>
            </a:xfrm>
            <a:prstGeom prst="line">
              <a:avLst/>
            </a:prstGeom>
            <a:noFill/>
            <a:ln w="28575" cap="sq">
              <a:solidFill>
                <a:srgbClr val="CC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8418" name="Line 77"/>
            <p:cNvSpPr>
              <a:spLocks noChangeShapeType="1"/>
            </p:cNvSpPr>
            <p:nvPr/>
          </p:nvSpPr>
          <p:spPr bwMode="auto">
            <a:xfrm>
              <a:off x="5580063" y="4052888"/>
              <a:ext cx="0" cy="295275"/>
            </a:xfrm>
            <a:prstGeom prst="line">
              <a:avLst/>
            </a:prstGeom>
            <a:noFill/>
            <a:ln w="28575" cap="sq">
              <a:solidFill>
                <a:srgbClr val="CC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8419" name="Line 78"/>
            <p:cNvSpPr>
              <a:spLocks noChangeShapeType="1"/>
            </p:cNvSpPr>
            <p:nvPr/>
          </p:nvSpPr>
          <p:spPr bwMode="auto">
            <a:xfrm>
              <a:off x="3479800" y="4054475"/>
              <a:ext cx="0" cy="295275"/>
            </a:xfrm>
            <a:prstGeom prst="line">
              <a:avLst/>
            </a:prstGeom>
            <a:noFill/>
            <a:ln w="28575" cap="sq">
              <a:solidFill>
                <a:srgbClr val="CC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8424" name="Line 92"/>
            <p:cNvSpPr>
              <a:spLocks noChangeShapeType="1"/>
            </p:cNvSpPr>
            <p:nvPr/>
          </p:nvSpPr>
          <p:spPr bwMode="auto">
            <a:xfrm>
              <a:off x="3195638" y="4052888"/>
              <a:ext cx="0" cy="295275"/>
            </a:xfrm>
            <a:prstGeom prst="line">
              <a:avLst/>
            </a:prstGeom>
            <a:noFill/>
            <a:ln w="28575" cap="sq">
              <a:solidFill>
                <a:srgbClr val="CC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8425" name="Line 93"/>
            <p:cNvSpPr>
              <a:spLocks noChangeShapeType="1"/>
            </p:cNvSpPr>
            <p:nvPr/>
          </p:nvSpPr>
          <p:spPr bwMode="auto">
            <a:xfrm>
              <a:off x="4938713" y="4052888"/>
              <a:ext cx="0" cy="295275"/>
            </a:xfrm>
            <a:prstGeom prst="line">
              <a:avLst/>
            </a:prstGeom>
            <a:noFill/>
            <a:ln w="28575" cap="sq">
              <a:solidFill>
                <a:srgbClr val="CC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8447" name="Oval 115"/>
            <p:cNvSpPr>
              <a:spLocks noChangeArrowheads="1"/>
            </p:cNvSpPr>
            <p:nvPr/>
          </p:nvSpPr>
          <p:spPr bwMode="auto">
            <a:xfrm>
              <a:off x="2903538" y="3871913"/>
              <a:ext cx="368300" cy="623887"/>
            </a:xfrm>
            <a:prstGeom prst="ellipse">
              <a:avLst/>
            </a:prstGeom>
            <a:solidFill>
              <a:srgbClr val="00CCFF">
                <a:alpha val="42000"/>
              </a:srgbClr>
            </a:solidFill>
            <a:ln w="12700" cap="sq">
              <a:noFill/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449" name="Oval 117"/>
            <p:cNvSpPr>
              <a:spLocks noChangeArrowheads="1"/>
            </p:cNvSpPr>
            <p:nvPr/>
          </p:nvSpPr>
          <p:spPr bwMode="auto">
            <a:xfrm>
              <a:off x="3409950" y="3883025"/>
              <a:ext cx="303213" cy="623888"/>
            </a:xfrm>
            <a:prstGeom prst="ellipse">
              <a:avLst/>
            </a:prstGeom>
            <a:solidFill>
              <a:srgbClr val="00CCFF">
                <a:alpha val="42000"/>
              </a:srgbClr>
            </a:solidFill>
            <a:ln w="12700" cap="sq">
              <a:noFill/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452" name="Oval 120"/>
            <p:cNvSpPr>
              <a:spLocks noChangeArrowheads="1"/>
            </p:cNvSpPr>
            <p:nvPr/>
          </p:nvSpPr>
          <p:spPr bwMode="auto">
            <a:xfrm>
              <a:off x="4021138" y="3892550"/>
              <a:ext cx="476250" cy="623888"/>
            </a:xfrm>
            <a:prstGeom prst="ellipse">
              <a:avLst/>
            </a:prstGeom>
            <a:solidFill>
              <a:srgbClr val="00CCFF">
                <a:alpha val="42000"/>
              </a:srgbClr>
            </a:solidFill>
            <a:ln w="12700" cap="sq">
              <a:noFill/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453" name="Oval 121"/>
            <p:cNvSpPr>
              <a:spLocks noChangeArrowheads="1"/>
            </p:cNvSpPr>
            <p:nvPr/>
          </p:nvSpPr>
          <p:spPr bwMode="auto">
            <a:xfrm>
              <a:off x="4775200" y="3894138"/>
              <a:ext cx="303213" cy="623887"/>
            </a:xfrm>
            <a:prstGeom prst="ellipse">
              <a:avLst/>
            </a:prstGeom>
            <a:solidFill>
              <a:srgbClr val="00CCFF">
                <a:alpha val="42000"/>
              </a:srgbClr>
            </a:solidFill>
            <a:ln w="12700" cap="sq">
              <a:noFill/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8454" name="Oval 122"/>
          <p:cNvSpPr>
            <a:spLocks noChangeArrowheads="1"/>
          </p:cNvSpPr>
          <p:nvPr/>
        </p:nvSpPr>
        <p:spPr bwMode="auto">
          <a:xfrm>
            <a:off x="4806852" y="4721664"/>
            <a:ext cx="303213" cy="623888"/>
          </a:xfrm>
          <a:prstGeom prst="ellipse">
            <a:avLst/>
          </a:prstGeom>
          <a:solidFill>
            <a:srgbClr val="00CCFF">
              <a:alpha val="42000"/>
            </a:srgbClr>
          </a:solidFill>
          <a:ln w="12700" cap="sq">
            <a:noFill/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55" name="Line 123"/>
          <p:cNvSpPr>
            <a:spLocks noChangeShapeType="1"/>
          </p:cNvSpPr>
          <p:nvPr/>
        </p:nvSpPr>
        <p:spPr bwMode="auto">
          <a:xfrm>
            <a:off x="2585940" y="3416300"/>
            <a:ext cx="3521075" cy="0"/>
          </a:xfrm>
          <a:prstGeom prst="line">
            <a:avLst/>
          </a:prstGeom>
          <a:noFill/>
          <a:ln w="15875" cap="sq">
            <a:solidFill>
              <a:srgbClr val="FFFF99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8456" name="Rectangle 124"/>
          <p:cNvSpPr>
            <a:spLocks noChangeArrowheads="1"/>
          </p:cNvSpPr>
          <p:nvPr/>
        </p:nvSpPr>
        <p:spPr bwMode="auto">
          <a:xfrm>
            <a:off x="3151090" y="3048000"/>
            <a:ext cx="88900" cy="347663"/>
          </a:xfrm>
          <a:prstGeom prst="rect">
            <a:avLst/>
          </a:prstGeom>
          <a:solidFill>
            <a:srgbClr val="33CCCC"/>
          </a:solidFill>
          <a:ln w="28575" cap="sq">
            <a:solidFill>
              <a:srgbClr val="33CCCC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57" name="Rectangle 125"/>
          <p:cNvSpPr>
            <a:spLocks noChangeArrowheads="1"/>
          </p:cNvSpPr>
          <p:nvPr/>
        </p:nvSpPr>
        <p:spPr bwMode="auto">
          <a:xfrm>
            <a:off x="3687665" y="3048000"/>
            <a:ext cx="88900" cy="347663"/>
          </a:xfrm>
          <a:prstGeom prst="rect">
            <a:avLst/>
          </a:prstGeom>
          <a:solidFill>
            <a:srgbClr val="33CCCC"/>
          </a:solidFill>
          <a:ln w="28575" cap="sq">
            <a:solidFill>
              <a:srgbClr val="33CCCC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58" name="Rectangle 126"/>
          <p:cNvSpPr>
            <a:spLocks noChangeArrowheads="1"/>
          </p:cNvSpPr>
          <p:nvPr/>
        </p:nvSpPr>
        <p:spPr bwMode="auto">
          <a:xfrm>
            <a:off x="4465540" y="3048000"/>
            <a:ext cx="88900" cy="347663"/>
          </a:xfrm>
          <a:prstGeom prst="rect">
            <a:avLst/>
          </a:prstGeom>
          <a:solidFill>
            <a:srgbClr val="33CCCC"/>
          </a:solidFill>
          <a:ln w="28575" cap="sq">
            <a:solidFill>
              <a:srgbClr val="33CCCC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59" name="Line 127"/>
          <p:cNvSpPr>
            <a:spLocks noChangeShapeType="1"/>
          </p:cNvSpPr>
          <p:nvPr/>
        </p:nvSpPr>
        <p:spPr bwMode="auto">
          <a:xfrm>
            <a:off x="2628802" y="6017064"/>
            <a:ext cx="3521075" cy="0"/>
          </a:xfrm>
          <a:prstGeom prst="line">
            <a:avLst/>
          </a:prstGeom>
          <a:noFill/>
          <a:ln w="15875" cap="sq">
            <a:solidFill>
              <a:srgbClr val="FFFF99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8460" name="Rectangle 128"/>
          <p:cNvSpPr>
            <a:spLocks noChangeArrowheads="1"/>
          </p:cNvSpPr>
          <p:nvPr/>
        </p:nvSpPr>
        <p:spPr bwMode="auto">
          <a:xfrm>
            <a:off x="3035202" y="5648764"/>
            <a:ext cx="88900" cy="347663"/>
          </a:xfrm>
          <a:prstGeom prst="rect">
            <a:avLst/>
          </a:prstGeom>
          <a:solidFill>
            <a:srgbClr val="33CCCC"/>
          </a:solidFill>
          <a:ln w="28575" cap="sq">
            <a:solidFill>
              <a:srgbClr val="33CCCC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61" name="Rectangle 129"/>
          <p:cNvSpPr>
            <a:spLocks noChangeArrowheads="1"/>
          </p:cNvSpPr>
          <p:nvPr/>
        </p:nvSpPr>
        <p:spPr bwMode="auto">
          <a:xfrm>
            <a:off x="3552727" y="5648764"/>
            <a:ext cx="88900" cy="347663"/>
          </a:xfrm>
          <a:prstGeom prst="rect">
            <a:avLst/>
          </a:prstGeom>
          <a:solidFill>
            <a:srgbClr val="33CCCC"/>
          </a:solidFill>
          <a:ln w="28575" cap="sq">
            <a:solidFill>
              <a:srgbClr val="33CCCC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62" name="Rectangle 130"/>
          <p:cNvSpPr>
            <a:spLocks noChangeArrowheads="1"/>
          </p:cNvSpPr>
          <p:nvPr/>
        </p:nvSpPr>
        <p:spPr bwMode="auto">
          <a:xfrm>
            <a:off x="4267102" y="5648764"/>
            <a:ext cx="88900" cy="347663"/>
          </a:xfrm>
          <a:prstGeom prst="rect">
            <a:avLst/>
          </a:prstGeom>
          <a:solidFill>
            <a:srgbClr val="33CCCC"/>
          </a:solidFill>
          <a:ln w="28575" cap="sq">
            <a:solidFill>
              <a:srgbClr val="33CCCC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63" name="Rectangle 131"/>
          <p:cNvSpPr>
            <a:spLocks noChangeArrowheads="1"/>
          </p:cNvSpPr>
          <p:nvPr/>
        </p:nvSpPr>
        <p:spPr bwMode="auto">
          <a:xfrm>
            <a:off x="4917977" y="5648764"/>
            <a:ext cx="88900" cy="347663"/>
          </a:xfrm>
          <a:prstGeom prst="rect">
            <a:avLst/>
          </a:prstGeom>
          <a:solidFill>
            <a:srgbClr val="33CCCC"/>
          </a:solidFill>
          <a:ln w="28575" cap="sq">
            <a:solidFill>
              <a:srgbClr val="33CCCC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64" name="Text Box 132"/>
          <p:cNvSpPr txBox="1">
            <a:spLocks noChangeArrowheads="1"/>
          </p:cNvSpPr>
          <p:nvPr/>
        </p:nvSpPr>
        <p:spPr bwMode="auto">
          <a:xfrm>
            <a:off x="6778527" y="3972364"/>
            <a:ext cx="1470025" cy="1098550"/>
          </a:xfrm>
          <a:prstGeom prst="rect">
            <a:avLst/>
          </a:prstGeom>
          <a:solidFill>
            <a:srgbClr val="000046"/>
          </a:solidFill>
          <a:ln w="12700" cap="sq">
            <a:solidFill>
              <a:srgbClr val="99CC00"/>
            </a:solidFill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rgbClr val="FFFF99"/>
                </a:solidFill>
              </a:rPr>
              <a:t>Repeatable</a:t>
            </a:r>
          </a:p>
          <a:p>
            <a:pPr algn="ctr"/>
            <a:r>
              <a:rPr lang="en-US" sz="1600">
                <a:solidFill>
                  <a:srgbClr val="FFFF99"/>
                </a:solidFill>
              </a:rPr>
              <a:t> temporal spike</a:t>
            </a:r>
          </a:p>
          <a:p>
            <a:pPr algn="ctr"/>
            <a:r>
              <a:rPr lang="en-US" sz="1600">
                <a:solidFill>
                  <a:srgbClr val="FFFF99"/>
                </a:solidFill>
              </a:rPr>
              <a:t>pattern </a:t>
            </a:r>
          </a:p>
          <a:p>
            <a:pPr algn="ctr"/>
            <a:r>
              <a:rPr lang="en-US" sz="1600">
                <a:solidFill>
                  <a:srgbClr val="FFFF99"/>
                </a:solidFill>
              </a:rPr>
              <a:t> for stimulus B</a:t>
            </a:r>
          </a:p>
        </p:txBody>
      </p:sp>
      <p:sp>
        <p:nvSpPr>
          <p:cNvPr id="58465" name="Text Box 133"/>
          <p:cNvSpPr txBox="1">
            <a:spLocks noChangeArrowheads="1"/>
          </p:cNvSpPr>
          <p:nvPr/>
        </p:nvSpPr>
        <p:spPr bwMode="auto">
          <a:xfrm>
            <a:off x="6806166" y="2949575"/>
            <a:ext cx="1460785" cy="584775"/>
          </a:xfrm>
          <a:prstGeom prst="rect">
            <a:avLst/>
          </a:prstGeom>
          <a:solidFill>
            <a:srgbClr val="333300"/>
          </a:solidFill>
          <a:ln w="12700" cap="sq">
            <a:solidFill>
              <a:srgbClr val="99CC00"/>
            </a:solidFill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rgbClr val="FFFF99"/>
                </a:solidFill>
              </a:rPr>
              <a:t>Temporal code </a:t>
            </a:r>
          </a:p>
          <a:p>
            <a:pPr algn="ctr"/>
            <a:r>
              <a:rPr lang="en-US" sz="1600">
                <a:solidFill>
                  <a:srgbClr val="FFFF99"/>
                </a:solidFill>
              </a:rPr>
              <a:t> for stimulus A</a:t>
            </a:r>
          </a:p>
        </p:txBody>
      </p:sp>
      <p:sp>
        <p:nvSpPr>
          <p:cNvPr id="58466" name="Text Box 134"/>
          <p:cNvSpPr txBox="1">
            <a:spLocks noChangeArrowheads="1"/>
          </p:cNvSpPr>
          <p:nvPr/>
        </p:nvSpPr>
        <p:spPr bwMode="auto">
          <a:xfrm>
            <a:off x="6817278" y="5572564"/>
            <a:ext cx="1460785" cy="584775"/>
          </a:xfrm>
          <a:prstGeom prst="rect">
            <a:avLst/>
          </a:prstGeom>
          <a:solidFill>
            <a:srgbClr val="000046"/>
          </a:solidFill>
          <a:ln w="12700" cap="sq">
            <a:solidFill>
              <a:srgbClr val="99CC00"/>
            </a:solidFill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rgbClr val="FFFF99"/>
                </a:solidFill>
              </a:rPr>
              <a:t>Temporal code </a:t>
            </a:r>
          </a:p>
          <a:p>
            <a:pPr algn="ctr"/>
            <a:r>
              <a:rPr lang="en-US" sz="1600">
                <a:solidFill>
                  <a:srgbClr val="FFFF99"/>
                </a:solidFill>
              </a:rPr>
              <a:t> for stimulus B</a:t>
            </a:r>
          </a:p>
        </p:txBody>
      </p:sp>
      <p:sp>
        <p:nvSpPr>
          <p:cNvPr id="58467" name="Text Box 135"/>
          <p:cNvSpPr txBox="1">
            <a:spLocks noChangeArrowheads="1"/>
          </p:cNvSpPr>
          <p:nvPr/>
        </p:nvSpPr>
        <p:spPr bwMode="auto">
          <a:xfrm>
            <a:off x="6339582" y="6389722"/>
            <a:ext cx="614363" cy="33655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Time</a:t>
            </a:r>
          </a:p>
        </p:txBody>
      </p:sp>
      <p:sp>
        <p:nvSpPr>
          <p:cNvPr id="58468" name="Line 136"/>
          <p:cNvSpPr>
            <a:spLocks noChangeShapeType="1"/>
          </p:cNvSpPr>
          <p:nvPr/>
        </p:nvSpPr>
        <p:spPr bwMode="auto">
          <a:xfrm>
            <a:off x="6194327" y="6413858"/>
            <a:ext cx="904875" cy="0"/>
          </a:xfrm>
          <a:prstGeom prst="line">
            <a:avLst/>
          </a:prstGeom>
          <a:noFill/>
          <a:ln w="19050" cap="sq">
            <a:solidFill>
              <a:schemeClr val="accent1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313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76" name="Picture 4" descr="https://s-media-cache-ak0.pinimg.com/736x/d9/50/4c/d9504cba65f7b04647a16819667512d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077" y="1362173"/>
            <a:ext cx="6539845" cy="470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606167" y="616884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https://www.pinterest.com/pin/407505466254748101/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4128977" y="664737"/>
            <a:ext cx="152638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Brain</a:t>
            </a:r>
          </a:p>
        </p:txBody>
      </p:sp>
    </p:spTree>
    <p:extLst>
      <p:ext uri="{BB962C8B-B14F-4D97-AF65-F5344CB8AC3E}">
        <p14:creationId xmlns:p14="http://schemas.microsoft.com/office/powerpoint/2010/main" val="1012943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Oval 2"/>
          <p:cNvSpPr>
            <a:spLocks noChangeArrowheads="1"/>
          </p:cNvSpPr>
          <p:nvPr/>
        </p:nvSpPr>
        <p:spPr bwMode="auto">
          <a:xfrm>
            <a:off x="1112044" y="3338267"/>
            <a:ext cx="406400" cy="393700"/>
          </a:xfrm>
          <a:prstGeom prst="ellipse">
            <a:avLst/>
          </a:prstGeom>
          <a:solidFill>
            <a:srgbClr val="EABD00"/>
          </a:solidFill>
          <a:ln w="41275" cap="sq">
            <a:solidFill>
              <a:schemeClr val="tx2">
                <a:lumMod val="75000"/>
              </a:schemeClr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683" name="Oval 3"/>
          <p:cNvSpPr>
            <a:spLocks noChangeArrowheads="1"/>
          </p:cNvSpPr>
          <p:nvPr/>
        </p:nvSpPr>
        <p:spPr bwMode="auto">
          <a:xfrm>
            <a:off x="1099344" y="2627067"/>
            <a:ext cx="406400" cy="393700"/>
          </a:xfrm>
          <a:prstGeom prst="ellipse">
            <a:avLst/>
          </a:prstGeom>
          <a:solidFill>
            <a:srgbClr val="00B050"/>
          </a:solidFill>
          <a:ln w="41275" cap="sq">
            <a:solidFill>
              <a:schemeClr val="tx2">
                <a:lumMod val="75000"/>
              </a:schemeClr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684" name="Oval 4"/>
          <p:cNvSpPr>
            <a:spLocks noChangeArrowheads="1"/>
          </p:cNvSpPr>
          <p:nvPr/>
        </p:nvSpPr>
        <p:spPr bwMode="auto">
          <a:xfrm>
            <a:off x="1112044" y="4011367"/>
            <a:ext cx="406400" cy="3937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41275" cap="sq">
            <a:solidFill>
              <a:schemeClr val="tx2">
                <a:lumMod val="75000"/>
              </a:schemeClr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685" name="Oval 5"/>
          <p:cNvSpPr>
            <a:spLocks noChangeArrowheads="1"/>
          </p:cNvSpPr>
          <p:nvPr/>
        </p:nvSpPr>
        <p:spPr bwMode="auto">
          <a:xfrm>
            <a:off x="2470944" y="3363667"/>
            <a:ext cx="406400" cy="3937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41275" cap="sq">
            <a:solidFill>
              <a:schemeClr val="tx2">
                <a:lumMod val="75000"/>
              </a:schemeClr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686" name="Oval 6"/>
          <p:cNvSpPr>
            <a:spLocks noChangeArrowheads="1"/>
          </p:cNvSpPr>
          <p:nvPr/>
        </p:nvSpPr>
        <p:spPr bwMode="auto">
          <a:xfrm>
            <a:off x="2509044" y="4011367"/>
            <a:ext cx="406400" cy="3937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41275" cap="sq">
            <a:solidFill>
              <a:schemeClr val="tx2">
                <a:lumMod val="75000"/>
              </a:schemeClr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687" name="Line 7"/>
          <p:cNvSpPr>
            <a:spLocks noChangeShapeType="1"/>
          </p:cNvSpPr>
          <p:nvPr/>
        </p:nvSpPr>
        <p:spPr bwMode="auto">
          <a:xfrm>
            <a:off x="1493044" y="2855667"/>
            <a:ext cx="1003300" cy="596900"/>
          </a:xfrm>
          <a:prstGeom prst="line">
            <a:avLst/>
          </a:prstGeom>
          <a:noFill/>
          <a:ln w="38100" cap="sq">
            <a:solidFill>
              <a:schemeClr val="tx2">
                <a:lumMod val="75000"/>
              </a:schemeClr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1688" name="Line 8"/>
          <p:cNvSpPr>
            <a:spLocks noChangeShapeType="1"/>
          </p:cNvSpPr>
          <p:nvPr/>
        </p:nvSpPr>
        <p:spPr bwMode="auto">
          <a:xfrm>
            <a:off x="1518444" y="3516067"/>
            <a:ext cx="952500" cy="38100"/>
          </a:xfrm>
          <a:prstGeom prst="line">
            <a:avLst/>
          </a:prstGeom>
          <a:noFill/>
          <a:ln w="6350" cap="sq">
            <a:solidFill>
              <a:schemeClr val="tx2">
                <a:lumMod val="75000"/>
              </a:schemeClr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1689" name="Line 9"/>
          <p:cNvSpPr>
            <a:spLocks noChangeShapeType="1"/>
          </p:cNvSpPr>
          <p:nvPr/>
        </p:nvSpPr>
        <p:spPr bwMode="auto">
          <a:xfrm>
            <a:off x="1518444" y="4201867"/>
            <a:ext cx="977900" cy="12700"/>
          </a:xfrm>
          <a:prstGeom prst="line">
            <a:avLst/>
          </a:prstGeom>
          <a:noFill/>
          <a:ln w="6350" cap="sq">
            <a:solidFill>
              <a:schemeClr val="tx2">
                <a:lumMod val="75000"/>
              </a:schemeClr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1690" name="Line 10"/>
          <p:cNvSpPr>
            <a:spLocks noChangeShapeType="1"/>
          </p:cNvSpPr>
          <p:nvPr/>
        </p:nvSpPr>
        <p:spPr bwMode="auto">
          <a:xfrm flipV="1">
            <a:off x="1518444" y="3655767"/>
            <a:ext cx="990600" cy="533400"/>
          </a:xfrm>
          <a:prstGeom prst="line">
            <a:avLst/>
          </a:prstGeom>
          <a:noFill/>
          <a:ln w="38100" cap="sq">
            <a:solidFill>
              <a:schemeClr val="tx2">
                <a:lumMod val="75000"/>
              </a:schemeClr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1691" name="Line 11"/>
          <p:cNvSpPr>
            <a:spLocks noChangeShapeType="1"/>
          </p:cNvSpPr>
          <p:nvPr/>
        </p:nvSpPr>
        <p:spPr bwMode="auto">
          <a:xfrm>
            <a:off x="1531144" y="3541467"/>
            <a:ext cx="977900" cy="596900"/>
          </a:xfrm>
          <a:prstGeom prst="line">
            <a:avLst/>
          </a:prstGeom>
          <a:noFill/>
          <a:ln w="38100" cap="sq">
            <a:solidFill>
              <a:schemeClr val="tx2">
                <a:lumMod val="75000"/>
              </a:schemeClr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1692" name="Line 12"/>
          <p:cNvSpPr>
            <a:spLocks noChangeShapeType="1"/>
          </p:cNvSpPr>
          <p:nvPr/>
        </p:nvSpPr>
        <p:spPr bwMode="auto">
          <a:xfrm>
            <a:off x="1518444" y="2881067"/>
            <a:ext cx="1041400" cy="1193800"/>
          </a:xfrm>
          <a:prstGeom prst="line">
            <a:avLst/>
          </a:prstGeom>
          <a:noFill/>
          <a:ln w="6350" cap="sq">
            <a:solidFill>
              <a:schemeClr val="tx2">
                <a:lumMod val="75000"/>
              </a:schemeClr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1693" name="Line 13"/>
          <p:cNvSpPr>
            <a:spLocks noChangeShapeType="1"/>
          </p:cNvSpPr>
          <p:nvPr/>
        </p:nvSpPr>
        <p:spPr bwMode="auto">
          <a:xfrm>
            <a:off x="2902744" y="3554167"/>
            <a:ext cx="444500" cy="0"/>
          </a:xfrm>
          <a:prstGeom prst="line">
            <a:avLst/>
          </a:prstGeom>
          <a:noFill/>
          <a:ln w="38100" cap="sq">
            <a:solidFill>
              <a:schemeClr val="tx2">
                <a:lumMod val="75000"/>
              </a:schemeClr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1694" name="Line 14"/>
          <p:cNvSpPr>
            <a:spLocks noChangeShapeType="1"/>
          </p:cNvSpPr>
          <p:nvPr/>
        </p:nvSpPr>
        <p:spPr bwMode="auto">
          <a:xfrm>
            <a:off x="2928144" y="4201867"/>
            <a:ext cx="444500" cy="0"/>
          </a:xfrm>
          <a:prstGeom prst="line">
            <a:avLst/>
          </a:prstGeom>
          <a:noFill/>
          <a:ln w="38100" cap="sq">
            <a:solidFill>
              <a:schemeClr val="tx2">
                <a:lumMod val="75000"/>
              </a:schemeClr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1695" name="Text Box 15"/>
          <p:cNvSpPr txBox="1">
            <a:spLocks noChangeArrowheads="1"/>
          </p:cNvSpPr>
          <p:nvPr/>
        </p:nvSpPr>
        <p:spPr bwMode="auto">
          <a:xfrm>
            <a:off x="143669" y="2590555"/>
            <a:ext cx="804863" cy="396875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2000"/>
              <a:t>Green</a:t>
            </a:r>
          </a:p>
        </p:txBody>
      </p:sp>
      <p:sp>
        <p:nvSpPr>
          <p:cNvPr id="71696" name="Text Box 16"/>
          <p:cNvSpPr txBox="1">
            <a:spLocks noChangeArrowheads="1"/>
          </p:cNvSpPr>
          <p:nvPr/>
        </p:nvSpPr>
        <p:spPr bwMode="auto">
          <a:xfrm>
            <a:off x="334169" y="4736855"/>
            <a:ext cx="593725" cy="396875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2000"/>
              <a:t>Red</a:t>
            </a:r>
          </a:p>
        </p:txBody>
      </p:sp>
      <p:sp>
        <p:nvSpPr>
          <p:cNvPr id="71697" name="Oval 17"/>
          <p:cNvSpPr>
            <a:spLocks noChangeArrowheads="1"/>
          </p:cNvSpPr>
          <p:nvPr/>
        </p:nvSpPr>
        <p:spPr bwMode="auto">
          <a:xfrm>
            <a:off x="1112044" y="4722567"/>
            <a:ext cx="406400" cy="393700"/>
          </a:xfrm>
          <a:prstGeom prst="ellipse">
            <a:avLst/>
          </a:prstGeom>
          <a:solidFill>
            <a:srgbClr val="FF0000"/>
          </a:solidFill>
          <a:ln w="41275" cap="sq">
            <a:solidFill>
              <a:schemeClr val="tx2">
                <a:lumMod val="75000"/>
              </a:schemeClr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698" name="Line 18"/>
          <p:cNvSpPr>
            <a:spLocks noChangeShapeType="1"/>
          </p:cNvSpPr>
          <p:nvPr/>
        </p:nvSpPr>
        <p:spPr bwMode="auto">
          <a:xfrm flipV="1">
            <a:off x="1505744" y="3719267"/>
            <a:ext cx="1054100" cy="1155700"/>
          </a:xfrm>
          <a:prstGeom prst="line">
            <a:avLst/>
          </a:prstGeom>
          <a:noFill/>
          <a:ln w="6350" cap="sq">
            <a:solidFill>
              <a:schemeClr val="tx2">
                <a:lumMod val="75000"/>
              </a:schemeClr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1699" name="Text Box 19"/>
          <p:cNvSpPr txBox="1">
            <a:spLocks noChangeArrowheads="1"/>
          </p:cNvSpPr>
          <p:nvPr/>
        </p:nvSpPr>
        <p:spPr bwMode="auto">
          <a:xfrm>
            <a:off x="156369" y="3339855"/>
            <a:ext cx="804863" cy="396875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2000"/>
              <a:t>Apple</a:t>
            </a:r>
          </a:p>
        </p:txBody>
      </p:sp>
      <p:sp>
        <p:nvSpPr>
          <p:cNvPr id="71700" name="Text Box 20"/>
          <p:cNvSpPr txBox="1">
            <a:spLocks noChangeArrowheads="1"/>
          </p:cNvSpPr>
          <p:nvPr/>
        </p:nvSpPr>
        <p:spPr bwMode="auto">
          <a:xfrm>
            <a:off x="130969" y="4000255"/>
            <a:ext cx="889000" cy="396875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2000"/>
              <a:t>Pepper</a:t>
            </a:r>
          </a:p>
        </p:txBody>
      </p:sp>
      <p:sp>
        <p:nvSpPr>
          <p:cNvPr id="71701" name="Line 21"/>
          <p:cNvSpPr>
            <a:spLocks noChangeShapeType="1"/>
          </p:cNvSpPr>
          <p:nvPr/>
        </p:nvSpPr>
        <p:spPr bwMode="auto">
          <a:xfrm flipV="1">
            <a:off x="1543844" y="4290767"/>
            <a:ext cx="977900" cy="609600"/>
          </a:xfrm>
          <a:prstGeom prst="line">
            <a:avLst/>
          </a:prstGeom>
          <a:noFill/>
          <a:ln w="38100" cap="sq">
            <a:solidFill>
              <a:schemeClr val="tx2">
                <a:lumMod val="75000"/>
              </a:schemeClr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1702" name="Oval 22"/>
          <p:cNvSpPr>
            <a:spLocks noChangeArrowheads="1"/>
          </p:cNvSpPr>
          <p:nvPr/>
        </p:nvSpPr>
        <p:spPr bwMode="auto">
          <a:xfrm>
            <a:off x="2470944" y="2601667"/>
            <a:ext cx="406400" cy="393700"/>
          </a:xfrm>
          <a:prstGeom prst="ellipse">
            <a:avLst/>
          </a:prstGeom>
          <a:solidFill>
            <a:srgbClr val="669900"/>
          </a:solidFill>
          <a:ln w="41275" cap="sq">
            <a:solidFill>
              <a:schemeClr val="tx2">
                <a:lumMod val="75000"/>
              </a:schemeClr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03" name="Oval 23"/>
          <p:cNvSpPr>
            <a:spLocks noChangeArrowheads="1"/>
          </p:cNvSpPr>
          <p:nvPr/>
        </p:nvSpPr>
        <p:spPr bwMode="auto">
          <a:xfrm>
            <a:off x="2470944" y="4709867"/>
            <a:ext cx="406400" cy="3937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41275" cap="sq">
            <a:solidFill>
              <a:schemeClr val="tx2">
                <a:lumMod val="75000"/>
              </a:schemeClr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04" name="Line 24"/>
          <p:cNvSpPr>
            <a:spLocks noChangeShapeType="1"/>
          </p:cNvSpPr>
          <p:nvPr/>
        </p:nvSpPr>
        <p:spPr bwMode="auto">
          <a:xfrm flipV="1">
            <a:off x="1505744" y="2893767"/>
            <a:ext cx="965200" cy="558800"/>
          </a:xfrm>
          <a:prstGeom prst="line">
            <a:avLst/>
          </a:prstGeom>
          <a:noFill/>
          <a:ln w="38100" cap="sq">
            <a:solidFill>
              <a:schemeClr val="tx2">
                <a:lumMod val="75000"/>
              </a:schemeClr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1705" name="Line 25"/>
          <p:cNvSpPr>
            <a:spLocks noChangeShapeType="1"/>
          </p:cNvSpPr>
          <p:nvPr/>
        </p:nvSpPr>
        <p:spPr bwMode="auto">
          <a:xfrm>
            <a:off x="1505744" y="2817567"/>
            <a:ext cx="965200" cy="0"/>
          </a:xfrm>
          <a:prstGeom prst="line">
            <a:avLst/>
          </a:prstGeom>
          <a:noFill/>
          <a:ln w="38100" cap="sq">
            <a:solidFill>
              <a:schemeClr val="tx2">
                <a:lumMod val="75000"/>
              </a:schemeClr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1706" name="Line 26"/>
          <p:cNvSpPr>
            <a:spLocks noChangeShapeType="1"/>
          </p:cNvSpPr>
          <p:nvPr/>
        </p:nvSpPr>
        <p:spPr bwMode="auto">
          <a:xfrm flipV="1">
            <a:off x="1505744" y="2931867"/>
            <a:ext cx="1016000" cy="1219200"/>
          </a:xfrm>
          <a:prstGeom prst="line">
            <a:avLst/>
          </a:prstGeom>
          <a:noFill/>
          <a:ln w="6350" cap="sq">
            <a:solidFill>
              <a:schemeClr val="tx2">
                <a:lumMod val="75000"/>
              </a:schemeClr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1707" name="Line 27"/>
          <p:cNvSpPr>
            <a:spLocks noChangeShapeType="1"/>
          </p:cNvSpPr>
          <p:nvPr/>
        </p:nvSpPr>
        <p:spPr bwMode="auto">
          <a:xfrm flipV="1">
            <a:off x="1518444" y="2969967"/>
            <a:ext cx="1066800" cy="1879600"/>
          </a:xfrm>
          <a:prstGeom prst="line">
            <a:avLst/>
          </a:prstGeom>
          <a:noFill/>
          <a:ln w="6350" cap="sq">
            <a:solidFill>
              <a:schemeClr val="tx2">
                <a:lumMod val="75000"/>
              </a:schemeClr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1708" name="Line 28"/>
          <p:cNvSpPr>
            <a:spLocks noChangeShapeType="1"/>
          </p:cNvSpPr>
          <p:nvPr/>
        </p:nvSpPr>
        <p:spPr bwMode="auto">
          <a:xfrm>
            <a:off x="1493044" y="2868368"/>
            <a:ext cx="1016000" cy="1892299"/>
          </a:xfrm>
          <a:prstGeom prst="line">
            <a:avLst/>
          </a:prstGeom>
          <a:noFill/>
          <a:ln w="6350" cap="sq">
            <a:solidFill>
              <a:schemeClr val="tx2">
                <a:lumMod val="75000"/>
              </a:schemeClr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1709" name="Line 29"/>
          <p:cNvSpPr>
            <a:spLocks noChangeShapeType="1"/>
          </p:cNvSpPr>
          <p:nvPr/>
        </p:nvSpPr>
        <p:spPr bwMode="auto">
          <a:xfrm>
            <a:off x="1518444" y="3592267"/>
            <a:ext cx="965200" cy="1206500"/>
          </a:xfrm>
          <a:prstGeom prst="line">
            <a:avLst/>
          </a:prstGeom>
          <a:noFill/>
          <a:ln w="6350" cap="sq">
            <a:solidFill>
              <a:schemeClr val="tx2">
                <a:lumMod val="75000"/>
              </a:schemeClr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1710" name="Line 30"/>
          <p:cNvSpPr>
            <a:spLocks noChangeShapeType="1"/>
          </p:cNvSpPr>
          <p:nvPr/>
        </p:nvSpPr>
        <p:spPr bwMode="auto">
          <a:xfrm>
            <a:off x="1518444" y="4265367"/>
            <a:ext cx="952500" cy="596900"/>
          </a:xfrm>
          <a:prstGeom prst="line">
            <a:avLst/>
          </a:prstGeom>
          <a:noFill/>
          <a:ln w="38100" cap="sq">
            <a:solidFill>
              <a:schemeClr val="tx2">
                <a:lumMod val="75000"/>
              </a:schemeClr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1711" name="Line 31"/>
          <p:cNvSpPr>
            <a:spLocks noChangeShapeType="1"/>
          </p:cNvSpPr>
          <p:nvPr/>
        </p:nvSpPr>
        <p:spPr bwMode="auto">
          <a:xfrm>
            <a:off x="1543844" y="4925767"/>
            <a:ext cx="927100" cy="0"/>
          </a:xfrm>
          <a:prstGeom prst="line">
            <a:avLst/>
          </a:prstGeom>
          <a:noFill/>
          <a:ln w="38100" cap="sq">
            <a:solidFill>
              <a:schemeClr val="tx2">
                <a:lumMod val="75000"/>
              </a:schemeClr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1712" name="Line 32"/>
          <p:cNvSpPr>
            <a:spLocks noChangeShapeType="1"/>
          </p:cNvSpPr>
          <p:nvPr/>
        </p:nvSpPr>
        <p:spPr bwMode="auto">
          <a:xfrm>
            <a:off x="2902744" y="2804867"/>
            <a:ext cx="444500" cy="0"/>
          </a:xfrm>
          <a:prstGeom prst="line">
            <a:avLst/>
          </a:prstGeom>
          <a:noFill/>
          <a:ln w="38100" cap="sq">
            <a:solidFill>
              <a:schemeClr val="tx2">
                <a:lumMod val="75000"/>
              </a:schemeClr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1713" name="Line 33"/>
          <p:cNvSpPr>
            <a:spLocks noChangeShapeType="1"/>
          </p:cNvSpPr>
          <p:nvPr/>
        </p:nvSpPr>
        <p:spPr bwMode="auto">
          <a:xfrm>
            <a:off x="2890044" y="4913067"/>
            <a:ext cx="444500" cy="0"/>
          </a:xfrm>
          <a:prstGeom prst="line">
            <a:avLst/>
          </a:prstGeom>
          <a:noFill/>
          <a:ln w="38100" cap="sq">
            <a:solidFill>
              <a:schemeClr val="tx2">
                <a:lumMod val="75000"/>
              </a:schemeClr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1714" name="Line 34"/>
          <p:cNvSpPr>
            <a:spLocks noChangeShapeType="1"/>
          </p:cNvSpPr>
          <p:nvPr/>
        </p:nvSpPr>
        <p:spPr bwMode="auto">
          <a:xfrm>
            <a:off x="4581525" y="2286000"/>
            <a:ext cx="429260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1715" name="Line 35"/>
          <p:cNvSpPr>
            <a:spLocks noChangeShapeType="1"/>
          </p:cNvSpPr>
          <p:nvPr/>
        </p:nvSpPr>
        <p:spPr bwMode="auto">
          <a:xfrm>
            <a:off x="4581525" y="2868367"/>
            <a:ext cx="429260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1716" name="Line 36"/>
          <p:cNvSpPr>
            <a:spLocks noChangeShapeType="1"/>
          </p:cNvSpPr>
          <p:nvPr/>
        </p:nvSpPr>
        <p:spPr bwMode="auto">
          <a:xfrm>
            <a:off x="4606925" y="1750767"/>
            <a:ext cx="429260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1717" name="Line 37"/>
          <p:cNvSpPr>
            <a:spLocks noChangeShapeType="1"/>
          </p:cNvSpPr>
          <p:nvPr/>
        </p:nvSpPr>
        <p:spPr bwMode="auto">
          <a:xfrm>
            <a:off x="4568825" y="3427167"/>
            <a:ext cx="429260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1718" name="Line 38"/>
          <p:cNvSpPr>
            <a:spLocks noChangeShapeType="1"/>
          </p:cNvSpPr>
          <p:nvPr/>
        </p:nvSpPr>
        <p:spPr bwMode="auto">
          <a:xfrm>
            <a:off x="4606925" y="4798767"/>
            <a:ext cx="429260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1719" name="Line 39"/>
          <p:cNvSpPr>
            <a:spLocks noChangeShapeType="1"/>
          </p:cNvSpPr>
          <p:nvPr/>
        </p:nvSpPr>
        <p:spPr bwMode="auto">
          <a:xfrm>
            <a:off x="4606925" y="5370267"/>
            <a:ext cx="429260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1720" name="Line 40"/>
          <p:cNvSpPr>
            <a:spLocks noChangeShapeType="1"/>
          </p:cNvSpPr>
          <p:nvPr/>
        </p:nvSpPr>
        <p:spPr bwMode="auto">
          <a:xfrm>
            <a:off x="4606925" y="4265367"/>
            <a:ext cx="429260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1721" name="Line 41"/>
          <p:cNvSpPr>
            <a:spLocks noChangeShapeType="1"/>
          </p:cNvSpPr>
          <p:nvPr/>
        </p:nvSpPr>
        <p:spPr bwMode="auto">
          <a:xfrm>
            <a:off x="4594225" y="5929067"/>
            <a:ext cx="429260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1722" name="Rectangle 42"/>
          <p:cNvSpPr>
            <a:spLocks noChangeArrowheads="1"/>
          </p:cNvSpPr>
          <p:nvPr/>
        </p:nvSpPr>
        <p:spPr bwMode="auto">
          <a:xfrm>
            <a:off x="4975225" y="1433267"/>
            <a:ext cx="88900" cy="292100"/>
          </a:xfrm>
          <a:prstGeom prst="rect">
            <a:avLst/>
          </a:prstGeom>
          <a:solidFill>
            <a:srgbClr val="00B050"/>
          </a:solidFill>
          <a:ln w="25400" cap="sq">
            <a:solidFill>
              <a:srgbClr val="00B050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23" name="Rectangle 43"/>
          <p:cNvSpPr>
            <a:spLocks noChangeArrowheads="1"/>
          </p:cNvSpPr>
          <p:nvPr/>
        </p:nvSpPr>
        <p:spPr bwMode="auto">
          <a:xfrm>
            <a:off x="4957321" y="1973018"/>
            <a:ext cx="88900" cy="292100"/>
          </a:xfrm>
          <a:prstGeom prst="rect">
            <a:avLst/>
          </a:prstGeom>
          <a:solidFill>
            <a:srgbClr val="EABD00"/>
          </a:solidFill>
          <a:ln w="25400" cap="sq">
            <a:solidFill>
              <a:srgbClr val="EABD00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24" name="Rectangle 44"/>
          <p:cNvSpPr>
            <a:spLocks noChangeArrowheads="1"/>
          </p:cNvSpPr>
          <p:nvPr/>
        </p:nvSpPr>
        <p:spPr bwMode="auto">
          <a:xfrm>
            <a:off x="5305425" y="3109667"/>
            <a:ext cx="88900" cy="292100"/>
          </a:xfrm>
          <a:prstGeom prst="rect">
            <a:avLst/>
          </a:prstGeom>
          <a:solidFill>
            <a:srgbClr val="FF0000"/>
          </a:solidFill>
          <a:ln w="25400" cap="sq">
            <a:solidFill>
              <a:srgbClr val="FF0000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25" name="Rectangle 45"/>
          <p:cNvSpPr>
            <a:spLocks noChangeArrowheads="1"/>
          </p:cNvSpPr>
          <p:nvPr/>
        </p:nvSpPr>
        <p:spPr bwMode="auto">
          <a:xfrm>
            <a:off x="5305425" y="2550867"/>
            <a:ext cx="88900" cy="2921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5400" cap="sq">
            <a:solidFill>
              <a:schemeClr val="accent2">
                <a:lumMod val="75000"/>
              </a:schemeClr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26" name="Rectangle 46"/>
          <p:cNvSpPr>
            <a:spLocks noChangeArrowheads="1"/>
          </p:cNvSpPr>
          <p:nvPr/>
        </p:nvSpPr>
        <p:spPr bwMode="auto">
          <a:xfrm>
            <a:off x="5711825" y="1433267"/>
            <a:ext cx="88900" cy="292100"/>
          </a:xfrm>
          <a:prstGeom prst="rect">
            <a:avLst/>
          </a:prstGeom>
          <a:solidFill>
            <a:srgbClr val="00B050"/>
          </a:solidFill>
          <a:ln w="25400" cap="sq">
            <a:solidFill>
              <a:srgbClr val="00B050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27" name="Rectangle 47"/>
          <p:cNvSpPr>
            <a:spLocks noChangeArrowheads="1"/>
          </p:cNvSpPr>
          <p:nvPr/>
        </p:nvSpPr>
        <p:spPr bwMode="auto">
          <a:xfrm>
            <a:off x="5687342" y="1973018"/>
            <a:ext cx="88900" cy="292100"/>
          </a:xfrm>
          <a:prstGeom prst="rect">
            <a:avLst/>
          </a:prstGeom>
          <a:solidFill>
            <a:srgbClr val="EABD00"/>
          </a:solidFill>
          <a:ln w="25400" cap="sq">
            <a:solidFill>
              <a:srgbClr val="EABD00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28" name="Rectangle 48"/>
          <p:cNvSpPr>
            <a:spLocks noChangeArrowheads="1"/>
          </p:cNvSpPr>
          <p:nvPr/>
        </p:nvSpPr>
        <p:spPr bwMode="auto">
          <a:xfrm>
            <a:off x="6042025" y="3109667"/>
            <a:ext cx="88900" cy="292100"/>
          </a:xfrm>
          <a:prstGeom prst="rect">
            <a:avLst/>
          </a:prstGeom>
          <a:solidFill>
            <a:srgbClr val="FF0000"/>
          </a:solidFill>
          <a:ln w="25400" cap="sq">
            <a:solidFill>
              <a:srgbClr val="FF0000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29" name="Rectangle 49"/>
          <p:cNvSpPr>
            <a:spLocks noChangeArrowheads="1"/>
          </p:cNvSpPr>
          <p:nvPr/>
        </p:nvSpPr>
        <p:spPr bwMode="auto">
          <a:xfrm>
            <a:off x="6042025" y="2550867"/>
            <a:ext cx="88900" cy="2921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5400" cap="sq">
            <a:solidFill>
              <a:schemeClr val="accent2">
                <a:lumMod val="75000"/>
              </a:schemeClr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30" name="Rectangle 50"/>
          <p:cNvSpPr>
            <a:spLocks noChangeArrowheads="1"/>
          </p:cNvSpPr>
          <p:nvPr/>
        </p:nvSpPr>
        <p:spPr bwMode="auto">
          <a:xfrm>
            <a:off x="7286625" y="1966667"/>
            <a:ext cx="88900" cy="292100"/>
          </a:xfrm>
          <a:prstGeom prst="rect">
            <a:avLst/>
          </a:prstGeom>
          <a:solidFill>
            <a:srgbClr val="EABD00"/>
          </a:solidFill>
          <a:ln w="25400" cap="sq">
            <a:solidFill>
              <a:srgbClr val="EABD00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31" name="Rectangle 51"/>
          <p:cNvSpPr>
            <a:spLocks noChangeArrowheads="1"/>
          </p:cNvSpPr>
          <p:nvPr/>
        </p:nvSpPr>
        <p:spPr bwMode="auto">
          <a:xfrm>
            <a:off x="7312025" y="3096967"/>
            <a:ext cx="88900" cy="292100"/>
          </a:xfrm>
          <a:prstGeom prst="rect">
            <a:avLst/>
          </a:prstGeom>
          <a:solidFill>
            <a:srgbClr val="FF0000"/>
          </a:solidFill>
          <a:ln w="25400" cap="sq">
            <a:solidFill>
              <a:srgbClr val="FF0000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32" name="Rectangle 52"/>
          <p:cNvSpPr>
            <a:spLocks noChangeArrowheads="1"/>
          </p:cNvSpPr>
          <p:nvPr/>
        </p:nvSpPr>
        <p:spPr bwMode="auto">
          <a:xfrm>
            <a:off x="7604125" y="1433267"/>
            <a:ext cx="88900" cy="292100"/>
          </a:xfrm>
          <a:prstGeom prst="rect">
            <a:avLst/>
          </a:prstGeom>
          <a:solidFill>
            <a:srgbClr val="00B050"/>
          </a:solidFill>
          <a:ln w="25400" cap="sq">
            <a:solidFill>
              <a:srgbClr val="00B050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33" name="Rectangle 53"/>
          <p:cNvSpPr>
            <a:spLocks noChangeArrowheads="1"/>
          </p:cNvSpPr>
          <p:nvPr/>
        </p:nvSpPr>
        <p:spPr bwMode="auto">
          <a:xfrm>
            <a:off x="7642225" y="2538167"/>
            <a:ext cx="88900" cy="2921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5400" cap="sq">
            <a:solidFill>
              <a:schemeClr val="accent2">
                <a:lumMod val="75000"/>
              </a:schemeClr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34" name="Rectangle 54"/>
          <p:cNvSpPr>
            <a:spLocks noChangeArrowheads="1"/>
          </p:cNvSpPr>
          <p:nvPr/>
        </p:nvSpPr>
        <p:spPr bwMode="auto">
          <a:xfrm>
            <a:off x="6457835" y="1968501"/>
            <a:ext cx="88900" cy="292100"/>
          </a:xfrm>
          <a:prstGeom prst="rect">
            <a:avLst/>
          </a:prstGeom>
          <a:solidFill>
            <a:srgbClr val="EABD00"/>
          </a:solidFill>
          <a:ln w="25400" cap="sq">
            <a:solidFill>
              <a:srgbClr val="EABD00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35" name="Rectangle 55"/>
          <p:cNvSpPr>
            <a:spLocks noChangeArrowheads="1"/>
          </p:cNvSpPr>
          <p:nvPr/>
        </p:nvSpPr>
        <p:spPr bwMode="auto">
          <a:xfrm>
            <a:off x="6473825" y="3104955"/>
            <a:ext cx="88900" cy="292100"/>
          </a:xfrm>
          <a:prstGeom prst="rect">
            <a:avLst/>
          </a:prstGeom>
          <a:solidFill>
            <a:srgbClr val="FF0000"/>
          </a:solidFill>
          <a:ln w="25400" cap="sq">
            <a:solidFill>
              <a:srgbClr val="FF0000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36" name="Rectangle 56"/>
          <p:cNvSpPr>
            <a:spLocks noChangeArrowheads="1"/>
          </p:cNvSpPr>
          <p:nvPr/>
        </p:nvSpPr>
        <p:spPr bwMode="auto">
          <a:xfrm>
            <a:off x="6829425" y="1433267"/>
            <a:ext cx="88900" cy="292100"/>
          </a:xfrm>
          <a:prstGeom prst="rect">
            <a:avLst/>
          </a:prstGeom>
          <a:solidFill>
            <a:srgbClr val="00B050"/>
          </a:solidFill>
          <a:ln w="25400" cap="sq">
            <a:solidFill>
              <a:srgbClr val="00B050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37" name="Rectangle 57"/>
          <p:cNvSpPr>
            <a:spLocks noChangeArrowheads="1"/>
          </p:cNvSpPr>
          <p:nvPr/>
        </p:nvSpPr>
        <p:spPr bwMode="auto">
          <a:xfrm>
            <a:off x="6867525" y="2538167"/>
            <a:ext cx="88900" cy="2921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5400" cap="sq">
            <a:solidFill>
              <a:schemeClr val="accent2">
                <a:lumMod val="75000"/>
              </a:schemeClr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38" name="Rectangle 58"/>
          <p:cNvSpPr>
            <a:spLocks noChangeArrowheads="1"/>
          </p:cNvSpPr>
          <p:nvPr/>
        </p:nvSpPr>
        <p:spPr bwMode="auto">
          <a:xfrm>
            <a:off x="8112125" y="1433267"/>
            <a:ext cx="88900" cy="292100"/>
          </a:xfrm>
          <a:prstGeom prst="rect">
            <a:avLst/>
          </a:prstGeom>
          <a:solidFill>
            <a:srgbClr val="00B050"/>
          </a:solidFill>
          <a:ln w="25400" cap="sq">
            <a:solidFill>
              <a:srgbClr val="00B050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39" name="Rectangle 59"/>
          <p:cNvSpPr>
            <a:spLocks noChangeArrowheads="1"/>
          </p:cNvSpPr>
          <p:nvPr/>
        </p:nvSpPr>
        <p:spPr bwMode="auto">
          <a:xfrm>
            <a:off x="8099425" y="1961627"/>
            <a:ext cx="88900" cy="292100"/>
          </a:xfrm>
          <a:prstGeom prst="rect">
            <a:avLst/>
          </a:prstGeom>
          <a:solidFill>
            <a:srgbClr val="EABD00"/>
          </a:solidFill>
          <a:ln w="25400" cap="sq">
            <a:solidFill>
              <a:srgbClr val="EABD00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40" name="Rectangle 60"/>
          <p:cNvSpPr>
            <a:spLocks noChangeArrowheads="1"/>
          </p:cNvSpPr>
          <p:nvPr/>
        </p:nvSpPr>
        <p:spPr bwMode="auto">
          <a:xfrm>
            <a:off x="8442325" y="3109668"/>
            <a:ext cx="88900" cy="292100"/>
          </a:xfrm>
          <a:prstGeom prst="rect">
            <a:avLst/>
          </a:prstGeom>
          <a:solidFill>
            <a:srgbClr val="FF0000"/>
          </a:solidFill>
          <a:ln w="25400" cap="sq">
            <a:solidFill>
              <a:srgbClr val="FF0000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41" name="Rectangle 61"/>
          <p:cNvSpPr>
            <a:spLocks noChangeArrowheads="1"/>
          </p:cNvSpPr>
          <p:nvPr/>
        </p:nvSpPr>
        <p:spPr bwMode="auto">
          <a:xfrm>
            <a:off x="8442325" y="2550867"/>
            <a:ext cx="88900" cy="2921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5400" cap="sq">
            <a:solidFill>
              <a:schemeClr val="accent2">
                <a:lumMod val="75000"/>
              </a:schemeClr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42" name="Rectangle 62"/>
          <p:cNvSpPr>
            <a:spLocks noChangeArrowheads="1"/>
          </p:cNvSpPr>
          <p:nvPr/>
        </p:nvSpPr>
        <p:spPr bwMode="auto">
          <a:xfrm>
            <a:off x="4965506" y="3960567"/>
            <a:ext cx="88900" cy="292100"/>
          </a:xfrm>
          <a:prstGeom prst="rect">
            <a:avLst/>
          </a:prstGeom>
          <a:solidFill>
            <a:srgbClr val="669900"/>
          </a:solidFill>
          <a:ln w="25400" cap="sq">
            <a:solidFill>
              <a:srgbClr val="669900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43" name="Rectangle 63"/>
          <p:cNvSpPr>
            <a:spLocks noChangeArrowheads="1"/>
          </p:cNvSpPr>
          <p:nvPr/>
        </p:nvSpPr>
        <p:spPr bwMode="auto">
          <a:xfrm>
            <a:off x="5305425" y="5611567"/>
            <a:ext cx="101600" cy="2921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5400" cap="sq">
            <a:solidFill>
              <a:schemeClr val="accent5">
                <a:lumMod val="75000"/>
              </a:schemeClr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44" name="Line 64"/>
          <p:cNvSpPr>
            <a:spLocks noChangeShapeType="1"/>
          </p:cNvSpPr>
          <p:nvPr/>
        </p:nvSpPr>
        <p:spPr bwMode="auto">
          <a:xfrm>
            <a:off x="5013325" y="2538167"/>
            <a:ext cx="0" cy="1257300"/>
          </a:xfrm>
          <a:prstGeom prst="line">
            <a:avLst/>
          </a:prstGeom>
          <a:noFill/>
          <a:ln w="25400" cap="sq">
            <a:solidFill>
              <a:srgbClr val="009900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1745" name="Line 65"/>
          <p:cNvSpPr>
            <a:spLocks noChangeShapeType="1"/>
          </p:cNvSpPr>
          <p:nvPr/>
        </p:nvSpPr>
        <p:spPr bwMode="auto">
          <a:xfrm>
            <a:off x="5356225" y="3604967"/>
            <a:ext cx="0" cy="1866900"/>
          </a:xfrm>
          <a:prstGeom prst="line">
            <a:avLst/>
          </a:prstGeom>
          <a:noFill/>
          <a:ln w="25400" cap="sq">
            <a:solidFill>
              <a:srgbClr val="009900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1746" name="Rectangle 66"/>
          <p:cNvSpPr>
            <a:spLocks noChangeArrowheads="1"/>
          </p:cNvSpPr>
          <p:nvPr/>
        </p:nvSpPr>
        <p:spPr bwMode="auto">
          <a:xfrm>
            <a:off x="5673726" y="3955561"/>
            <a:ext cx="88900" cy="292100"/>
          </a:xfrm>
          <a:prstGeom prst="rect">
            <a:avLst/>
          </a:prstGeom>
          <a:solidFill>
            <a:srgbClr val="669900"/>
          </a:solidFill>
          <a:ln w="25400" cap="sq">
            <a:solidFill>
              <a:srgbClr val="669900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47" name="Rectangle 67"/>
          <p:cNvSpPr>
            <a:spLocks noChangeArrowheads="1"/>
          </p:cNvSpPr>
          <p:nvPr/>
        </p:nvSpPr>
        <p:spPr bwMode="auto">
          <a:xfrm>
            <a:off x="6016625" y="5611567"/>
            <a:ext cx="101600" cy="2921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5400" cap="sq">
            <a:solidFill>
              <a:schemeClr val="accent5">
                <a:lumMod val="75000"/>
              </a:schemeClr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50" name="Rectangle 70"/>
          <p:cNvSpPr>
            <a:spLocks noChangeArrowheads="1"/>
          </p:cNvSpPr>
          <p:nvPr/>
        </p:nvSpPr>
        <p:spPr bwMode="auto">
          <a:xfrm>
            <a:off x="6473825" y="5052767"/>
            <a:ext cx="88900" cy="2921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5400" cap="sq">
            <a:solidFill>
              <a:schemeClr val="accent2">
                <a:lumMod val="75000"/>
              </a:schemeClr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51" name="Line 71"/>
          <p:cNvSpPr>
            <a:spLocks noChangeShapeType="1"/>
          </p:cNvSpPr>
          <p:nvPr/>
        </p:nvSpPr>
        <p:spPr bwMode="auto">
          <a:xfrm flipH="1">
            <a:off x="6511925" y="3554167"/>
            <a:ext cx="0" cy="1371600"/>
          </a:xfrm>
          <a:prstGeom prst="line">
            <a:avLst/>
          </a:prstGeom>
          <a:noFill/>
          <a:ln w="25400" cap="sq">
            <a:solidFill>
              <a:srgbClr val="009900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1752" name="Oval 72"/>
          <p:cNvSpPr>
            <a:spLocks noChangeArrowheads="1"/>
          </p:cNvSpPr>
          <p:nvPr/>
        </p:nvSpPr>
        <p:spPr bwMode="auto">
          <a:xfrm>
            <a:off x="4835525" y="1280867"/>
            <a:ext cx="355600" cy="1257300"/>
          </a:xfrm>
          <a:prstGeom prst="ellipse">
            <a:avLst/>
          </a:prstGeom>
          <a:noFill/>
          <a:ln w="25400" cap="sq">
            <a:solidFill>
              <a:srgbClr val="339966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53" name="Oval 73"/>
          <p:cNvSpPr>
            <a:spLocks noChangeArrowheads="1"/>
          </p:cNvSpPr>
          <p:nvPr/>
        </p:nvSpPr>
        <p:spPr bwMode="auto">
          <a:xfrm>
            <a:off x="5165725" y="2334967"/>
            <a:ext cx="355600" cy="1257300"/>
          </a:xfrm>
          <a:prstGeom prst="ellipse">
            <a:avLst/>
          </a:prstGeom>
          <a:noFill/>
          <a:ln w="25400" cap="sq">
            <a:solidFill>
              <a:srgbClr val="339966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54" name="Oval 74"/>
          <p:cNvSpPr>
            <a:spLocks noChangeArrowheads="1"/>
          </p:cNvSpPr>
          <p:nvPr/>
        </p:nvSpPr>
        <p:spPr bwMode="auto">
          <a:xfrm>
            <a:off x="6334125" y="1611067"/>
            <a:ext cx="342900" cy="1955800"/>
          </a:xfrm>
          <a:prstGeom prst="ellipse">
            <a:avLst/>
          </a:prstGeom>
          <a:noFill/>
          <a:ln w="25400" cap="sq">
            <a:solidFill>
              <a:srgbClr val="339966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55" name="Rectangle 75"/>
          <p:cNvSpPr>
            <a:spLocks noChangeArrowheads="1"/>
          </p:cNvSpPr>
          <p:nvPr/>
        </p:nvSpPr>
        <p:spPr bwMode="auto">
          <a:xfrm>
            <a:off x="6880225" y="4481267"/>
            <a:ext cx="88900" cy="2921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5400" cap="sq">
            <a:solidFill>
              <a:schemeClr val="accent6">
                <a:lumMod val="75000"/>
              </a:schemeClr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56" name="Oval 76"/>
          <p:cNvSpPr>
            <a:spLocks noChangeArrowheads="1"/>
          </p:cNvSpPr>
          <p:nvPr/>
        </p:nvSpPr>
        <p:spPr bwMode="auto">
          <a:xfrm>
            <a:off x="6715125" y="1103067"/>
            <a:ext cx="368300" cy="1955800"/>
          </a:xfrm>
          <a:prstGeom prst="ellipse">
            <a:avLst/>
          </a:prstGeom>
          <a:noFill/>
          <a:ln w="25400" cap="sq">
            <a:solidFill>
              <a:srgbClr val="339966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57" name="Line 77"/>
          <p:cNvSpPr>
            <a:spLocks noChangeShapeType="1"/>
          </p:cNvSpPr>
          <p:nvPr/>
        </p:nvSpPr>
        <p:spPr bwMode="auto">
          <a:xfrm>
            <a:off x="6905625" y="3084267"/>
            <a:ext cx="0" cy="1282700"/>
          </a:xfrm>
          <a:prstGeom prst="line">
            <a:avLst/>
          </a:prstGeom>
          <a:noFill/>
          <a:ln w="25400" cap="sq">
            <a:solidFill>
              <a:srgbClr val="009900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1758" name="Rectangle 78"/>
          <p:cNvSpPr>
            <a:spLocks noChangeArrowheads="1"/>
          </p:cNvSpPr>
          <p:nvPr/>
        </p:nvSpPr>
        <p:spPr bwMode="auto">
          <a:xfrm>
            <a:off x="7286625" y="5052767"/>
            <a:ext cx="88900" cy="2921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5400" cap="sq">
            <a:solidFill>
              <a:schemeClr val="accent2">
                <a:lumMod val="75000"/>
              </a:schemeClr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59" name="Rectangle 79"/>
          <p:cNvSpPr>
            <a:spLocks noChangeArrowheads="1"/>
          </p:cNvSpPr>
          <p:nvPr/>
        </p:nvSpPr>
        <p:spPr bwMode="auto">
          <a:xfrm>
            <a:off x="7642225" y="4481023"/>
            <a:ext cx="88900" cy="2921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5400" cap="sq">
            <a:solidFill>
              <a:schemeClr val="accent6">
                <a:lumMod val="75000"/>
              </a:schemeClr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60" name="Rectangle 80"/>
          <p:cNvSpPr>
            <a:spLocks noChangeArrowheads="1"/>
          </p:cNvSpPr>
          <p:nvPr/>
        </p:nvSpPr>
        <p:spPr bwMode="auto">
          <a:xfrm>
            <a:off x="8099425" y="3947867"/>
            <a:ext cx="88900" cy="292100"/>
          </a:xfrm>
          <a:prstGeom prst="rect">
            <a:avLst/>
          </a:prstGeom>
          <a:solidFill>
            <a:srgbClr val="669900"/>
          </a:solidFill>
          <a:ln w="25400" cap="sq">
            <a:solidFill>
              <a:srgbClr val="669900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61" name="Rectangle 81"/>
          <p:cNvSpPr>
            <a:spLocks noChangeArrowheads="1"/>
          </p:cNvSpPr>
          <p:nvPr/>
        </p:nvSpPr>
        <p:spPr bwMode="auto">
          <a:xfrm>
            <a:off x="8442325" y="5600635"/>
            <a:ext cx="101600" cy="2921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5400" cap="sq">
            <a:solidFill>
              <a:schemeClr val="accent5">
                <a:lumMod val="75000"/>
              </a:schemeClr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62" name="Text Box 82"/>
          <p:cNvSpPr txBox="1">
            <a:spLocks noChangeArrowheads="1"/>
          </p:cNvSpPr>
          <p:nvPr/>
        </p:nvSpPr>
        <p:spPr bwMode="auto">
          <a:xfrm>
            <a:off x="3420269" y="2485780"/>
            <a:ext cx="727075" cy="581025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1600" b="1"/>
              <a:t>Green</a:t>
            </a:r>
          </a:p>
          <a:p>
            <a:r>
              <a:rPr lang="en-US" sz="1600" b="1"/>
              <a:t>Apple</a:t>
            </a:r>
          </a:p>
        </p:txBody>
      </p:sp>
      <p:sp>
        <p:nvSpPr>
          <p:cNvPr id="71763" name="Text Box 83"/>
          <p:cNvSpPr txBox="1">
            <a:spLocks noChangeArrowheads="1"/>
          </p:cNvSpPr>
          <p:nvPr/>
        </p:nvSpPr>
        <p:spPr bwMode="auto">
          <a:xfrm>
            <a:off x="3407569" y="3235080"/>
            <a:ext cx="804863" cy="581025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1600" b="1"/>
              <a:t>Green</a:t>
            </a:r>
          </a:p>
          <a:p>
            <a:r>
              <a:rPr lang="en-US" sz="1600" b="1"/>
              <a:t>Pepper</a:t>
            </a:r>
          </a:p>
        </p:txBody>
      </p:sp>
      <p:sp>
        <p:nvSpPr>
          <p:cNvPr id="71764" name="Text Box 84"/>
          <p:cNvSpPr txBox="1">
            <a:spLocks noChangeArrowheads="1"/>
          </p:cNvSpPr>
          <p:nvPr/>
        </p:nvSpPr>
        <p:spPr bwMode="auto">
          <a:xfrm>
            <a:off x="3407569" y="3971680"/>
            <a:ext cx="703263" cy="581025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1600" b="1"/>
              <a:t>Red</a:t>
            </a:r>
          </a:p>
          <a:p>
            <a:r>
              <a:rPr lang="en-US" sz="1600" b="1"/>
              <a:t>Apple</a:t>
            </a:r>
          </a:p>
        </p:txBody>
      </p:sp>
      <p:sp>
        <p:nvSpPr>
          <p:cNvPr id="71765" name="Text Box 85"/>
          <p:cNvSpPr txBox="1">
            <a:spLocks noChangeArrowheads="1"/>
          </p:cNvSpPr>
          <p:nvPr/>
        </p:nvSpPr>
        <p:spPr bwMode="auto">
          <a:xfrm>
            <a:off x="3407569" y="4670180"/>
            <a:ext cx="804863" cy="581025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1600" b="1"/>
              <a:t>Red</a:t>
            </a:r>
          </a:p>
          <a:p>
            <a:r>
              <a:rPr lang="en-US" sz="1600" b="1"/>
              <a:t>Pepper</a:t>
            </a:r>
          </a:p>
        </p:txBody>
      </p:sp>
      <p:sp>
        <p:nvSpPr>
          <p:cNvPr id="71766" name="Line 86"/>
          <p:cNvSpPr>
            <a:spLocks noChangeShapeType="1"/>
          </p:cNvSpPr>
          <p:nvPr/>
        </p:nvSpPr>
        <p:spPr bwMode="auto">
          <a:xfrm>
            <a:off x="5788909" y="6148502"/>
            <a:ext cx="1346200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1767" name="Text Box 87"/>
          <p:cNvSpPr txBox="1">
            <a:spLocks noChangeArrowheads="1"/>
          </p:cNvSpPr>
          <p:nvPr/>
        </p:nvSpPr>
        <p:spPr bwMode="auto">
          <a:xfrm>
            <a:off x="6199187" y="6150956"/>
            <a:ext cx="719138" cy="396875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2000" dirty="0"/>
              <a:t>Time</a:t>
            </a:r>
          </a:p>
        </p:txBody>
      </p:sp>
      <p:sp>
        <p:nvSpPr>
          <p:cNvPr id="71768" name="Text Box 88"/>
          <p:cNvSpPr txBox="1">
            <a:spLocks noChangeArrowheads="1"/>
          </p:cNvSpPr>
          <p:nvPr/>
        </p:nvSpPr>
        <p:spPr bwMode="auto">
          <a:xfrm>
            <a:off x="879753" y="1130322"/>
            <a:ext cx="2489015" cy="830997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algn="ctr"/>
            <a:r>
              <a:rPr lang="en-US" sz="2400" b="1" u="sng" dirty="0">
                <a:solidFill>
                  <a:srgbClr val="FF0000"/>
                </a:solidFill>
              </a:rPr>
              <a:t>Synchrony-Based</a:t>
            </a:r>
          </a:p>
          <a:p>
            <a:pPr algn="ctr"/>
            <a:r>
              <a:rPr lang="en-US" sz="2400" b="1" u="sng" dirty="0">
                <a:solidFill>
                  <a:srgbClr val="FF0000"/>
                </a:solidFill>
              </a:rPr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27564795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92720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2"/>
          <p:cNvSpPr txBox="1">
            <a:spLocks noChangeArrowheads="1"/>
          </p:cNvSpPr>
          <p:nvPr/>
        </p:nvSpPr>
        <p:spPr bwMode="auto">
          <a:xfrm>
            <a:off x="2745067" y="2436128"/>
            <a:ext cx="4332596" cy="584775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3200" b="1" u="sng" dirty="0">
                <a:solidFill>
                  <a:srgbClr val="FF0000"/>
                </a:solidFill>
              </a:rPr>
              <a:t>Network Architectures</a:t>
            </a:r>
          </a:p>
        </p:txBody>
      </p:sp>
    </p:spTree>
    <p:extLst>
      <p:ext uri="{BB962C8B-B14F-4D97-AF65-F5344CB8AC3E}">
        <p14:creationId xmlns:p14="http://schemas.microsoft.com/office/powerpoint/2010/main" val="24308828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ext Box 2"/>
          <p:cNvSpPr txBox="1">
            <a:spLocks noChangeArrowheads="1"/>
          </p:cNvSpPr>
          <p:nvPr/>
        </p:nvSpPr>
        <p:spPr bwMode="auto">
          <a:xfrm>
            <a:off x="2962355" y="680841"/>
            <a:ext cx="2835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</a:rPr>
              <a:t>Canonical Networks</a:t>
            </a:r>
          </a:p>
        </p:txBody>
      </p:sp>
      <p:sp>
        <p:nvSpPr>
          <p:cNvPr id="70659" name="Text Box 3"/>
          <p:cNvSpPr txBox="1">
            <a:spLocks noChangeArrowheads="1"/>
          </p:cNvSpPr>
          <p:nvPr/>
        </p:nvSpPr>
        <p:spPr bwMode="auto">
          <a:xfrm>
            <a:off x="652543" y="1215818"/>
            <a:ext cx="7594600" cy="915987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b="1" u="sng" dirty="0"/>
              <a:t>Central Pattern Generators:</a:t>
            </a:r>
          </a:p>
          <a:p>
            <a:r>
              <a:rPr lang="en-US" dirty="0"/>
              <a:t>Networks that produce a repeating </a:t>
            </a:r>
            <a:r>
              <a:rPr lang="en-US" dirty="0" err="1"/>
              <a:t>patterrn</a:t>
            </a:r>
            <a:r>
              <a:rPr lang="en-US" dirty="0"/>
              <a:t> of activity to drive periodic processes</a:t>
            </a:r>
          </a:p>
          <a:p>
            <a:r>
              <a:rPr lang="en-US" dirty="0"/>
              <a:t> e.g., gait, breathing, etc.</a:t>
            </a:r>
          </a:p>
        </p:txBody>
      </p:sp>
      <p:sp>
        <p:nvSpPr>
          <p:cNvPr id="70660" name="Text Box 4"/>
          <p:cNvSpPr txBox="1">
            <a:spLocks noChangeArrowheads="1"/>
          </p:cNvSpPr>
          <p:nvPr/>
        </p:nvSpPr>
        <p:spPr bwMode="auto">
          <a:xfrm>
            <a:off x="652543" y="2131805"/>
            <a:ext cx="7454900" cy="1190625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b="1" u="sng" dirty="0"/>
              <a:t>Retinotopic Networks:</a:t>
            </a:r>
          </a:p>
          <a:p>
            <a:r>
              <a:rPr lang="en-US" dirty="0"/>
              <a:t>Networks comprising multiple layers of neurons where the projections between</a:t>
            </a:r>
          </a:p>
          <a:p>
            <a:r>
              <a:rPr lang="en-US" dirty="0"/>
              <a:t> successive layers maintain spatial relationships.</a:t>
            </a:r>
          </a:p>
          <a:p>
            <a:r>
              <a:rPr lang="en-US" dirty="0">
                <a:solidFill>
                  <a:srgbClr val="C00000"/>
                </a:solidFill>
              </a:rPr>
              <a:t> Example: Early visual system, somatosensory maps.</a:t>
            </a:r>
          </a:p>
        </p:txBody>
      </p:sp>
      <p:sp>
        <p:nvSpPr>
          <p:cNvPr id="70661" name="Text Box 5"/>
          <p:cNvSpPr txBox="1">
            <a:spLocks noChangeArrowheads="1"/>
          </p:cNvSpPr>
          <p:nvPr/>
        </p:nvSpPr>
        <p:spPr bwMode="auto">
          <a:xfrm>
            <a:off x="652543" y="4130883"/>
            <a:ext cx="6591300" cy="1190625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b="1" u="sng" dirty="0"/>
              <a:t>Lateral Inhibition/Excitation Networks:</a:t>
            </a:r>
          </a:p>
          <a:p>
            <a:r>
              <a:rPr lang="en-US" dirty="0"/>
              <a:t>Networks where each neuron inhibits/excites neurons close to it while</a:t>
            </a:r>
          </a:p>
          <a:p>
            <a:r>
              <a:rPr lang="en-US" dirty="0"/>
              <a:t> exciting/inhibiting those further away.</a:t>
            </a:r>
          </a:p>
          <a:p>
            <a:r>
              <a:rPr lang="en-US" dirty="0">
                <a:solidFill>
                  <a:srgbClr val="C00000"/>
                </a:solidFill>
              </a:rPr>
              <a:t> Example: Winner-take-all networks, bump attractor networks</a:t>
            </a:r>
          </a:p>
        </p:txBody>
      </p:sp>
      <p:sp>
        <p:nvSpPr>
          <p:cNvPr id="70662" name="Text Box 6"/>
          <p:cNvSpPr txBox="1">
            <a:spLocks noChangeArrowheads="1"/>
          </p:cNvSpPr>
          <p:nvPr/>
        </p:nvSpPr>
        <p:spPr bwMode="auto">
          <a:xfrm>
            <a:off x="652543" y="5381231"/>
            <a:ext cx="8227506" cy="1200329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square">
            <a:spAutoFit/>
          </a:bodyPr>
          <a:lstStyle/>
          <a:p>
            <a:r>
              <a:rPr lang="en-US" b="1" u="sng" dirty="0"/>
              <a:t>Recurrent Networks:</a:t>
            </a:r>
          </a:p>
          <a:p>
            <a:r>
              <a:rPr lang="en-US" dirty="0"/>
              <a:t>Networks where neurons receive connections from other neurons of the same or higher layers, leading to equilibria, sequences, chaotic attractors, etc.</a:t>
            </a:r>
          </a:p>
          <a:p>
            <a:r>
              <a:rPr lang="en-US" dirty="0">
                <a:solidFill>
                  <a:srgbClr val="C00000"/>
                </a:solidFill>
              </a:rPr>
              <a:t> Examples: </a:t>
            </a:r>
            <a:r>
              <a:rPr lang="en-US" dirty="0" err="1">
                <a:solidFill>
                  <a:srgbClr val="C00000"/>
                </a:solidFill>
              </a:rPr>
              <a:t>Autoassociative</a:t>
            </a:r>
            <a:r>
              <a:rPr lang="en-US" dirty="0">
                <a:solidFill>
                  <a:srgbClr val="C00000"/>
                </a:solidFill>
              </a:rPr>
              <a:t> memories, sequence generators.</a:t>
            </a: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E9A7179F-F987-4A5A-83E6-A7154C889C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986" y="3391912"/>
            <a:ext cx="6410729" cy="646331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b="1" u="sng" dirty="0"/>
              <a:t>Feed-Forward Networks:</a:t>
            </a:r>
          </a:p>
          <a:p>
            <a:r>
              <a:rPr lang="en-US" dirty="0"/>
              <a:t>Networks where lower layers of neurons feed only to higher layers.</a:t>
            </a:r>
          </a:p>
        </p:txBody>
      </p:sp>
    </p:spTree>
    <p:extLst>
      <p:ext uri="{BB962C8B-B14F-4D97-AF65-F5344CB8AC3E}">
        <p14:creationId xmlns:p14="http://schemas.microsoft.com/office/powerpoint/2010/main" val="1300390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4879181" y="1371600"/>
            <a:ext cx="4152900" cy="4889500"/>
          </a:xfrm>
          <a:prstGeom prst="rect">
            <a:avLst/>
          </a:prstGeom>
          <a:solidFill>
            <a:srgbClr val="333300"/>
          </a:solidFill>
          <a:ln w="25400" cap="sq">
            <a:solidFill>
              <a:srgbClr val="99CC00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370681" y="1384300"/>
            <a:ext cx="4038600" cy="4889500"/>
          </a:xfrm>
          <a:prstGeom prst="rect">
            <a:avLst/>
          </a:prstGeom>
          <a:solidFill>
            <a:srgbClr val="333300"/>
          </a:solidFill>
          <a:ln w="25400" cap="sq">
            <a:solidFill>
              <a:srgbClr val="99CC00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pSp>
        <p:nvGrpSpPr>
          <p:cNvPr id="49156" name="Group 4"/>
          <p:cNvGrpSpPr>
            <a:grpSpLocks/>
          </p:cNvGrpSpPr>
          <p:nvPr/>
        </p:nvGrpSpPr>
        <p:grpSpPr bwMode="auto">
          <a:xfrm rot="-5400000">
            <a:off x="501558" y="2980622"/>
            <a:ext cx="3751445" cy="2387600"/>
            <a:chOff x="1309" y="1312"/>
            <a:chExt cx="2883" cy="1896"/>
          </a:xfrm>
        </p:grpSpPr>
        <p:sp>
          <p:nvSpPr>
            <p:cNvPr id="49198" name="Oval 5"/>
            <p:cNvSpPr>
              <a:spLocks noChangeArrowheads="1"/>
            </p:cNvSpPr>
            <p:nvPr/>
          </p:nvSpPr>
          <p:spPr bwMode="auto">
            <a:xfrm>
              <a:off x="1768" y="1312"/>
              <a:ext cx="296" cy="280"/>
            </a:xfrm>
            <a:prstGeom prst="ellipse">
              <a:avLst/>
            </a:prstGeom>
            <a:solidFill>
              <a:srgbClr val="33CCCC"/>
            </a:solidFill>
            <a:ln w="25400" cap="sq">
              <a:solidFill>
                <a:srgbClr val="FFFF99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49199" name="Oval 6"/>
            <p:cNvSpPr>
              <a:spLocks noChangeArrowheads="1"/>
            </p:cNvSpPr>
            <p:nvPr/>
          </p:nvSpPr>
          <p:spPr bwMode="auto">
            <a:xfrm>
              <a:off x="1768" y="1832"/>
              <a:ext cx="296" cy="280"/>
            </a:xfrm>
            <a:prstGeom prst="ellipse">
              <a:avLst/>
            </a:prstGeom>
            <a:solidFill>
              <a:srgbClr val="33CCCC"/>
            </a:solidFill>
            <a:ln w="25400" cap="sq">
              <a:solidFill>
                <a:srgbClr val="FFFF99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49200" name="Oval 7"/>
            <p:cNvSpPr>
              <a:spLocks noChangeArrowheads="1"/>
            </p:cNvSpPr>
            <p:nvPr/>
          </p:nvSpPr>
          <p:spPr bwMode="auto">
            <a:xfrm>
              <a:off x="1752" y="2384"/>
              <a:ext cx="296" cy="280"/>
            </a:xfrm>
            <a:prstGeom prst="ellipse">
              <a:avLst/>
            </a:prstGeom>
            <a:solidFill>
              <a:srgbClr val="33CCCC"/>
            </a:solidFill>
            <a:ln w="25400" cap="sq">
              <a:solidFill>
                <a:srgbClr val="FFFF99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49201" name="Oval 8"/>
            <p:cNvSpPr>
              <a:spLocks noChangeArrowheads="1"/>
            </p:cNvSpPr>
            <p:nvPr/>
          </p:nvSpPr>
          <p:spPr bwMode="auto">
            <a:xfrm>
              <a:off x="1752" y="2928"/>
              <a:ext cx="296" cy="280"/>
            </a:xfrm>
            <a:prstGeom prst="ellipse">
              <a:avLst/>
            </a:prstGeom>
            <a:solidFill>
              <a:srgbClr val="33CCCC"/>
            </a:solidFill>
            <a:ln w="25400" cap="sq">
              <a:solidFill>
                <a:srgbClr val="FFFF99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49202" name="Oval 9"/>
            <p:cNvSpPr>
              <a:spLocks noChangeArrowheads="1"/>
            </p:cNvSpPr>
            <p:nvPr/>
          </p:nvSpPr>
          <p:spPr bwMode="auto">
            <a:xfrm>
              <a:off x="2608" y="1552"/>
              <a:ext cx="296" cy="280"/>
            </a:xfrm>
            <a:prstGeom prst="ellipse">
              <a:avLst/>
            </a:prstGeom>
            <a:solidFill>
              <a:srgbClr val="33CCCC"/>
            </a:solidFill>
            <a:ln w="25400" cap="sq">
              <a:solidFill>
                <a:srgbClr val="FFFF99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49203" name="Oval 10"/>
            <p:cNvSpPr>
              <a:spLocks noChangeArrowheads="1"/>
            </p:cNvSpPr>
            <p:nvPr/>
          </p:nvSpPr>
          <p:spPr bwMode="auto">
            <a:xfrm>
              <a:off x="2600" y="2136"/>
              <a:ext cx="296" cy="280"/>
            </a:xfrm>
            <a:prstGeom prst="ellipse">
              <a:avLst/>
            </a:prstGeom>
            <a:solidFill>
              <a:srgbClr val="33CCCC"/>
            </a:solidFill>
            <a:ln w="25400" cap="sq">
              <a:solidFill>
                <a:srgbClr val="FFFF99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49204" name="Oval 11"/>
            <p:cNvSpPr>
              <a:spLocks noChangeArrowheads="1"/>
            </p:cNvSpPr>
            <p:nvPr/>
          </p:nvSpPr>
          <p:spPr bwMode="auto">
            <a:xfrm>
              <a:off x="2608" y="2712"/>
              <a:ext cx="296" cy="280"/>
            </a:xfrm>
            <a:prstGeom prst="ellipse">
              <a:avLst/>
            </a:prstGeom>
            <a:solidFill>
              <a:srgbClr val="33CCCC"/>
            </a:solidFill>
            <a:ln w="25400" cap="sq">
              <a:solidFill>
                <a:srgbClr val="FFFF99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49205" name="Oval 12"/>
            <p:cNvSpPr>
              <a:spLocks noChangeArrowheads="1"/>
            </p:cNvSpPr>
            <p:nvPr/>
          </p:nvSpPr>
          <p:spPr bwMode="auto">
            <a:xfrm>
              <a:off x="3424" y="1856"/>
              <a:ext cx="296" cy="280"/>
            </a:xfrm>
            <a:prstGeom prst="ellipse">
              <a:avLst/>
            </a:prstGeom>
            <a:solidFill>
              <a:srgbClr val="33CCCC"/>
            </a:solidFill>
            <a:ln w="25400" cap="sq">
              <a:solidFill>
                <a:srgbClr val="FFFF99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49206" name="Oval 13"/>
            <p:cNvSpPr>
              <a:spLocks noChangeArrowheads="1"/>
            </p:cNvSpPr>
            <p:nvPr/>
          </p:nvSpPr>
          <p:spPr bwMode="auto">
            <a:xfrm>
              <a:off x="3424" y="2424"/>
              <a:ext cx="296" cy="280"/>
            </a:xfrm>
            <a:prstGeom prst="ellipse">
              <a:avLst/>
            </a:prstGeom>
            <a:solidFill>
              <a:srgbClr val="33CCCC"/>
            </a:solidFill>
            <a:ln w="25400" cap="sq">
              <a:solidFill>
                <a:srgbClr val="FFFF99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49207" name="Line 14"/>
            <p:cNvSpPr>
              <a:spLocks noChangeShapeType="1"/>
            </p:cNvSpPr>
            <p:nvPr/>
          </p:nvSpPr>
          <p:spPr bwMode="auto">
            <a:xfrm>
              <a:off x="2064" y="1472"/>
              <a:ext cx="544" cy="184"/>
            </a:xfrm>
            <a:prstGeom prst="line">
              <a:avLst/>
            </a:prstGeom>
            <a:noFill/>
            <a:ln w="25400" cap="sq">
              <a:solidFill>
                <a:srgbClr val="FFFF99"/>
              </a:solidFill>
              <a:round/>
              <a:headEnd type="none" w="sm" len="sm"/>
              <a:tailEnd type="triangle" w="lg" len="med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49208" name="Line 15"/>
            <p:cNvSpPr>
              <a:spLocks noChangeShapeType="1"/>
            </p:cNvSpPr>
            <p:nvPr/>
          </p:nvSpPr>
          <p:spPr bwMode="auto">
            <a:xfrm flipV="1">
              <a:off x="2040" y="1768"/>
              <a:ext cx="560" cy="736"/>
            </a:xfrm>
            <a:prstGeom prst="line">
              <a:avLst/>
            </a:prstGeom>
            <a:noFill/>
            <a:ln w="25400" cap="sq">
              <a:solidFill>
                <a:srgbClr val="FFFF99"/>
              </a:solidFill>
              <a:round/>
              <a:headEnd type="none" w="sm" len="sm"/>
              <a:tailEnd type="triangle" w="lg" len="med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49209" name="Line 16"/>
            <p:cNvSpPr>
              <a:spLocks noChangeShapeType="1"/>
            </p:cNvSpPr>
            <p:nvPr/>
          </p:nvSpPr>
          <p:spPr bwMode="auto">
            <a:xfrm>
              <a:off x="2064" y="2008"/>
              <a:ext cx="520" cy="232"/>
            </a:xfrm>
            <a:prstGeom prst="line">
              <a:avLst/>
            </a:prstGeom>
            <a:noFill/>
            <a:ln w="25400" cap="sq">
              <a:solidFill>
                <a:srgbClr val="FFFF99"/>
              </a:solidFill>
              <a:round/>
              <a:headEnd type="none" w="sm" len="sm"/>
              <a:tailEnd type="triangle" w="lg" len="med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49210" name="Line 17"/>
            <p:cNvSpPr>
              <a:spLocks noChangeShapeType="1"/>
            </p:cNvSpPr>
            <p:nvPr/>
          </p:nvSpPr>
          <p:spPr bwMode="auto">
            <a:xfrm flipV="1">
              <a:off x="2040" y="2304"/>
              <a:ext cx="544" cy="240"/>
            </a:xfrm>
            <a:prstGeom prst="line">
              <a:avLst/>
            </a:prstGeom>
            <a:noFill/>
            <a:ln w="25400" cap="sq">
              <a:solidFill>
                <a:srgbClr val="FFFF99"/>
              </a:solidFill>
              <a:round/>
              <a:headEnd type="none" w="sm" len="sm"/>
              <a:tailEnd type="triangle" w="lg" len="med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49211" name="Line 18"/>
            <p:cNvSpPr>
              <a:spLocks noChangeShapeType="1"/>
            </p:cNvSpPr>
            <p:nvPr/>
          </p:nvSpPr>
          <p:spPr bwMode="auto">
            <a:xfrm flipV="1">
              <a:off x="2048" y="2368"/>
              <a:ext cx="560" cy="672"/>
            </a:xfrm>
            <a:prstGeom prst="line">
              <a:avLst/>
            </a:prstGeom>
            <a:noFill/>
            <a:ln w="25400" cap="sq">
              <a:solidFill>
                <a:srgbClr val="FFFF99"/>
              </a:solidFill>
              <a:round/>
              <a:headEnd type="none" w="sm" len="sm"/>
              <a:tailEnd type="triangle" w="lg" len="med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49212" name="Line 19"/>
            <p:cNvSpPr>
              <a:spLocks noChangeShapeType="1"/>
            </p:cNvSpPr>
            <p:nvPr/>
          </p:nvSpPr>
          <p:spPr bwMode="auto">
            <a:xfrm>
              <a:off x="2048" y="1480"/>
              <a:ext cx="576" cy="1296"/>
            </a:xfrm>
            <a:prstGeom prst="line">
              <a:avLst/>
            </a:prstGeom>
            <a:noFill/>
            <a:ln w="25400" cap="sq">
              <a:solidFill>
                <a:srgbClr val="FFFF99"/>
              </a:solidFill>
              <a:round/>
              <a:headEnd type="none" w="sm" len="sm"/>
              <a:tailEnd type="triangle" w="lg" len="med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49213" name="Line 20"/>
            <p:cNvSpPr>
              <a:spLocks noChangeShapeType="1"/>
            </p:cNvSpPr>
            <p:nvPr/>
          </p:nvSpPr>
          <p:spPr bwMode="auto">
            <a:xfrm flipV="1">
              <a:off x="2072" y="1736"/>
              <a:ext cx="512" cy="232"/>
            </a:xfrm>
            <a:prstGeom prst="line">
              <a:avLst/>
            </a:prstGeom>
            <a:noFill/>
            <a:ln w="25400" cap="sq">
              <a:solidFill>
                <a:srgbClr val="FFFF99"/>
              </a:solidFill>
              <a:round/>
              <a:headEnd type="none" w="sm" len="sm"/>
              <a:tailEnd type="triangle" w="lg" len="med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49214" name="Line 21"/>
            <p:cNvSpPr>
              <a:spLocks noChangeShapeType="1"/>
            </p:cNvSpPr>
            <p:nvPr/>
          </p:nvSpPr>
          <p:spPr bwMode="auto">
            <a:xfrm flipV="1">
              <a:off x="2056" y="2872"/>
              <a:ext cx="544" cy="192"/>
            </a:xfrm>
            <a:prstGeom prst="line">
              <a:avLst/>
            </a:prstGeom>
            <a:noFill/>
            <a:ln w="25400" cap="sq">
              <a:solidFill>
                <a:srgbClr val="FFFF99"/>
              </a:solidFill>
              <a:round/>
              <a:headEnd type="none" w="sm" len="sm"/>
              <a:tailEnd type="triangle" w="lg" len="med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49215" name="Line 22"/>
            <p:cNvSpPr>
              <a:spLocks noChangeShapeType="1"/>
            </p:cNvSpPr>
            <p:nvPr/>
          </p:nvSpPr>
          <p:spPr bwMode="auto">
            <a:xfrm>
              <a:off x="2896" y="1728"/>
              <a:ext cx="512" cy="224"/>
            </a:xfrm>
            <a:prstGeom prst="line">
              <a:avLst/>
            </a:prstGeom>
            <a:noFill/>
            <a:ln w="25400" cap="sq">
              <a:solidFill>
                <a:srgbClr val="FFFF99"/>
              </a:solidFill>
              <a:round/>
              <a:headEnd type="none" w="sm" len="sm"/>
              <a:tailEnd type="triangle" w="lg" len="med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49216" name="Line 23"/>
            <p:cNvSpPr>
              <a:spLocks noChangeShapeType="1"/>
            </p:cNvSpPr>
            <p:nvPr/>
          </p:nvSpPr>
          <p:spPr bwMode="auto">
            <a:xfrm flipV="1">
              <a:off x="2904" y="2040"/>
              <a:ext cx="528" cy="808"/>
            </a:xfrm>
            <a:prstGeom prst="line">
              <a:avLst/>
            </a:prstGeom>
            <a:noFill/>
            <a:ln w="25400" cap="sq">
              <a:solidFill>
                <a:srgbClr val="FFFF99"/>
              </a:solidFill>
              <a:round/>
              <a:headEnd type="none" w="sm" len="sm"/>
              <a:tailEnd type="triangle" w="lg" len="med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49217" name="Line 24"/>
            <p:cNvSpPr>
              <a:spLocks noChangeShapeType="1"/>
            </p:cNvSpPr>
            <p:nvPr/>
          </p:nvSpPr>
          <p:spPr bwMode="auto">
            <a:xfrm>
              <a:off x="2896" y="2280"/>
              <a:ext cx="520" cy="240"/>
            </a:xfrm>
            <a:prstGeom prst="line">
              <a:avLst/>
            </a:prstGeom>
            <a:noFill/>
            <a:ln w="25400" cap="sq">
              <a:solidFill>
                <a:srgbClr val="FFFF99"/>
              </a:solidFill>
              <a:round/>
              <a:headEnd type="none" w="sm" len="sm"/>
              <a:tailEnd type="triangle" w="lg" len="med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49218" name="Line 25"/>
            <p:cNvSpPr>
              <a:spLocks noChangeShapeType="1"/>
            </p:cNvSpPr>
            <p:nvPr/>
          </p:nvSpPr>
          <p:spPr bwMode="auto">
            <a:xfrm flipV="1">
              <a:off x="2896" y="2608"/>
              <a:ext cx="520" cy="248"/>
            </a:xfrm>
            <a:prstGeom prst="line">
              <a:avLst/>
            </a:prstGeom>
            <a:noFill/>
            <a:ln w="25400" cap="sq">
              <a:solidFill>
                <a:srgbClr val="FFFF99"/>
              </a:solidFill>
              <a:round/>
              <a:headEnd type="none" w="sm" len="sm"/>
              <a:tailEnd type="triangle" w="lg" len="med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49219" name="Line 26"/>
            <p:cNvSpPr>
              <a:spLocks noChangeShapeType="1"/>
            </p:cNvSpPr>
            <p:nvPr/>
          </p:nvSpPr>
          <p:spPr bwMode="auto">
            <a:xfrm>
              <a:off x="3736" y="2000"/>
              <a:ext cx="456" cy="0"/>
            </a:xfrm>
            <a:prstGeom prst="line">
              <a:avLst/>
            </a:prstGeom>
            <a:noFill/>
            <a:ln w="25400" cap="sq">
              <a:solidFill>
                <a:srgbClr val="FFFF99"/>
              </a:solidFill>
              <a:round/>
              <a:headEnd type="none" w="sm" len="sm"/>
              <a:tailEnd type="triangle" w="lg" len="med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49220" name="Line 27"/>
            <p:cNvSpPr>
              <a:spLocks noChangeShapeType="1"/>
            </p:cNvSpPr>
            <p:nvPr/>
          </p:nvSpPr>
          <p:spPr bwMode="auto">
            <a:xfrm>
              <a:off x="3736" y="2552"/>
              <a:ext cx="440" cy="0"/>
            </a:xfrm>
            <a:prstGeom prst="line">
              <a:avLst/>
            </a:prstGeom>
            <a:noFill/>
            <a:ln w="25400" cap="sq">
              <a:solidFill>
                <a:srgbClr val="FFFF99"/>
              </a:solidFill>
              <a:round/>
              <a:headEnd type="none" w="sm" len="sm"/>
              <a:tailEnd type="triangle" w="lg" len="med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9" name="Line 27">
              <a:extLst>
                <a:ext uri="{FF2B5EF4-FFF2-40B4-BE49-F238E27FC236}">
                  <a16:creationId xmlns:a16="http://schemas.microsoft.com/office/drawing/2014/main" id="{2C52891C-E3B4-44CD-BF7D-C1C93ACDEC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9" y="1454"/>
              <a:ext cx="440" cy="0"/>
            </a:xfrm>
            <a:prstGeom prst="line">
              <a:avLst/>
            </a:prstGeom>
            <a:noFill/>
            <a:ln w="25400" cap="sq">
              <a:solidFill>
                <a:srgbClr val="FFFF99"/>
              </a:solidFill>
              <a:round/>
              <a:headEnd type="none" w="sm" len="sm"/>
              <a:tailEnd type="triangle" w="lg" len="med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0" name="Line 27">
              <a:extLst>
                <a:ext uri="{FF2B5EF4-FFF2-40B4-BE49-F238E27FC236}">
                  <a16:creationId xmlns:a16="http://schemas.microsoft.com/office/drawing/2014/main" id="{4B86FDC6-F410-47EF-AE4C-F34090D872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3" y="1965"/>
              <a:ext cx="440" cy="0"/>
            </a:xfrm>
            <a:prstGeom prst="line">
              <a:avLst/>
            </a:prstGeom>
            <a:noFill/>
            <a:ln w="25400" cap="sq">
              <a:solidFill>
                <a:srgbClr val="FFFF99"/>
              </a:solidFill>
              <a:round/>
              <a:headEnd type="none" w="sm" len="sm"/>
              <a:tailEnd type="triangle" w="lg" len="med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1" name="Line 27">
              <a:extLst>
                <a:ext uri="{FF2B5EF4-FFF2-40B4-BE49-F238E27FC236}">
                  <a16:creationId xmlns:a16="http://schemas.microsoft.com/office/drawing/2014/main" id="{75C4B61A-FE1F-4E6B-8351-33A6260F88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9" y="2506"/>
              <a:ext cx="440" cy="0"/>
            </a:xfrm>
            <a:prstGeom prst="line">
              <a:avLst/>
            </a:prstGeom>
            <a:noFill/>
            <a:ln w="25400" cap="sq">
              <a:solidFill>
                <a:srgbClr val="FFFF99"/>
              </a:solidFill>
              <a:round/>
              <a:headEnd type="none" w="sm" len="sm"/>
              <a:tailEnd type="triangle" w="lg" len="med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2" name="Line 27">
              <a:extLst>
                <a:ext uri="{FF2B5EF4-FFF2-40B4-BE49-F238E27FC236}">
                  <a16:creationId xmlns:a16="http://schemas.microsoft.com/office/drawing/2014/main" id="{227ACE9A-5E47-47FB-9EF7-F26A629EBD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9" y="3057"/>
              <a:ext cx="440" cy="0"/>
            </a:xfrm>
            <a:prstGeom prst="line">
              <a:avLst/>
            </a:prstGeom>
            <a:noFill/>
            <a:ln w="25400" cap="sq">
              <a:solidFill>
                <a:srgbClr val="FFFF99"/>
              </a:solidFill>
              <a:round/>
              <a:headEnd type="none" w="sm" len="sm"/>
              <a:tailEnd type="triangle" w="lg" len="med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sp>
        <p:nvSpPr>
          <p:cNvPr id="49157" name="Line 28"/>
          <p:cNvSpPr>
            <a:spLocks noChangeShapeType="1"/>
          </p:cNvSpPr>
          <p:nvPr/>
        </p:nvSpPr>
        <p:spPr bwMode="auto">
          <a:xfrm>
            <a:off x="5048783" y="5449887"/>
            <a:ext cx="3854711" cy="1"/>
          </a:xfrm>
          <a:prstGeom prst="line">
            <a:avLst/>
          </a:prstGeom>
          <a:noFill/>
          <a:ln w="76200">
            <a:solidFill>
              <a:schemeClr val="accent2">
                <a:lumMod val="60000"/>
                <a:lumOff val="4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9158" name="Oval 29"/>
          <p:cNvSpPr>
            <a:spLocks noChangeArrowheads="1"/>
          </p:cNvSpPr>
          <p:nvPr/>
        </p:nvSpPr>
        <p:spPr bwMode="auto">
          <a:xfrm>
            <a:off x="5984081" y="3341688"/>
            <a:ext cx="261938" cy="279400"/>
          </a:xfrm>
          <a:prstGeom prst="ellipse">
            <a:avLst/>
          </a:prstGeom>
          <a:solidFill>
            <a:srgbClr val="00CCFF"/>
          </a:solidFill>
          <a:ln w="9525">
            <a:solidFill>
              <a:srgbClr val="FFFF99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9159" name="Oval 30"/>
          <p:cNvSpPr>
            <a:spLocks noChangeArrowheads="1"/>
          </p:cNvSpPr>
          <p:nvPr/>
        </p:nvSpPr>
        <p:spPr bwMode="auto">
          <a:xfrm>
            <a:off x="6487319" y="3325813"/>
            <a:ext cx="260350" cy="279400"/>
          </a:xfrm>
          <a:prstGeom prst="ellipse">
            <a:avLst/>
          </a:prstGeom>
          <a:solidFill>
            <a:srgbClr val="00CCFF"/>
          </a:solidFill>
          <a:ln w="9525">
            <a:solidFill>
              <a:srgbClr val="FFFF99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9160" name="Oval 31"/>
          <p:cNvSpPr>
            <a:spLocks noChangeArrowheads="1"/>
          </p:cNvSpPr>
          <p:nvPr/>
        </p:nvSpPr>
        <p:spPr bwMode="auto">
          <a:xfrm>
            <a:off x="7003256" y="3311525"/>
            <a:ext cx="261938" cy="277813"/>
          </a:xfrm>
          <a:prstGeom prst="ellipse">
            <a:avLst/>
          </a:prstGeom>
          <a:solidFill>
            <a:srgbClr val="00CCFF"/>
          </a:solidFill>
          <a:ln w="9525">
            <a:solidFill>
              <a:srgbClr val="FFFF99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9161" name="Oval 32"/>
          <p:cNvSpPr>
            <a:spLocks noChangeArrowheads="1"/>
          </p:cNvSpPr>
          <p:nvPr/>
        </p:nvSpPr>
        <p:spPr bwMode="auto">
          <a:xfrm>
            <a:off x="7985919" y="3325813"/>
            <a:ext cx="261937" cy="279400"/>
          </a:xfrm>
          <a:prstGeom prst="ellipse">
            <a:avLst/>
          </a:prstGeom>
          <a:solidFill>
            <a:srgbClr val="00CCFF"/>
          </a:solidFill>
          <a:ln w="9525">
            <a:solidFill>
              <a:srgbClr val="FFFF99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9162" name="Line 33"/>
          <p:cNvSpPr>
            <a:spLocks noChangeShapeType="1"/>
          </p:cNvSpPr>
          <p:nvPr/>
        </p:nvSpPr>
        <p:spPr bwMode="auto">
          <a:xfrm flipV="1">
            <a:off x="6612731" y="2722563"/>
            <a:ext cx="0" cy="606425"/>
          </a:xfrm>
          <a:prstGeom prst="line">
            <a:avLst/>
          </a:prstGeom>
          <a:noFill/>
          <a:ln w="22225">
            <a:solidFill>
              <a:srgbClr val="FFFF99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9163" name="Line 34"/>
          <p:cNvSpPr>
            <a:spLocks noChangeShapeType="1"/>
          </p:cNvSpPr>
          <p:nvPr/>
        </p:nvSpPr>
        <p:spPr bwMode="auto">
          <a:xfrm flipV="1">
            <a:off x="6111081" y="2841625"/>
            <a:ext cx="0" cy="504825"/>
          </a:xfrm>
          <a:prstGeom prst="line">
            <a:avLst/>
          </a:prstGeom>
          <a:noFill/>
          <a:ln w="22225">
            <a:solidFill>
              <a:srgbClr val="FFFF99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9164" name="Line 35"/>
          <p:cNvSpPr>
            <a:spLocks noChangeShapeType="1"/>
          </p:cNvSpPr>
          <p:nvPr/>
        </p:nvSpPr>
        <p:spPr bwMode="auto">
          <a:xfrm flipH="1" flipV="1">
            <a:off x="7120731" y="2597150"/>
            <a:ext cx="0" cy="717550"/>
          </a:xfrm>
          <a:prstGeom prst="line">
            <a:avLst/>
          </a:prstGeom>
          <a:noFill/>
          <a:ln w="22225">
            <a:solidFill>
              <a:srgbClr val="FFFF99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9165" name="Line 36"/>
          <p:cNvSpPr>
            <a:spLocks noChangeShapeType="1"/>
          </p:cNvSpPr>
          <p:nvPr/>
        </p:nvSpPr>
        <p:spPr bwMode="auto">
          <a:xfrm flipV="1">
            <a:off x="8111331" y="2462213"/>
            <a:ext cx="0" cy="858837"/>
          </a:xfrm>
          <a:prstGeom prst="line">
            <a:avLst/>
          </a:prstGeom>
          <a:noFill/>
          <a:ln w="22225">
            <a:solidFill>
              <a:srgbClr val="FFFF99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9166" name="Line 37"/>
          <p:cNvSpPr>
            <a:spLocks noChangeShapeType="1"/>
          </p:cNvSpPr>
          <p:nvPr/>
        </p:nvSpPr>
        <p:spPr bwMode="auto">
          <a:xfrm flipH="1">
            <a:off x="5606256" y="2847975"/>
            <a:ext cx="503238" cy="0"/>
          </a:xfrm>
          <a:prstGeom prst="line">
            <a:avLst/>
          </a:prstGeom>
          <a:noFill/>
          <a:ln w="22225">
            <a:solidFill>
              <a:srgbClr val="FFFF99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9167" name="Line 38"/>
          <p:cNvSpPr>
            <a:spLocks noChangeShapeType="1"/>
          </p:cNvSpPr>
          <p:nvPr/>
        </p:nvSpPr>
        <p:spPr bwMode="auto">
          <a:xfrm flipH="1">
            <a:off x="5341144" y="2597150"/>
            <a:ext cx="1771650" cy="0"/>
          </a:xfrm>
          <a:prstGeom prst="line">
            <a:avLst/>
          </a:prstGeom>
          <a:noFill/>
          <a:ln w="22225">
            <a:solidFill>
              <a:srgbClr val="FFFF99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9168" name="Line 39"/>
          <p:cNvSpPr>
            <a:spLocks noChangeShapeType="1"/>
          </p:cNvSpPr>
          <p:nvPr/>
        </p:nvSpPr>
        <p:spPr bwMode="auto">
          <a:xfrm flipH="1" flipV="1">
            <a:off x="5230019" y="2462213"/>
            <a:ext cx="2879725" cy="1587"/>
          </a:xfrm>
          <a:prstGeom prst="line">
            <a:avLst/>
          </a:prstGeom>
          <a:noFill/>
          <a:ln w="22225">
            <a:solidFill>
              <a:srgbClr val="FFFF99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9169" name="Line 40"/>
          <p:cNvSpPr>
            <a:spLocks noChangeShapeType="1"/>
          </p:cNvSpPr>
          <p:nvPr/>
        </p:nvSpPr>
        <p:spPr bwMode="auto">
          <a:xfrm flipH="1" flipV="1">
            <a:off x="5609431" y="2841625"/>
            <a:ext cx="0" cy="1574800"/>
          </a:xfrm>
          <a:prstGeom prst="line">
            <a:avLst/>
          </a:prstGeom>
          <a:noFill/>
          <a:ln w="22225">
            <a:solidFill>
              <a:srgbClr val="FFFF99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9170" name="Line 41"/>
          <p:cNvSpPr>
            <a:spLocks noChangeShapeType="1"/>
          </p:cNvSpPr>
          <p:nvPr/>
        </p:nvSpPr>
        <p:spPr bwMode="auto">
          <a:xfrm flipH="1">
            <a:off x="5471319" y="2724150"/>
            <a:ext cx="1138237" cy="0"/>
          </a:xfrm>
          <a:prstGeom prst="line">
            <a:avLst/>
          </a:prstGeom>
          <a:noFill/>
          <a:ln w="22225">
            <a:solidFill>
              <a:srgbClr val="FFFF99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9171" name="Line 42"/>
          <p:cNvSpPr>
            <a:spLocks noChangeShapeType="1"/>
          </p:cNvSpPr>
          <p:nvPr/>
        </p:nvSpPr>
        <p:spPr bwMode="auto">
          <a:xfrm flipV="1">
            <a:off x="5471319" y="2719388"/>
            <a:ext cx="0" cy="1843087"/>
          </a:xfrm>
          <a:prstGeom prst="line">
            <a:avLst/>
          </a:prstGeom>
          <a:noFill/>
          <a:ln w="22225">
            <a:solidFill>
              <a:srgbClr val="FFFF99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9172" name="Line 43"/>
          <p:cNvSpPr>
            <a:spLocks noChangeShapeType="1"/>
          </p:cNvSpPr>
          <p:nvPr/>
        </p:nvSpPr>
        <p:spPr bwMode="auto">
          <a:xfrm flipV="1">
            <a:off x="5341144" y="2597150"/>
            <a:ext cx="0" cy="2100263"/>
          </a:xfrm>
          <a:prstGeom prst="line">
            <a:avLst/>
          </a:prstGeom>
          <a:noFill/>
          <a:ln w="22225">
            <a:solidFill>
              <a:srgbClr val="FFFF99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9173" name="Line 44"/>
          <p:cNvSpPr>
            <a:spLocks noChangeShapeType="1"/>
          </p:cNvSpPr>
          <p:nvPr/>
        </p:nvSpPr>
        <p:spPr bwMode="auto">
          <a:xfrm flipV="1">
            <a:off x="5223669" y="2463800"/>
            <a:ext cx="0" cy="2368550"/>
          </a:xfrm>
          <a:prstGeom prst="line">
            <a:avLst/>
          </a:prstGeom>
          <a:noFill/>
          <a:ln w="22225">
            <a:solidFill>
              <a:srgbClr val="FFFF99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9174" name="Line 45"/>
          <p:cNvSpPr>
            <a:spLocks noChangeShapeType="1"/>
          </p:cNvSpPr>
          <p:nvPr/>
        </p:nvSpPr>
        <p:spPr bwMode="auto">
          <a:xfrm flipH="1" flipV="1">
            <a:off x="5609431" y="4414838"/>
            <a:ext cx="2952750" cy="1587"/>
          </a:xfrm>
          <a:prstGeom prst="line">
            <a:avLst/>
          </a:prstGeom>
          <a:noFill/>
          <a:ln w="22225">
            <a:solidFill>
              <a:srgbClr val="FFFF99"/>
            </a:solidFill>
            <a:round/>
            <a:headEnd type="triangle" w="lg" len="med"/>
            <a:tailEnd type="none" w="lg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9175" name="Line 46"/>
          <p:cNvSpPr>
            <a:spLocks noChangeShapeType="1"/>
          </p:cNvSpPr>
          <p:nvPr/>
        </p:nvSpPr>
        <p:spPr bwMode="auto">
          <a:xfrm flipH="1" flipV="1">
            <a:off x="5471319" y="4560888"/>
            <a:ext cx="3097212" cy="1587"/>
          </a:xfrm>
          <a:prstGeom prst="line">
            <a:avLst/>
          </a:prstGeom>
          <a:noFill/>
          <a:ln w="22225">
            <a:solidFill>
              <a:srgbClr val="FFFF99"/>
            </a:solidFill>
            <a:round/>
            <a:headEnd type="triangle" w="lg" len="med"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9176" name="Line 47"/>
          <p:cNvSpPr>
            <a:spLocks noChangeShapeType="1"/>
          </p:cNvSpPr>
          <p:nvPr/>
        </p:nvSpPr>
        <p:spPr bwMode="auto">
          <a:xfrm flipH="1" flipV="1">
            <a:off x="5341144" y="4697413"/>
            <a:ext cx="3236912" cy="0"/>
          </a:xfrm>
          <a:prstGeom prst="line">
            <a:avLst/>
          </a:prstGeom>
          <a:noFill/>
          <a:ln w="22225">
            <a:solidFill>
              <a:srgbClr val="FFFF99"/>
            </a:solidFill>
            <a:round/>
            <a:headEnd type="triangle" w="lg" len="med"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9177" name="Line 48"/>
          <p:cNvSpPr>
            <a:spLocks noChangeShapeType="1"/>
          </p:cNvSpPr>
          <p:nvPr/>
        </p:nvSpPr>
        <p:spPr bwMode="auto">
          <a:xfrm flipH="1" flipV="1">
            <a:off x="5223669" y="4832350"/>
            <a:ext cx="3352800" cy="0"/>
          </a:xfrm>
          <a:prstGeom prst="line">
            <a:avLst/>
          </a:prstGeom>
          <a:noFill/>
          <a:ln w="22225">
            <a:solidFill>
              <a:srgbClr val="FFFF99"/>
            </a:solidFill>
            <a:round/>
            <a:headEnd type="triangle" w="lg" len="med"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9178" name="Line 49"/>
          <p:cNvSpPr>
            <a:spLocks noChangeShapeType="1"/>
          </p:cNvSpPr>
          <p:nvPr/>
        </p:nvSpPr>
        <p:spPr bwMode="auto">
          <a:xfrm>
            <a:off x="7128669" y="3581400"/>
            <a:ext cx="1587" cy="2174875"/>
          </a:xfrm>
          <a:prstGeom prst="line">
            <a:avLst/>
          </a:prstGeom>
          <a:noFill/>
          <a:ln w="22225">
            <a:solidFill>
              <a:srgbClr val="FFFF99"/>
            </a:solidFill>
            <a:round/>
            <a:headEnd type="triangle" w="lg" len="lg"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9179" name="Oval 50"/>
          <p:cNvSpPr>
            <a:spLocks noChangeArrowheads="1"/>
          </p:cNvSpPr>
          <p:nvPr/>
        </p:nvSpPr>
        <p:spPr bwMode="auto">
          <a:xfrm>
            <a:off x="7100094" y="4379913"/>
            <a:ext cx="60325" cy="65087"/>
          </a:xfrm>
          <a:prstGeom prst="ellipse">
            <a:avLst/>
          </a:prstGeom>
          <a:solidFill>
            <a:srgbClr val="66FFFF"/>
          </a:solidFill>
          <a:ln w="9525">
            <a:solidFill>
              <a:srgbClr val="FFFF99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9180" name="Oval 51"/>
          <p:cNvSpPr>
            <a:spLocks noChangeArrowheads="1"/>
          </p:cNvSpPr>
          <p:nvPr/>
        </p:nvSpPr>
        <p:spPr bwMode="auto">
          <a:xfrm>
            <a:off x="7098506" y="4800600"/>
            <a:ext cx="60325" cy="65088"/>
          </a:xfrm>
          <a:prstGeom prst="ellipse">
            <a:avLst/>
          </a:prstGeom>
          <a:solidFill>
            <a:srgbClr val="66FFFF"/>
          </a:solidFill>
          <a:ln w="9525">
            <a:solidFill>
              <a:srgbClr val="FFFF99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9181" name="Line 52"/>
          <p:cNvSpPr>
            <a:spLocks noChangeShapeType="1"/>
          </p:cNvSpPr>
          <p:nvPr/>
        </p:nvSpPr>
        <p:spPr bwMode="auto">
          <a:xfrm>
            <a:off x="8119269" y="3603625"/>
            <a:ext cx="1587" cy="2160588"/>
          </a:xfrm>
          <a:prstGeom prst="line">
            <a:avLst/>
          </a:prstGeom>
          <a:noFill/>
          <a:ln w="22225">
            <a:solidFill>
              <a:srgbClr val="FFFF99"/>
            </a:solidFill>
            <a:round/>
            <a:headEnd type="triangle" w="lg" len="lg"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9182" name="Oval 53"/>
          <p:cNvSpPr>
            <a:spLocks noChangeArrowheads="1"/>
          </p:cNvSpPr>
          <p:nvPr/>
        </p:nvSpPr>
        <p:spPr bwMode="auto">
          <a:xfrm>
            <a:off x="8089106" y="4387850"/>
            <a:ext cx="61913" cy="65088"/>
          </a:xfrm>
          <a:prstGeom prst="ellipse">
            <a:avLst/>
          </a:prstGeom>
          <a:solidFill>
            <a:srgbClr val="66FFFF"/>
          </a:solidFill>
          <a:ln w="9525">
            <a:solidFill>
              <a:srgbClr val="FFFF99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9183" name="Oval 54"/>
          <p:cNvSpPr>
            <a:spLocks noChangeArrowheads="1"/>
          </p:cNvSpPr>
          <p:nvPr/>
        </p:nvSpPr>
        <p:spPr bwMode="auto">
          <a:xfrm>
            <a:off x="8089106" y="4659313"/>
            <a:ext cx="61913" cy="65087"/>
          </a:xfrm>
          <a:prstGeom prst="ellipse">
            <a:avLst/>
          </a:prstGeom>
          <a:solidFill>
            <a:srgbClr val="66FFFF"/>
          </a:solidFill>
          <a:ln w="9525">
            <a:solidFill>
              <a:srgbClr val="FFFF99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9184" name="Line 55"/>
          <p:cNvSpPr>
            <a:spLocks noChangeShapeType="1"/>
          </p:cNvSpPr>
          <p:nvPr/>
        </p:nvSpPr>
        <p:spPr bwMode="auto">
          <a:xfrm>
            <a:off x="6612731" y="3603625"/>
            <a:ext cx="1588" cy="2152650"/>
          </a:xfrm>
          <a:prstGeom prst="line">
            <a:avLst/>
          </a:prstGeom>
          <a:noFill/>
          <a:ln w="22225">
            <a:solidFill>
              <a:srgbClr val="FFFF99"/>
            </a:solidFill>
            <a:round/>
            <a:headEnd type="triangle" w="lg" len="lg"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9185" name="Oval 56"/>
          <p:cNvSpPr>
            <a:spLocks noChangeArrowheads="1"/>
          </p:cNvSpPr>
          <p:nvPr/>
        </p:nvSpPr>
        <p:spPr bwMode="auto">
          <a:xfrm>
            <a:off x="6584156" y="4379913"/>
            <a:ext cx="60325" cy="65087"/>
          </a:xfrm>
          <a:prstGeom prst="ellipse">
            <a:avLst/>
          </a:prstGeom>
          <a:solidFill>
            <a:srgbClr val="66FFFF"/>
          </a:solidFill>
          <a:ln w="9525">
            <a:solidFill>
              <a:srgbClr val="FFFF99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9186" name="Oval 57"/>
          <p:cNvSpPr>
            <a:spLocks noChangeArrowheads="1"/>
          </p:cNvSpPr>
          <p:nvPr/>
        </p:nvSpPr>
        <p:spPr bwMode="auto">
          <a:xfrm>
            <a:off x="6582569" y="4808538"/>
            <a:ext cx="60325" cy="65087"/>
          </a:xfrm>
          <a:prstGeom prst="ellipse">
            <a:avLst/>
          </a:prstGeom>
          <a:solidFill>
            <a:srgbClr val="66FFFF"/>
          </a:solidFill>
          <a:ln w="9525">
            <a:solidFill>
              <a:srgbClr val="FFFF99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9187" name="Line 58"/>
          <p:cNvSpPr>
            <a:spLocks noChangeShapeType="1"/>
          </p:cNvSpPr>
          <p:nvPr/>
        </p:nvSpPr>
        <p:spPr bwMode="auto">
          <a:xfrm>
            <a:off x="6117431" y="3611563"/>
            <a:ext cx="0" cy="2128837"/>
          </a:xfrm>
          <a:prstGeom prst="line">
            <a:avLst/>
          </a:prstGeom>
          <a:noFill/>
          <a:ln w="22225">
            <a:solidFill>
              <a:srgbClr val="FFFF99"/>
            </a:solidFill>
            <a:round/>
            <a:headEnd type="triangle" w="lg" len="lg"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9188" name="Oval 59"/>
          <p:cNvSpPr>
            <a:spLocks noChangeArrowheads="1"/>
          </p:cNvSpPr>
          <p:nvPr/>
        </p:nvSpPr>
        <p:spPr bwMode="auto">
          <a:xfrm>
            <a:off x="6087269" y="4662488"/>
            <a:ext cx="61912" cy="65087"/>
          </a:xfrm>
          <a:prstGeom prst="ellipse">
            <a:avLst/>
          </a:prstGeom>
          <a:solidFill>
            <a:srgbClr val="66FFFF"/>
          </a:solidFill>
          <a:ln w="9525">
            <a:solidFill>
              <a:srgbClr val="FFFF99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9189" name="Oval 60"/>
          <p:cNvSpPr>
            <a:spLocks noChangeArrowheads="1"/>
          </p:cNvSpPr>
          <p:nvPr/>
        </p:nvSpPr>
        <p:spPr bwMode="auto">
          <a:xfrm>
            <a:off x="6085681" y="4524375"/>
            <a:ext cx="60325" cy="65088"/>
          </a:xfrm>
          <a:prstGeom prst="ellipse">
            <a:avLst/>
          </a:prstGeom>
          <a:solidFill>
            <a:srgbClr val="66FFFF"/>
          </a:solidFill>
          <a:ln w="9525">
            <a:solidFill>
              <a:srgbClr val="FFFF99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9190" name="Oval 61"/>
          <p:cNvSpPr>
            <a:spLocks noChangeArrowheads="1"/>
          </p:cNvSpPr>
          <p:nvPr/>
        </p:nvSpPr>
        <p:spPr bwMode="auto">
          <a:xfrm>
            <a:off x="6065044" y="5394325"/>
            <a:ext cx="101600" cy="106363"/>
          </a:xfrm>
          <a:prstGeom prst="ellipse">
            <a:avLst/>
          </a:prstGeom>
          <a:solidFill>
            <a:srgbClr val="66FFFF"/>
          </a:solidFill>
          <a:ln w="9525">
            <a:solidFill>
              <a:srgbClr val="FFFF99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9191" name="Oval 62"/>
          <p:cNvSpPr>
            <a:spLocks noChangeArrowheads="1"/>
          </p:cNvSpPr>
          <p:nvPr/>
        </p:nvSpPr>
        <p:spPr bwMode="auto">
          <a:xfrm>
            <a:off x="6560344" y="5394325"/>
            <a:ext cx="100012" cy="106363"/>
          </a:xfrm>
          <a:prstGeom prst="ellipse">
            <a:avLst/>
          </a:prstGeom>
          <a:solidFill>
            <a:srgbClr val="66FFFF"/>
          </a:solidFill>
          <a:ln w="9525">
            <a:solidFill>
              <a:srgbClr val="FFFF99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9192" name="Oval 63"/>
          <p:cNvSpPr>
            <a:spLocks noChangeArrowheads="1"/>
          </p:cNvSpPr>
          <p:nvPr/>
        </p:nvSpPr>
        <p:spPr bwMode="auto">
          <a:xfrm>
            <a:off x="7071519" y="5394325"/>
            <a:ext cx="100012" cy="106363"/>
          </a:xfrm>
          <a:prstGeom prst="ellipse">
            <a:avLst/>
          </a:prstGeom>
          <a:solidFill>
            <a:srgbClr val="66FFFF"/>
          </a:solidFill>
          <a:ln w="9525">
            <a:solidFill>
              <a:srgbClr val="FFFF99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9193" name="Oval 64"/>
          <p:cNvSpPr>
            <a:spLocks noChangeArrowheads="1"/>
          </p:cNvSpPr>
          <p:nvPr/>
        </p:nvSpPr>
        <p:spPr bwMode="auto">
          <a:xfrm>
            <a:off x="8068469" y="5394325"/>
            <a:ext cx="100012" cy="106363"/>
          </a:xfrm>
          <a:prstGeom prst="ellipse">
            <a:avLst/>
          </a:prstGeom>
          <a:solidFill>
            <a:srgbClr val="66FFFF"/>
          </a:solidFill>
          <a:ln w="9525">
            <a:solidFill>
              <a:srgbClr val="FFFF99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9194" name="Text Box 65"/>
          <p:cNvSpPr txBox="1">
            <a:spLocks noChangeArrowheads="1"/>
          </p:cNvSpPr>
          <p:nvPr/>
        </p:nvSpPr>
        <p:spPr bwMode="auto">
          <a:xfrm>
            <a:off x="2155350" y="727404"/>
            <a:ext cx="5016181" cy="461665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Two Basic Types of Neural Networks</a:t>
            </a:r>
          </a:p>
        </p:txBody>
      </p:sp>
      <p:sp>
        <p:nvSpPr>
          <p:cNvPr id="49195" name="Text Box 66"/>
          <p:cNvSpPr txBox="1">
            <a:spLocks noChangeArrowheads="1"/>
          </p:cNvSpPr>
          <p:nvPr/>
        </p:nvSpPr>
        <p:spPr bwMode="auto">
          <a:xfrm>
            <a:off x="4993481" y="5546725"/>
            <a:ext cx="94929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External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Input</a:t>
            </a:r>
          </a:p>
        </p:txBody>
      </p:sp>
      <p:sp>
        <p:nvSpPr>
          <p:cNvPr id="49196" name="Text Box 67"/>
          <p:cNvSpPr txBox="1">
            <a:spLocks noChangeArrowheads="1"/>
          </p:cNvSpPr>
          <p:nvPr/>
        </p:nvSpPr>
        <p:spPr bwMode="auto">
          <a:xfrm>
            <a:off x="1526381" y="1568450"/>
            <a:ext cx="16224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Feed-Forward</a:t>
            </a:r>
          </a:p>
        </p:txBody>
      </p:sp>
      <p:sp>
        <p:nvSpPr>
          <p:cNvPr id="49197" name="Text Box 68"/>
          <p:cNvSpPr txBox="1">
            <a:spLocks noChangeArrowheads="1"/>
          </p:cNvSpPr>
          <p:nvPr/>
        </p:nvSpPr>
        <p:spPr bwMode="auto">
          <a:xfrm>
            <a:off x="6339681" y="1504950"/>
            <a:ext cx="11842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Recurrent</a:t>
            </a:r>
          </a:p>
        </p:txBody>
      </p:sp>
      <p:sp>
        <p:nvSpPr>
          <p:cNvPr id="73" name="Text Box 66">
            <a:extLst>
              <a:ext uri="{FF2B5EF4-FFF2-40B4-BE49-F238E27FC236}">
                <a16:creationId xmlns:a16="http://schemas.microsoft.com/office/drawing/2014/main" id="{84ADDF90-DFC0-4A81-AC04-A5A9341A3F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49" y="5504980"/>
            <a:ext cx="94929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External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Input</a:t>
            </a:r>
          </a:p>
        </p:txBody>
      </p:sp>
      <p:sp>
        <p:nvSpPr>
          <p:cNvPr id="74" name="Text Box 66">
            <a:extLst>
              <a:ext uri="{FF2B5EF4-FFF2-40B4-BE49-F238E27FC236}">
                <a16:creationId xmlns:a16="http://schemas.microsoft.com/office/drawing/2014/main" id="{D9AC89F3-957D-453E-A379-7E798046AA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456" y="2245737"/>
            <a:ext cx="82426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Output</a:t>
            </a:r>
          </a:p>
        </p:txBody>
      </p:sp>
      <p:sp>
        <p:nvSpPr>
          <p:cNvPr id="79" name="Text Box 66">
            <a:extLst>
              <a:ext uri="{FF2B5EF4-FFF2-40B4-BE49-F238E27FC236}">
                <a16:creationId xmlns:a16="http://schemas.microsoft.com/office/drawing/2014/main" id="{7A800C01-36EE-4368-8EF9-D30E66C35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5799" y="3995113"/>
            <a:ext cx="82426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4425482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Line 3"/>
          <p:cNvSpPr>
            <a:spLocks noChangeShapeType="1"/>
          </p:cNvSpPr>
          <p:nvPr/>
        </p:nvSpPr>
        <p:spPr bwMode="auto">
          <a:xfrm>
            <a:off x="2016125" y="5490047"/>
            <a:ext cx="4343400" cy="0"/>
          </a:xfrm>
          <a:prstGeom prst="line">
            <a:avLst/>
          </a:prstGeom>
          <a:noFill/>
          <a:ln w="19050" cap="sq">
            <a:solidFill>
              <a:schemeClr val="accent5">
                <a:lumMod val="75000"/>
              </a:schemeClr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524125" y="5414091"/>
            <a:ext cx="219456" cy="52838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 cap="sq">
            <a:solidFill>
              <a:schemeClr val="accent6">
                <a:lumMod val="75000"/>
              </a:schemeClr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229" name="Rectangle 5"/>
          <p:cNvSpPr>
            <a:spLocks noChangeArrowheads="1"/>
          </p:cNvSpPr>
          <p:nvPr/>
        </p:nvSpPr>
        <p:spPr bwMode="auto">
          <a:xfrm>
            <a:off x="3407172" y="5335866"/>
            <a:ext cx="219870" cy="13716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 cap="sq">
            <a:solidFill>
              <a:schemeClr val="accent6">
                <a:lumMod val="75000"/>
              </a:schemeClr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230" name="Rectangle 6"/>
          <p:cNvSpPr>
            <a:spLocks noChangeArrowheads="1"/>
          </p:cNvSpPr>
          <p:nvPr/>
        </p:nvSpPr>
        <p:spPr bwMode="auto">
          <a:xfrm>
            <a:off x="4277444" y="5377957"/>
            <a:ext cx="219456" cy="9144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 cap="sq">
            <a:solidFill>
              <a:schemeClr val="accent6">
                <a:lumMod val="75000"/>
              </a:schemeClr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231" name="Rectangle 7"/>
          <p:cNvSpPr>
            <a:spLocks noChangeArrowheads="1"/>
          </p:cNvSpPr>
          <p:nvPr/>
        </p:nvSpPr>
        <p:spPr bwMode="auto">
          <a:xfrm>
            <a:off x="5924452" y="5451079"/>
            <a:ext cx="190500" cy="3566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 cap="sq">
            <a:solidFill>
              <a:schemeClr val="accent6">
                <a:lumMod val="75000"/>
              </a:schemeClr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232" name="Line 8"/>
          <p:cNvSpPr>
            <a:spLocks noChangeShapeType="1"/>
          </p:cNvSpPr>
          <p:nvPr/>
        </p:nvSpPr>
        <p:spPr bwMode="auto">
          <a:xfrm>
            <a:off x="2016125" y="5838779"/>
            <a:ext cx="4343400" cy="0"/>
          </a:xfrm>
          <a:prstGeom prst="line">
            <a:avLst/>
          </a:prstGeom>
          <a:noFill/>
          <a:ln w="19050" cap="sq">
            <a:solidFill>
              <a:schemeClr val="accent5">
                <a:lumMod val="75000"/>
              </a:schemeClr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2233" name="Rectangle 9"/>
          <p:cNvSpPr>
            <a:spLocks noChangeArrowheads="1"/>
          </p:cNvSpPr>
          <p:nvPr/>
        </p:nvSpPr>
        <p:spPr bwMode="auto">
          <a:xfrm>
            <a:off x="2524125" y="5809684"/>
            <a:ext cx="219456" cy="2743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 cap="sq">
            <a:solidFill>
              <a:schemeClr val="accent6">
                <a:lumMod val="75000"/>
              </a:schemeClr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234" name="Rectangle 10"/>
          <p:cNvSpPr>
            <a:spLocks noChangeArrowheads="1"/>
          </p:cNvSpPr>
          <p:nvPr/>
        </p:nvSpPr>
        <p:spPr bwMode="auto">
          <a:xfrm>
            <a:off x="3402122" y="5702380"/>
            <a:ext cx="219870" cy="114657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 cap="sq">
            <a:solidFill>
              <a:schemeClr val="accent6">
                <a:lumMod val="75000"/>
              </a:schemeClr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235" name="Rectangle 11"/>
          <p:cNvSpPr>
            <a:spLocks noChangeArrowheads="1"/>
          </p:cNvSpPr>
          <p:nvPr/>
        </p:nvSpPr>
        <p:spPr bwMode="auto">
          <a:xfrm>
            <a:off x="4285457" y="5781038"/>
            <a:ext cx="215108" cy="4571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 cap="sq">
            <a:solidFill>
              <a:schemeClr val="accent6">
                <a:lumMod val="75000"/>
              </a:schemeClr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236" name="Rectangle 12"/>
          <p:cNvSpPr>
            <a:spLocks noChangeArrowheads="1"/>
          </p:cNvSpPr>
          <p:nvPr/>
        </p:nvSpPr>
        <p:spPr bwMode="auto">
          <a:xfrm>
            <a:off x="5899844" y="5809684"/>
            <a:ext cx="215108" cy="18288"/>
          </a:xfrm>
          <a:prstGeom prst="rect">
            <a:avLst/>
          </a:prstGeom>
          <a:solidFill>
            <a:schemeClr val="accent6">
              <a:lumMod val="75000"/>
            </a:schemeClr>
          </a:solidFill>
          <a:ln w="0" cap="sq">
            <a:solidFill>
              <a:schemeClr val="accent6">
                <a:lumMod val="75000"/>
              </a:schemeClr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237" name="Line 13"/>
          <p:cNvSpPr>
            <a:spLocks noChangeShapeType="1"/>
          </p:cNvSpPr>
          <p:nvPr/>
        </p:nvSpPr>
        <p:spPr bwMode="auto">
          <a:xfrm>
            <a:off x="2016125" y="6198079"/>
            <a:ext cx="4343400" cy="0"/>
          </a:xfrm>
          <a:prstGeom prst="line">
            <a:avLst/>
          </a:prstGeom>
          <a:noFill/>
          <a:ln w="19050" cap="sq">
            <a:solidFill>
              <a:schemeClr val="accent5">
                <a:lumMod val="75000"/>
              </a:schemeClr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2238" name="Rectangle 14"/>
          <p:cNvSpPr>
            <a:spLocks noChangeArrowheads="1"/>
          </p:cNvSpPr>
          <p:nvPr/>
        </p:nvSpPr>
        <p:spPr bwMode="auto">
          <a:xfrm>
            <a:off x="2524125" y="6178047"/>
            <a:ext cx="219456" cy="914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 cap="sq">
            <a:solidFill>
              <a:schemeClr val="accent6">
                <a:lumMod val="75000"/>
              </a:schemeClr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239" name="Rectangle 15"/>
          <p:cNvSpPr>
            <a:spLocks noChangeArrowheads="1"/>
          </p:cNvSpPr>
          <p:nvPr/>
        </p:nvSpPr>
        <p:spPr bwMode="auto">
          <a:xfrm>
            <a:off x="3402122" y="6024757"/>
            <a:ext cx="219870" cy="16459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 cap="sq">
            <a:solidFill>
              <a:schemeClr val="accent6">
                <a:lumMod val="75000"/>
              </a:schemeClr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240" name="Rectangle 16"/>
          <p:cNvSpPr>
            <a:spLocks noChangeArrowheads="1"/>
          </p:cNvSpPr>
          <p:nvPr/>
        </p:nvSpPr>
        <p:spPr bwMode="auto">
          <a:xfrm>
            <a:off x="4285457" y="6163698"/>
            <a:ext cx="219456" cy="18288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 cap="sq">
            <a:solidFill>
              <a:schemeClr val="accent6">
                <a:lumMod val="75000"/>
              </a:schemeClr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242" name="Line 18"/>
          <p:cNvSpPr>
            <a:spLocks noChangeShapeType="1"/>
          </p:cNvSpPr>
          <p:nvPr/>
        </p:nvSpPr>
        <p:spPr bwMode="auto">
          <a:xfrm>
            <a:off x="2016125" y="6536243"/>
            <a:ext cx="4343400" cy="0"/>
          </a:xfrm>
          <a:prstGeom prst="line">
            <a:avLst/>
          </a:prstGeom>
          <a:noFill/>
          <a:ln w="19050" cap="sq">
            <a:solidFill>
              <a:schemeClr val="accent5">
                <a:lumMod val="75000"/>
              </a:schemeClr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2244" name="Rectangle 20"/>
          <p:cNvSpPr>
            <a:spLocks noChangeArrowheads="1"/>
          </p:cNvSpPr>
          <p:nvPr/>
        </p:nvSpPr>
        <p:spPr bwMode="auto">
          <a:xfrm>
            <a:off x="3413948" y="6278546"/>
            <a:ext cx="219866" cy="243798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 cap="sq">
            <a:solidFill>
              <a:schemeClr val="accent6">
                <a:lumMod val="75000"/>
              </a:schemeClr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247" name="Line 23"/>
          <p:cNvSpPr>
            <a:spLocks noChangeShapeType="1"/>
          </p:cNvSpPr>
          <p:nvPr/>
        </p:nvSpPr>
        <p:spPr bwMode="auto">
          <a:xfrm>
            <a:off x="2003425" y="5088476"/>
            <a:ext cx="0" cy="1701391"/>
          </a:xfrm>
          <a:prstGeom prst="line">
            <a:avLst/>
          </a:prstGeom>
          <a:noFill/>
          <a:ln w="19050" cap="sq">
            <a:solidFill>
              <a:schemeClr val="accent5">
                <a:lumMod val="75000"/>
              </a:schemeClr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2248" name="Line 24"/>
          <p:cNvSpPr>
            <a:spLocks noChangeShapeType="1"/>
          </p:cNvSpPr>
          <p:nvPr/>
        </p:nvSpPr>
        <p:spPr bwMode="auto">
          <a:xfrm>
            <a:off x="1647825" y="5468911"/>
            <a:ext cx="0" cy="750303"/>
          </a:xfrm>
          <a:prstGeom prst="line">
            <a:avLst/>
          </a:prstGeom>
          <a:noFill/>
          <a:ln w="25400" cap="sq">
            <a:solidFill>
              <a:srgbClr val="C00000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2249" name="Text Box 25"/>
          <p:cNvSpPr txBox="1">
            <a:spLocks noChangeArrowheads="1"/>
          </p:cNvSpPr>
          <p:nvPr/>
        </p:nvSpPr>
        <p:spPr bwMode="auto">
          <a:xfrm rot="5400000">
            <a:off x="1034812" y="5621592"/>
            <a:ext cx="666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dirty="0"/>
              <a:t>Time</a:t>
            </a:r>
          </a:p>
        </p:txBody>
      </p:sp>
      <p:sp>
        <p:nvSpPr>
          <p:cNvPr id="52250" name="Text Box 26"/>
          <p:cNvSpPr txBox="1">
            <a:spLocks noChangeArrowheads="1"/>
          </p:cNvSpPr>
          <p:nvPr/>
        </p:nvSpPr>
        <p:spPr bwMode="auto">
          <a:xfrm>
            <a:off x="1799180" y="661797"/>
            <a:ext cx="5538788" cy="519113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</a:rPr>
              <a:t>Winner-Take-All (WTA) Networks</a:t>
            </a:r>
          </a:p>
        </p:txBody>
      </p:sp>
      <p:sp>
        <p:nvSpPr>
          <p:cNvPr id="52226" name="Text Box 2"/>
          <p:cNvSpPr txBox="1">
            <a:spLocks noChangeArrowheads="1"/>
          </p:cNvSpPr>
          <p:nvPr/>
        </p:nvSpPr>
        <p:spPr bwMode="auto">
          <a:xfrm>
            <a:off x="500857" y="4392257"/>
            <a:ext cx="9588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/>
              <a:t>Afferent</a:t>
            </a:r>
          </a:p>
          <a:p>
            <a:pPr algn="ctr" eaLnBrk="0" hangingPunct="0"/>
            <a:r>
              <a:rPr lang="en-US"/>
              <a:t>Input</a:t>
            </a:r>
          </a:p>
        </p:txBody>
      </p:sp>
      <p:sp>
        <p:nvSpPr>
          <p:cNvPr id="52251" name="Line 27"/>
          <p:cNvSpPr>
            <a:spLocks noChangeShapeType="1"/>
          </p:cNvSpPr>
          <p:nvPr/>
        </p:nvSpPr>
        <p:spPr bwMode="auto">
          <a:xfrm>
            <a:off x="1647032" y="4741192"/>
            <a:ext cx="5722938" cy="0"/>
          </a:xfrm>
          <a:prstGeom prst="line">
            <a:avLst/>
          </a:prstGeom>
          <a:noFill/>
          <a:ln w="76200">
            <a:solidFill>
              <a:srgbClr val="993366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2252" name="Oval 28"/>
          <p:cNvSpPr>
            <a:spLocks noChangeArrowheads="1"/>
          </p:cNvSpPr>
          <p:nvPr/>
        </p:nvSpPr>
        <p:spPr bwMode="auto">
          <a:xfrm>
            <a:off x="2437722" y="2451331"/>
            <a:ext cx="441325" cy="336550"/>
          </a:xfrm>
          <a:prstGeom prst="ellipse">
            <a:avLst/>
          </a:prstGeom>
          <a:solidFill>
            <a:srgbClr val="00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253" name="Oval 29"/>
          <p:cNvSpPr>
            <a:spLocks noChangeArrowheads="1"/>
          </p:cNvSpPr>
          <p:nvPr/>
        </p:nvSpPr>
        <p:spPr bwMode="auto">
          <a:xfrm>
            <a:off x="3283859" y="2432281"/>
            <a:ext cx="441325" cy="336550"/>
          </a:xfrm>
          <a:prstGeom prst="ellipse">
            <a:avLst/>
          </a:prstGeom>
          <a:solidFill>
            <a:srgbClr val="00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254" name="Oval 30"/>
          <p:cNvSpPr>
            <a:spLocks noChangeArrowheads="1"/>
          </p:cNvSpPr>
          <p:nvPr/>
        </p:nvSpPr>
        <p:spPr bwMode="auto">
          <a:xfrm>
            <a:off x="4153809" y="2414819"/>
            <a:ext cx="441325" cy="334962"/>
          </a:xfrm>
          <a:prstGeom prst="ellipse">
            <a:avLst/>
          </a:prstGeom>
          <a:solidFill>
            <a:srgbClr val="00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255" name="Oval 31"/>
          <p:cNvSpPr>
            <a:spLocks noChangeArrowheads="1"/>
          </p:cNvSpPr>
          <p:nvPr/>
        </p:nvSpPr>
        <p:spPr bwMode="auto">
          <a:xfrm>
            <a:off x="5807984" y="2432281"/>
            <a:ext cx="441325" cy="336550"/>
          </a:xfrm>
          <a:prstGeom prst="ellipse">
            <a:avLst/>
          </a:prstGeom>
          <a:solidFill>
            <a:srgbClr val="00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256" name="Line 32"/>
          <p:cNvSpPr>
            <a:spLocks noChangeShapeType="1"/>
          </p:cNvSpPr>
          <p:nvPr/>
        </p:nvSpPr>
        <p:spPr bwMode="auto">
          <a:xfrm flipV="1">
            <a:off x="3494997" y="1705206"/>
            <a:ext cx="0" cy="731838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257" name="Line 33"/>
          <p:cNvSpPr>
            <a:spLocks noChangeShapeType="1"/>
          </p:cNvSpPr>
          <p:nvPr/>
        </p:nvSpPr>
        <p:spPr bwMode="auto">
          <a:xfrm flipV="1">
            <a:off x="2650447" y="1848081"/>
            <a:ext cx="0" cy="608013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258" name="Line 34"/>
          <p:cNvSpPr>
            <a:spLocks noChangeShapeType="1"/>
          </p:cNvSpPr>
          <p:nvPr/>
        </p:nvSpPr>
        <p:spPr bwMode="auto">
          <a:xfrm flipH="1" flipV="1">
            <a:off x="4352247" y="1554394"/>
            <a:ext cx="0" cy="8636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259" name="Line 35"/>
          <p:cNvSpPr>
            <a:spLocks noChangeShapeType="1"/>
          </p:cNvSpPr>
          <p:nvPr/>
        </p:nvSpPr>
        <p:spPr bwMode="auto">
          <a:xfrm flipV="1">
            <a:off x="6019122" y="1392469"/>
            <a:ext cx="0" cy="103505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260" name="Line 36"/>
          <p:cNvSpPr>
            <a:spLocks noChangeShapeType="1"/>
          </p:cNvSpPr>
          <p:nvPr/>
        </p:nvSpPr>
        <p:spPr bwMode="auto">
          <a:xfrm flipH="1">
            <a:off x="1802722" y="1857606"/>
            <a:ext cx="846137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261" name="Line 37"/>
          <p:cNvSpPr>
            <a:spLocks noChangeShapeType="1"/>
          </p:cNvSpPr>
          <p:nvPr/>
        </p:nvSpPr>
        <p:spPr bwMode="auto">
          <a:xfrm flipH="1">
            <a:off x="1356634" y="1554394"/>
            <a:ext cx="2981325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262" name="Line 38"/>
          <p:cNvSpPr>
            <a:spLocks noChangeShapeType="1"/>
          </p:cNvSpPr>
          <p:nvPr/>
        </p:nvSpPr>
        <p:spPr bwMode="auto">
          <a:xfrm flipH="1" flipV="1">
            <a:off x="1169309" y="1392469"/>
            <a:ext cx="4846638" cy="1587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263" name="Line 39"/>
          <p:cNvSpPr>
            <a:spLocks noChangeShapeType="1"/>
          </p:cNvSpPr>
          <p:nvPr/>
        </p:nvSpPr>
        <p:spPr bwMode="auto">
          <a:xfrm flipH="1" flipV="1">
            <a:off x="1805897" y="1848081"/>
            <a:ext cx="1587" cy="1897063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264" name="Line 40"/>
          <p:cNvSpPr>
            <a:spLocks noChangeShapeType="1"/>
          </p:cNvSpPr>
          <p:nvPr/>
        </p:nvSpPr>
        <p:spPr bwMode="auto">
          <a:xfrm flipH="1">
            <a:off x="1575709" y="1706794"/>
            <a:ext cx="1916113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265" name="Line 41"/>
          <p:cNvSpPr>
            <a:spLocks noChangeShapeType="1"/>
          </p:cNvSpPr>
          <p:nvPr/>
        </p:nvSpPr>
        <p:spPr bwMode="auto">
          <a:xfrm flipV="1">
            <a:off x="1575709" y="1702031"/>
            <a:ext cx="0" cy="2217738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266" name="Line 42"/>
          <p:cNvSpPr>
            <a:spLocks noChangeShapeType="1"/>
          </p:cNvSpPr>
          <p:nvPr/>
        </p:nvSpPr>
        <p:spPr bwMode="auto">
          <a:xfrm flipV="1">
            <a:off x="1356634" y="1554394"/>
            <a:ext cx="0" cy="2528887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267" name="Line 43"/>
          <p:cNvSpPr>
            <a:spLocks noChangeShapeType="1"/>
          </p:cNvSpPr>
          <p:nvPr/>
        </p:nvSpPr>
        <p:spPr bwMode="auto">
          <a:xfrm flipV="1">
            <a:off x="1158197" y="1394056"/>
            <a:ext cx="0" cy="2852738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268" name="Line 44"/>
          <p:cNvSpPr>
            <a:spLocks noChangeShapeType="1"/>
          </p:cNvSpPr>
          <p:nvPr/>
        </p:nvSpPr>
        <p:spPr bwMode="auto">
          <a:xfrm flipH="1" flipV="1">
            <a:off x="1805897" y="3743556"/>
            <a:ext cx="4641850" cy="1588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269" name="Line 45"/>
          <p:cNvSpPr>
            <a:spLocks noChangeShapeType="1"/>
          </p:cNvSpPr>
          <p:nvPr/>
        </p:nvSpPr>
        <p:spPr bwMode="auto">
          <a:xfrm flipH="1" flipV="1">
            <a:off x="1575709" y="3918181"/>
            <a:ext cx="4857750" cy="1588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270" name="Line 46"/>
          <p:cNvSpPr>
            <a:spLocks noChangeShapeType="1"/>
          </p:cNvSpPr>
          <p:nvPr/>
        </p:nvSpPr>
        <p:spPr bwMode="auto">
          <a:xfrm flipH="1" flipV="1">
            <a:off x="1356634" y="4083281"/>
            <a:ext cx="50927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271" name="Line 47"/>
          <p:cNvSpPr>
            <a:spLocks noChangeShapeType="1"/>
          </p:cNvSpPr>
          <p:nvPr/>
        </p:nvSpPr>
        <p:spPr bwMode="auto">
          <a:xfrm flipH="1" flipV="1">
            <a:off x="1158197" y="4245206"/>
            <a:ext cx="5300662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272" name="Line 48"/>
          <p:cNvSpPr>
            <a:spLocks noChangeShapeType="1"/>
          </p:cNvSpPr>
          <p:nvPr/>
        </p:nvSpPr>
        <p:spPr bwMode="auto">
          <a:xfrm>
            <a:off x="3091772" y="3383194"/>
            <a:ext cx="1587" cy="1101725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273" name="Line 49"/>
          <p:cNvSpPr>
            <a:spLocks noChangeShapeType="1"/>
          </p:cNvSpPr>
          <p:nvPr/>
        </p:nvSpPr>
        <p:spPr bwMode="auto">
          <a:xfrm>
            <a:off x="2226584" y="3386369"/>
            <a:ext cx="1588" cy="1108075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274" name="Oval 50"/>
          <p:cNvSpPr>
            <a:spLocks noChangeArrowheads="1"/>
          </p:cNvSpPr>
          <p:nvPr/>
        </p:nvSpPr>
        <p:spPr bwMode="auto">
          <a:xfrm>
            <a:off x="2177372" y="3870556"/>
            <a:ext cx="103187" cy="7778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275" name="Oval 51"/>
          <p:cNvSpPr>
            <a:spLocks noChangeArrowheads="1"/>
          </p:cNvSpPr>
          <p:nvPr/>
        </p:nvSpPr>
        <p:spPr bwMode="auto">
          <a:xfrm>
            <a:off x="2177372" y="4197581"/>
            <a:ext cx="103187" cy="7778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276" name="Oval 52"/>
          <p:cNvSpPr>
            <a:spLocks noChangeArrowheads="1"/>
          </p:cNvSpPr>
          <p:nvPr/>
        </p:nvSpPr>
        <p:spPr bwMode="auto">
          <a:xfrm>
            <a:off x="3045734" y="3705456"/>
            <a:ext cx="103188" cy="7778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277" name="Oval 53"/>
          <p:cNvSpPr>
            <a:spLocks noChangeArrowheads="1"/>
          </p:cNvSpPr>
          <p:nvPr/>
        </p:nvSpPr>
        <p:spPr bwMode="auto">
          <a:xfrm>
            <a:off x="3045734" y="4045181"/>
            <a:ext cx="103188" cy="7778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278" name="Line 54"/>
          <p:cNvSpPr>
            <a:spLocks noChangeShapeType="1"/>
          </p:cNvSpPr>
          <p:nvPr/>
        </p:nvSpPr>
        <p:spPr bwMode="auto">
          <a:xfrm>
            <a:off x="3966484" y="3373669"/>
            <a:ext cx="3175" cy="10922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279" name="Oval 55"/>
          <p:cNvSpPr>
            <a:spLocks noChangeArrowheads="1"/>
          </p:cNvSpPr>
          <p:nvPr/>
        </p:nvSpPr>
        <p:spPr bwMode="auto">
          <a:xfrm>
            <a:off x="3917272" y="3880081"/>
            <a:ext cx="103187" cy="7778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280" name="Oval 56"/>
          <p:cNvSpPr>
            <a:spLocks noChangeArrowheads="1"/>
          </p:cNvSpPr>
          <p:nvPr/>
        </p:nvSpPr>
        <p:spPr bwMode="auto">
          <a:xfrm>
            <a:off x="3915684" y="4207106"/>
            <a:ext cx="103188" cy="7778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281" name="Line 57"/>
          <p:cNvSpPr>
            <a:spLocks noChangeShapeType="1"/>
          </p:cNvSpPr>
          <p:nvPr/>
        </p:nvSpPr>
        <p:spPr bwMode="auto">
          <a:xfrm>
            <a:off x="5609547" y="3411769"/>
            <a:ext cx="3175" cy="107315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282" name="Oval 58"/>
          <p:cNvSpPr>
            <a:spLocks noChangeArrowheads="1"/>
          </p:cNvSpPr>
          <p:nvPr/>
        </p:nvSpPr>
        <p:spPr bwMode="auto">
          <a:xfrm>
            <a:off x="5560334" y="3705456"/>
            <a:ext cx="103188" cy="793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283" name="Oval 59"/>
          <p:cNvSpPr>
            <a:spLocks noChangeArrowheads="1"/>
          </p:cNvSpPr>
          <p:nvPr/>
        </p:nvSpPr>
        <p:spPr bwMode="auto">
          <a:xfrm>
            <a:off x="5560334" y="3881669"/>
            <a:ext cx="103188" cy="7778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2284" name="Group 60"/>
          <p:cNvGrpSpPr>
            <a:grpSpLocks/>
          </p:cNvGrpSpPr>
          <p:nvPr/>
        </p:nvGrpSpPr>
        <p:grpSpPr bwMode="auto">
          <a:xfrm>
            <a:off x="2071009" y="2683106"/>
            <a:ext cx="352425" cy="701675"/>
            <a:chOff x="1528" y="2277"/>
            <a:chExt cx="192" cy="501"/>
          </a:xfrm>
        </p:grpSpPr>
        <p:sp>
          <p:nvSpPr>
            <p:cNvPr id="52309" name="Oval 61"/>
            <p:cNvSpPr>
              <a:spLocks noChangeArrowheads="1"/>
            </p:cNvSpPr>
            <p:nvPr/>
          </p:nvSpPr>
          <p:spPr bwMode="auto">
            <a:xfrm>
              <a:off x="1528" y="2586"/>
              <a:ext cx="192" cy="19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310" name="Freeform 62"/>
            <p:cNvSpPr>
              <a:spLocks/>
            </p:cNvSpPr>
            <p:nvPr/>
          </p:nvSpPr>
          <p:spPr bwMode="auto">
            <a:xfrm>
              <a:off x="1615" y="2277"/>
              <a:ext cx="93" cy="312"/>
            </a:xfrm>
            <a:custGeom>
              <a:avLst/>
              <a:gdLst>
                <a:gd name="T0" fmla="*/ 5 w 93"/>
                <a:gd name="T1" fmla="*/ 298 h 298"/>
                <a:gd name="T2" fmla="*/ 5 w 93"/>
                <a:gd name="T3" fmla="*/ 108 h 298"/>
                <a:gd name="T4" fmla="*/ 38 w 93"/>
                <a:gd name="T5" fmla="*/ 27 h 298"/>
                <a:gd name="T6" fmla="*/ 93 w 93"/>
                <a:gd name="T7" fmla="*/ 0 h 29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3"/>
                <a:gd name="T13" fmla="*/ 0 h 298"/>
                <a:gd name="T14" fmla="*/ 93 w 93"/>
                <a:gd name="T15" fmla="*/ 298 h 29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3" h="298">
                  <a:moveTo>
                    <a:pt x="5" y="298"/>
                  </a:moveTo>
                  <a:cubicBezTo>
                    <a:pt x="2" y="225"/>
                    <a:pt x="0" y="153"/>
                    <a:pt x="5" y="108"/>
                  </a:cubicBezTo>
                  <a:cubicBezTo>
                    <a:pt x="10" y="63"/>
                    <a:pt x="23" y="45"/>
                    <a:pt x="38" y="27"/>
                  </a:cubicBezTo>
                  <a:cubicBezTo>
                    <a:pt x="53" y="9"/>
                    <a:pt x="73" y="4"/>
                    <a:pt x="93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  <a:round/>
              <a:headEnd/>
              <a:tailEnd type="oval" w="lg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2285" name="Group 63"/>
          <p:cNvGrpSpPr>
            <a:grpSpLocks/>
          </p:cNvGrpSpPr>
          <p:nvPr/>
        </p:nvGrpSpPr>
        <p:grpSpPr bwMode="auto">
          <a:xfrm>
            <a:off x="2928259" y="2694219"/>
            <a:ext cx="352425" cy="701675"/>
            <a:chOff x="1528" y="2277"/>
            <a:chExt cx="192" cy="501"/>
          </a:xfrm>
        </p:grpSpPr>
        <p:sp>
          <p:nvSpPr>
            <p:cNvPr id="52307" name="Oval 64"/>
            <p:cNvSpPr>
              <a:spLocks noChangeArrowheads="1"/>
            </p:cNvSpPr>
            <p:nvPr/>
          </p:nvSpPr>
          <p:spPr bwMode="auto">
            <a:xfrm>
              <a:off x="1528" y="2586"/>
              <a:ext cx="192" cy="19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308" name="Freeform 65"/>
            <p:cNvSpPr>
              <a:spLocks/>
            </p:cNvSpPr>
            <p:nvPr/>
          </p:nvSpPr>
          <p:spPr bwMode="auto">
            <a:xfrm>
              <a:off x="1615" y="2277"/>
              <a:ext cx="93" cy="312"/>
            </a:xfrm>
            <a:custGeom>
              <a:avLst/>
              <a:gdLst>
                <a:gd name="T0" fmla="*/ 5 w 93"/>
                <a:gd name="T1" fmla="*/ 298 h 298"/>
                <a:gd name="T2" fmla="*/ 5 w 93"/>
                <a:gd name="T3" fmla="*/ 108 h 298"/>
                <a:gd name="T4" fmla="*/ 38 w 93"/>
                <a:gd name="T5" fmla="*/ 27 h 298"/>
                <a:gd name="T6" fmla="*/ 93 w 93"/>
                <a:gd name="T7" fmla="*/ 0 h 29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3"/>
                <a:gd name="T13" fmla="*/ 0 h 298"/>
                <a:gd name="T14" fmla="*/ 93 w 93"/>
                <a:gd name="T15" fmla="*/ 298 h 29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3" h="298">
                  <a:moveTo>
                    <a:pt x="5" y="298"/>
                  </a:moveTo>
                  <a:cubicBezTo>
                    <a:pt x="2" y="225"/>
                    <a:pt x="0" y="153"/>
                    <a:pt x="5" y="108"/>
                  </a:cubicBezTo>
                  <a:cubicBezTo>
                    <a:pt x="10" y="63"/>
                    <a:pt x="23" y="45"/>
                    <a:pt x="38" y="27"/>
                  </a:cubicBezTo>
                  <a:cubicBezTo>
                    <a:pt x="53" y="9"/>
                    <a:pt x="73" y="4"/>
                    <a:pt x="93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  <a:round/>
              <a:headEnd/>
              <a:tailEnd type="oval" w="lg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2286" name="Group 66"/>
          <p:cNvGrpSpPr>
            <a:grpSpLocks/>
          </p:cNvGrpSpPr>
          <p:nvPr/>
        </p:nvGrpSpPr>
        <p:grpSpPr bwMode="auto">
          <a:xfrm>
            <a:off x="3799797" y="2694219"/>
            <a:ext cx="352425" cy="701675"/>
            <a:chOff x="1528" y="2277"/>
            <a:chExt cx="192" cy="501"/>
          </a:xfrm>
        </p:grpSpPr>
        <p:sp>
          <p:nvSpPr>
            <p:cNvPr id="52305" name="Oval 67"/>
            <p:cNvSpPr>
              <a:spLocks noChangeArrowheads="1"/>
            </p:cNvSpPr>
            <p:nvPr/>
          </p:nvSpPr>
          <p:spPr bwMode="auto">
            <a:xfrm>
              <a:off x="1528" y="2586"/>
              <a:ext cx="192" cy="19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306" name="Freeform 68"/>
            <p:cNvSpPr>
              <a:spLocks/>
            </p:cNvSpPr>
            <p:nvPr/>
          </p:nvSpPr>
          <p:spPr bwMode="auto">
            <a:xfrm>
              <a:off x="1615" y="2277"/>
              <a:ext cx="93" cy="312"/>
            </a:xfrm>
            <a:custGeom>
              <a:avLst/>
              <a:gdLst>
                <a:gd name="T0" fmla="*/ 5 w 93"/>
                <a:gd name="T1" fmla="*/ 298 h 298"/>
                <a:gd name="T2" fmla="*/ 5 w 93"/>
                <a:gd name="T3" fmla="*/ 108 h 298"/>
                <a:gd name="T4" fmla="*/ 38 w 93"/>
                <a:gd name="T5" fmla="*/ 27 h 298"/>
                <a:gd name="T6" fmla="*/ 93 w 93"/>
                <a:gd name="T7" fmla="*/ 0 h 29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3"/>
                <a:gd name="T13" fmla="*/ 0 h 298"/>
                <a:gd name="T14" fmla="*/ 93 w 93"/>
                <a:gd name="T15" fmla="*/ 298 h 29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3" h="298">
                  <a:moveTo>
                    <a:pt x="5" y="298"/>
                  </a:moveTo>
                  <a:cubicBezTo>
                    <a:pt x="2" y="225"/>
                    <a:pt x="0" y="153"/>
                    <a:pt x="5" y="108"/>
                  </a:cubicBezTo>
                  <a:cubicBezTo>
                    <a:pt x="10" y="63"/>
                    <a:pt x="23" y="45"/>
                    <a:pt x="38" y="27"/>
                  </a:cubicBezTo>
                  <a:cubicBezTo>
                    <a:pt x="53" y="9"/>
                    <a:pt x="73" y="4"/>
                    <a:pt x="93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  <a:round/>
              <a:headEnd/>
              <a:tailEnd type="oval" w="lg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2287" name="Group 69"/>
          <p:cNvGrpSpPr>
            <a:grpSpLocks/>
          </p:cNvGrpSpPr>
          <p:nvPr/>
        </p:nvGrpSpPr>
        <p:grpSpPr bwMode="auto">
          <a:xfrm>
            <a:off x="5442859" y="2703744"/>
            <a:ext cx="352425" cy="701675"/>
            <a:chOff x="1528" y="2277"/>
            <a:chExt cx="192" cy="501"/>
          </a:xfrm>
        </p:grpSpPr>
        <p:sp>
          <p:nvSpPr>
            <p:cNvPr id="52303" name="Oval 70"/>
            <p:cNvSpPr>
              <a:spLocks noChangeArrowheads="1"/>
            </p:cNvSpPr>
            <p:nvPr/>
          </p:nvSpPr>
          <p:spPr bwMode="auto">
            <a:xfrm>
              <a:off x="1528" y="2586"/>
              <a:ext cx="192" cy="19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304" name="Freeform 71"/>
            <p:cNvSpPr>
              <a:spLocks/>
            </p:cNvSpPr>
            <p:nvPr/>
          </p:nvSpPr>
          <p:spPr bwMode="auto">
            <a:xfrm>
              <a:off x="1615" y="2277"/>
              <a:ext cx="93" cy="312"/>
            </a:xfrm>
            <a:custGeom>
              <a:avLst/>
              <a:gdLst>
                <a:gd name="T0" fmla="*/ 5 w 93"/>
                <a:gd name="T1" fmla="*/ 298 h 298"/>
                <a:gd name="T2" fmla="*/ 5 w 93"/>
                <a:gd name="T3" fmla="*/ 108 h 298"/>
                <a:gd name="T4" fmla="*/ 38 w 93"/>
                <a:gd name="T5" fmla="*/ 27 h 298"/>
                <a:gd name="T6" fmla="*/ 93 w 93"/>
                <a:gd name="T7" fmla="*/ 0 h 29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3"/>
                <a:gd name="T13" fmla="*/ 0 h 298"/>
                <a:gd name="T14" fmla="*/ 93 w 93"/>
                <a:gd name="T15" fmla="*/ 298 h 29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3" h="298">
                  <a:moveTo>
                    <a:pt x="5" y="298"/>
                  </a:moveTo>
                  <a:cubicBezTo>
                    <a:pt x="2" y="225"/>
                    <a:pt x="0" y="153"/>
                    <a:pt x="5" y="108"/>
                  </a:cubicBezTo>
                  <a:cubicBezTo>
                    <a:pt x="10" y="63"/>
                    <a:pt x="23" y="45"/>
                    <a:pt x="38" y="27"/>
                  </a:cubicBezTo>
                  <a:cubicBezTo>
                    <a:pt x="53" y="9"/>
                    <a:pt x="73" y="4"/>
                    <a:pt x="93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  <a:round/>
              <a:headEnd/>
              <a:tailEnd type="oval" w="lg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2288" name="Line 72"/>
          <p:cNvSpPr>
            <a:spLocks noChangeShapeType="1"/>
          </p:cNvSpPr>
          <p:nvPr/>
        </p:nvSpPr>
        <p:spPr bwMode="auto">
          <a:xfrm>
            <a:off x="4364947" y="2738670"/>
            <a:ext cx="22225" cy="2316374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289" name="Line 73"/>
          <p:cNvSpPr>
            <a:spLocks noChangeShapeType="1"/>
          </p:cNvSpPr>
          <p:nvPr/>
        </p:nvSpPr>
        <p:spPr bwMode="auto">
          <a:xfrm>
            <a:off x="6031822" y="2767244"/>
            <a:ext cx="15875" cy="2287799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290" name="Line 74"/>
          <p:cNvSpPr>
            <a:spLocks noChangeShapeType="1"/>
          </p:cNvSpPr>
          <p:nvPr/>
        </p:nvSpPr>
        <p:spPr bwMode="auto">
          <a:xfrm>
            <a:off x="3496584" y="2767244"/>
            <a:ext cx="30163" cy="2287799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291" name="Line 75"/>
          <p:cNvSpPr>
            <a:spLocks noChangeShapeType="1"/>
          </p:cNvSpPr>
          <p:nvPr/>
        </p:nvSpPr>
        <p:spPr bwMode="auto">
          <a:xfrm>
            <a:off x="2661558" y="2776770"/>
            <a:ext cx="20439" cy="2278274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292" name="Oval 76"/>
          <p:cNvSpPr>
            <a:spLocks noChangeArrowheads="1"/>
          </p:cNvSpPr>
          <p:nvPr/>
        </p:nvSpPr>
        <p:spPr bwMode="auto">
          <a:xfrm>
            <a:off x="2593182" y="4676105"/>
            <a:ext cx="168275" cy="128587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293" name="Oval 77"/>
          <p:cNvSpPr>
            <a:spLocks noChangeArrowheads="1"/>
          </p:cNvSpPr>
          <p:nvPr/>
        </p:nvSpPr>
        <p:spPr bwMode="auto">
          <a:xfrm>
            <a:off x="3426620" y="4676105"/>
            <a:ext cx="168275" cy="128587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294" name="Oval 78"/>
          <p:cNvSpPr>
            <a:spLocks noChangeArrowheads="1"/>
          </p:cNvSpPr>
          <p:nvPr/>
        </p:nvSpPr>
        <p:spPr bwMode="auto">
          <a:xfrm>
            <a:off x="4285457" y="4676105"/>
            <a:ext cx="168275" cy="128587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295" name="Oval 79"/>
          <p:cNvSpPr>
            <a:spLocks noChangeArrowheads="1"/>
          </p:cNvSpPr>
          <p:nvPr/>
        </p:nvSpPr>
        <p:spPr bwMode="auto">
          <a:xfrm>
            <a:off x="5963445" y="4676105"/>
            <a:ext cx="169862" cy="128587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296" name="Oval 80"/>
          <p:cNvSpPr>
            <a:spLocks noChangeArrowheads="1"/>
          </p:cNvSpPr>
          <p:nvPr/>
        </p:nvSpPr>
        <p:spPr bwMode="auto">
          <a:xfrm>
            <a:off x="2177372" y="4040419"/>
            <a:ext cx="103187" cy="793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297" name="Oval 81"/>
          <p:cNvSpPr>
            <a:spLocks noChangeArrowheads="1"/>
          </p:cNvSpPr>
          <p:nvPr/>
        </p:nvSpPr>
        <p:spPr bwMode="auto">
          <a:xfrm>
            <a:off x="3044147" y="4219806"/>
            <a:ext cx="101600" cy="7778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298" name="Oval 82"/>
          <p:cNvSpPr>
            <a:spLocks noChangeArrowheads="1"/>
          </p:cNvSpPr>
          <p:nvPr/>
        </p:nvSpPr>
        <p:spPr bwMode="auto">
          <a:xfrm>
            <a:off x="3917272" y="3700694"/>
            <a:ext cx="103187" cy="7778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299" name="Oval 83"/>
          <p:cNvSpPr>
            <a:spLocks noChangeArrowheads="1"/>
          </p:cNvSpPr>
          <p:nvPr/>
        </p:nvSpPr>
        <p:spPr bwMode="auto">
          <a:xfrm>
            <a:off x="5560334" y="4037244"/>
            <a:ext cx="103188" cy="793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300" name="Text Box 84"/>
          <p:cNvSpPr txBox="1">
            <a:spLocks noChangeArrowheads="1"/>
          </p:cNvSpPr>
          <p:nvPr/>
        </p:nvSpPr>
        <p:spPr bwMode="auto">
          <a:xfrm>
            <a:off x="6608084" y="1557569"/>
            <a:ext cx="2384425" cy="925512"/>
          </a:xfrm>
          <a:prstGeom prst="rect">
            <a:avLst/>
          </a:prstGeom>
          <a:solidFill>
            <a:srgbClr val="333300"/>
          </a:solidFill>
          <a:ln w="9525">
            <a:solidFill>
              <a:srgbClr val="99CC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Each primary neuron </a:t>
            </a:r>
          </a:p>
          <a:p>
            <a:pPr eaLnBrk="0" hangingPunct="0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Laterally inhibits every </a:t>
            </a:r>
          </a:p>
          <a:p>
            <a:pPr eaLnBrk="0" hangingPunct="0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other</a:t>
            </a:r>
          </a:p>
        </p:txBody>
      </p:sp>
      <p:sp>
        <p:nvSpPr>
          <p:cNvPr id="52301" name="Text Box 85"/>
          <p:cNvSpPr txBox="1">
            <a:spLocks noChangeArrowheads="1"/>
          </p:cNvSpPr>
          <p:nvPr/>
        </p:nvSpPr>
        <p:spPr bwMode="auto">
          <a:xfrm>
            <a:off x="6604909" y="3094269"/>
            <a:ext cx="2378075" cy="925512"/>
          </a:xfrm>
          <a:prstGeom prst="rect">
            <a:avLst/>
          </a:prstGeom>
          <a:solidFill>
            <a:srgbClr val="333300"/>
          </a:solidFill>
          <a:ln w="9525">
            <a:solidFill>
              <a:srgbClr val="99CC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Neuron with initial</a:t>
            </a:r>
          </a:p>
          <a:p>
            <a:pPr eaLnBrk="0" hangingPunct="0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advantage eventually</a:t>
            </a:r>
          </a:p>
          <a:p>
            <a:pPr eaLnBrk="0" hangingPunct="0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dominates.</a:t>
            </a:r>
          </a:p>
        </p:txBody>
      </p:sp>
      <p:sp>
        <p:nvSpPr>
          <p:cNvPr id="52302" name="AutoShape 86"/>
          <p:cNvSpPr>
            <a:spLocks noChangeArrowheads="1"/>
          </p:cNvSpPr>
          <p:nvPr/>
        </p:nvSpPr>
        <p:spPr bwMode="auto">
          <a:xfrm>
            <a:off x="7697109" y="2638656"/>
            <a:ext cx="266700" cy="292100"/>
          </a:xfrm>
          <a:prstGeom prst="downArrow">
            <a:avLst>
              <a:gd name="adj1" fmla="val 50000"/>
              <a:gd name="adj2" fmla="val 27381"/>
            </a:avLst>
          </a:prstGeom>
          <a:solidFill>
            <a:schemeClr val="accent5">
              <a:lumMod val="75000"/>
            </a:schemeClr>
          </a:solidFill>
          <a:ln w="25400" cap="sq">
            <a:solidFill>
              <a:schemeClr val="accent5">
                <a:lumMod val="75000"/>
              </a:schemeClr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775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4943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2"/>
          <p:cNvSpPr txBox="1">
            <a:spLocks noChangeArrowheads="1"/>
          </p:cNvSpPr>
          <p:nvPr/>
        </p:nvSpPr>
        <p:spPr bwMode="auto">
          <a:xfrm>
            <a:off x="3051895" y="2337520"/>
            <a:ext cx="3398838" cy="579438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3200" b="1" u="sng" dirty="0">
                <a:solidFill>
                  <a:srgbClr val="FF0000"/>
                </a:solidFill>
              </a:rPr>
              <a:t>Synaptic Plasticity</a:t>
            </a:r>
          </a:p>
        </p:txBody>
      </p:sp>
    </p:spTree>
    <p:extLst>
      <p:ext uri="{BB962C8B-B14F-4D97-AF65-F5344CB8AC3E}">
        <p14:creationId xmlns:p14="http://schemas.microsoft.com/office/powerpoint/2010/main" val="25468626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Text Box 3"/>
          <p:cNvSpPr txBox="1">
            <a:spLocks noChangeArrowheads="1"/>
          </p:cNvSpPr>
          <p:nvPr/>
        </p:nvSpPr>
        <p:spPr bwMode="auto">
          <a:xfrm>
            <a:off x="2858774" y="676390"/>
            <a:ext cx="3939733" cy="461665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Hebb Rule for Learning</a:t>
            </a:r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2418063" y="4660901"/>
            <a:ext cx="875561" cy="584775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Low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Output </a:t>
            </a:r>
          </a:p>
        </p:txBody>
      </p:sp>
      <p:graphicFrame>
        <p:nvGraphicFramePr>
          <p:cNvPr id="592901" name="Group 5"/>
          <p:cNvGraphicFramePr>
            <a:graphicFrameLocks noGrp="1"/>
          </p:cNvGraphicFramePr>
          <p:nvPr>
            <p:extLst/>
          </p:nvPr>
        </p:nvGraphicFramePr>
        <p:xfrm>
          <a:off x="2133600" y="5399088"/>
          <a:ext cx="3162300" cy="1148398"/>
        </p:xfrm>
        <a:graphic>
          <a:graphicData uri="http://schemas.openxmlformats.org/drawingml/2006/table">
            <a:tbl>
              <a:tblPr/>
              <a:tblGrid>
                <a:gridCol w="158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0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3024" name="Text Box 16"/>
          <p:cNvSpPr txBox="1">
            <a:spLocks noChangeArrowheads="1"/>
          </p:cNvSpPr>
          <p:nvPr/>
        </p:nvSpPr>
        <p:spPr bwMode="auto">
          <a:xfrm>
            <a:off x="3996752" y="4705141"/>
            <a:ext cx="824265" cy="584775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High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43025" name="Text Box 17"/>
          <p:cNvSpPr txBox="1">
            <a:spLocks noChangeArrowheads="1"/>
          </p:cNvSpPr>
          <p:nvPr/>
        </p:nvSpPr>
        <p:spPr bwMode="auto">
          <a:xfrm>
            <a:off x="761898" y="6070159"/>
            <a:ext cx="1160895" cy="338554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High Input</a:t>
            </a:r>
          </a:p>
        </p:txBody>
      </p:sp>
      <p:sp>
        <p:nvSpPr>
          <p:cNvPr id="43026" name="Text Box 18"/>
          <p:cNvSpPr txBox="1">
            <a:spLocks noChangeArrowheads="1"/>
          </p:cNvSpPr>
          <p:nvPr/>
        </p:nvSpPr>
        <p:spPr bwMode="auto">
          <a:xfrm>
            <a:off x="787769" y="5444638"/>
            <a:ext cx="1112805" cy="338554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Low Input</a:t>
            </a:r>
          </a:p>
        </p:txBody>
      </p:sp>
      <p:sp>
        <p:nvSpPr>
          <p:cNvPr id="43027" name="AutoShape 19"/>
          <p:cNvSpPr>
            <a:spLocks noChangeArrowheads="1"/>
          </p:cNvSpPr>
          <p:nvPr/>
        </p:nvSpPr>
        <p:spPr bwMode="auto">
          <a:xfrm>
            <a:off x="4273550" y="6083300"/>
            <a:ext cx="190500" cy="330200"/>
          </a:xfrm>
          <a:prstGeom prst="upArrow">
            <a:avLst>
              <a:gd name="adj1" fmla="val 50000"/>
              <a:gd name="adj2" fmla="val 43333"/>
            </a:avLst>
          </a:prstGeom>
          <a:solidFill>
            <a:srgbClr val="FF0000"/>
          </a:solidFill>
          <a:ln w="25400" cap="sq">
            <a:solidFill>
              <a:srgbClr val="FF0000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Times New Roman" panose="02020603050405020304" pitchFamily="18" charset="0"/>
            </a:endParaRPr>
          </a:p>
        </p:txBody>
      </p:sp>
      <p:sp>
        <p:nvSpPr>
          <p:cNvPr id="43028" name="Oval 20"/>
          <p:cNvSpPr>
            <a:spLocks noChangeArrowheads="1"/>
          </p:cNvSpPr>
          <p:nvPr/>
        </p:nvSpPr>
        <p:spPr bwMode="auto">
          <a:xfrm>
            <a:off x="2711450" y="5575300"/>
            <a:ext cx="88900" cy="88900"/>
          </a:xfrm>
          <a:prstGeom prst="ellipse">
            <a:avLst/>
          </a:prstGeom>
          <a:solidFill>
            <a:srgbClr val="FF0000"/>
          </a:solidFill>
          <a:ln w="254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Times New Roman" panose="02020603050405020304" pitchFamily="18" charset="0"/>
            </a:endParaRPr>
          </a:p>
        </p:txBody>
      </p:sp>
      <p:sp>
        <p:nvSpPr>
          <p:cNvPr id="43029" name="Oval 21"/>
          <p:cNvSpPr>
            <a:spLocks noChangeArrowheads="1"/>
          </p:cNvSpPr>
          <p:nvPr/>
        </p:nvSpPr>
        <p:spPr bwMode="auto">
          <a:xfrm>
            <a:off x="4311650" y="5575300"/>
            <a:ext cx="88900" cy="88900"/>
          </a:xfrm>
          <a:prstGeom prst="ellipse">
            <a:avLst/>
          </a:prstGeom>
          <a:solidFill>
            <a:srgbClr val="FF0000"/>
          </a:solidFill>
          <a:ln w="254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Times New Roman" panose="02020603050405020304" pitchFamily="18" charset="0"/>
            </a:endParaRPr>
          </a:p>
        </p:txBody>
      </p:sp>
      <p:sp>
        <p:nvSpPr>
          <p:cNvPr id="43030" name="Oval 22"/>
          <p:cNvSpPr>
            <a:spLocks noChangeArrowheads="1"/>
          </p:cNvSpPr>
          <p:nvPr/>
        </p:nvSpPr>
        <p:spPr bwMode="auto">
          <a:xfrm>
            <a:off x="2711450" y="6197600"/>
            <a:ext cx="88900" cy="88900"/>
          </a:xfrm>
          <a:prstGeom prst="ellipse">
            <a:avLst/>
          </a:prstGeom>
          <a:solidFill>
            <a:srgbClr val="FF0000"/>
          </a:solidFill>
          <a:ln w="254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Times New Roman" panose="02020603050405020304" pitchFamily="18" charset="0"/>
            </a:endParaRPr>
          </a:p>
        </p:txBody>
      </p:sp>
      <p:sp>
        <p:nvSpPr>
          <p:cNvPr id="43032" name="Rectangle 24"/>
          <p:cNvSpPr>
            <a:spLocks noChangeArrowheads="1"/>
          </p:cNvSpPr>
          <p:nvPr/>
        </p:nvSpPr>
        <p:spPr bwMode="auto">
          <a:xfrm>
            <a:off x="2097430" y="3980041"/>
            <a:ext cx="6350000" cy="635000"/>
          </a:xfrm>
          <a:prstGeom prst="rect">
            <a:avLst/>
          </a:prstGeom>
          <a:noFill/>
          <a:ln w="9525" cap="sq">
            <a:solidFill>
              <a:srgbClr val="000036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33" name="Rectangle 25"/>
          <p:cNvSpPr>
            <a:spLocks noChangeArrowheads="1"/>
          </p:cNvSpPr>
          <p:nvPr/>
        </p:nvSpPr>
        <p:spPr bwMode="auto">
          <a:xfrm>
            <a:off x="2084730" y="1516241"/>
            <a:ext cx="584200" cy="2387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34" name="Oval 26"/>
          <p:cNvSpPr>
            <a:spLocks noChangeArrowheads="1"/>
          </p:cNvSpPr>
          <p:nvPr/>
        </p:nvSpPr>
        <p:spPr bwMode="auto">
          <a:xfrm>
            <a:off x="531766" y="1661683"/>
            <a:ext cx="508000" cy="520700"/>
          </a:xfrm>
          <a:prstGeom prst="ellipse">
            <a:avLst/>
          </a:prstGeom>
          <a:solidFill>
            <a:srgbClr val="33CCCC"/>
          </a:solidFill>
          <a:ln w="25400" cap="sq">
            <a:solidFill>
              <a:srgbClr val="00206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35" name="Oval 27"/>
          <p:cNvSpPr>
            <a:spLocks noChangeArrowheads="1"/>
          </p:cNvSpPr>
          <p:nvPr/>
        </p:nvSpPr>
        <p:spPr bwMode="auto">
          <a:xfrm>
            <a:off x="506366" y="3071383"/>
            <a:ext cx="520700" cy="520700"/>
          </a:xfrm>
          <a:prstGeom prst="ellipse">
            <a:avLst/>
          </a:prstGeom>
          <a:solidFill>
            <a:srgbClr val="33CCCC"/>
          </a:solidFill>
          <a:ln w="25400" cap="sq">
            <a:solidFill>
              <a:srgbClr val="00206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36" name="Line 28"/>
          <p:cNvSpPr>
            <a:spLocks noChangeShapeType="1"/>
          </p:cNvSpPr>
          <p:nvPr/>
        </p:nvSpPr>
        <p:spPr bwMode="auto">
          <a:xfrm>
            <a:off x="785766" y="2169683"/>
            <a:ext cx="0" cy="889000"/>
          </a:xfrm>
          <a:prstGeom prst="line">
            <a:avLst/>
          </a:prstGeom>
          <a:noFill/>
          <a:ln w="25400" cap="sq">
            <a:solidFill>
              <a:srgbClr val="002060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37" name="Line 29"/>
          <p:cNvSpPr>
            <a:spLocks noChangeShapeType="1"/>
          </p:cNvSpPr>
          <p:nvPr/>
        </p:nvSpPr>
        <p:spPr bwMode="auto">
          <a:xfrm>
            <a:off x="1678330" y="2341741"/>
            <a:ext cx="1549400" cy="0"/>
          </a:xfrm>
          <a:prstGeom prst="line">
            <a:avLst/>
          </a:prstGeom>
          <a:noFill/>
          <a:ln w="25400" cap="sq">
            <a:solidFill>
              <a:srgbClr val="3366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38" name="Line 30"/>
          <p:cNvSpPr>
            <a:spLocks noChangeShapeType="1"/>
          </p:cNvSpPr>
          <p:nvPr/>
        </p:nvSpPr>
        <p:spPr bwMode="auto">
          <a:xfrm>
            <a:off x="1678330" y="3256141"/>
            <a:ext cx="1549400" cy="0"/>
          </a:xfrm>
          <a:prstGeom prst="line">
            <a:avLst/>
          </a:prstGeom>
          <a:noFill/>
          <a:ln w="25400" cap="sq">
            <a:solidFill>
              <a:srgbClr val="3366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39" name="Line 31"/>
          <p:cNvSpPr>
            <a:spLocks noChangeShapeType="1"/>
          </p:cNvSpPr>
          <p:nvPr/>
        </p:nvSpPr>
        <p:spPr bwMode="auto">
          <a:xfrm>
            <a:off x="773066" y="3617483"/>
            <a:ext cx="0" cy="431800"/>
          </a:xfrm>
          <a:prstGeom prst="line">
            <a:avLst/>
          </a:prstGeom>
          <a:noFill/>
          <a:ln w="25400" cap="sq">
            <a:solidFill>
              <a:srgbClr val="002060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41" name="Freeform 33"/>
          <p:cNvSpPr>
            <a:spLocks/>
          </p:cNvSpPr>
          <p:nvPr/>
        </p:nvSpPr>
        <p:spPr bwMode="auto">
          <a:xfrm>
            <a:off x="1741830" y="2705279"/>
            <a:ext cx="1435100" cy="517525"/>
          </a:xfrm>
          <a:custGeom>
            <a:avLst/>
            <a:gdLst>
              <a:gd name="T0" fmla="*/ 0 w 904"/>
              <a:gd name="T1" fmla="*/ 323 h 326"/>
              <a:gd name="T2" fmla="*/ 136 w 904"/>
              <a:gd name="T3" fmla="*/ 323 h 326"/>
              <a:gd name="T4" fmla="*/ 256 w 904"/>
              <a:gd name="T5" fmla="*/ 307 h 326"/>
              <a:gd name="T6" fmla="*/ 320 w 904"/>
              <a:gd name="T7" fmla="*/ 275 h 326"/>
              <a:gd name="T8" fmla="*/ 384 w 904"/>
              <a:gd name="T9" fmla="*/ 99 h 326"/>
              <a:gd name="T10" fmla="*/ 440 w 904"/>
              <a:gd name="T11" fmla="*/ 19 h 326"/>
              <a:gd name="T12" fmla="*/ 544 w 904"/>
              <a:gd name="T13" fmla="*/ 19 h 326"/>
              <a:gd name="T14" fmla="*/ 632 w 904"/>
              <a:gd name="T15" fmla="*/ 131 h 326"/>
              <a:gd name="T16" fmla="*/ 752 w 904"/>
              <a:gd name="T17" fmla="*/ 291 h 326"/>
              <a:gd name="T18" fmla="*/ 824 w 904"/>
              <a:gd name="T19" fmla="*/ 315 h 326"/>
              <a:gd name="T20" fmla="*/ 904 w 904"/>
              <a:gd name="T21" fmla="*/ 323 h 32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904"/>
              <a:gd name="T34" fmla="*/ 0 h 326"/>
              <a:gd name="T35" fmla="*/ 904 w 904"/>
              <a:gd name="T36" fmla="*/ 326 h 32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904" h="326">
                <a:moveTo>
                  <a:pt x="0" y="323"/>
                </a:moveTo>
                <a:cubicBezTo>
                  <a:pt x="46" y="324"/>
                  <a:pt x="93" y="326"/>
                  <a:pt x="136" y="323"/>
                </a:cubicBezTo>
                <a:cubicBezTo>
                  <a:pt x="179" y="320"/>
                  <a:pt x="225" y="315"/>
                  <a:pt x="256" y="307"/>
                </a:cubicBezTo>
                <a:cubicBezTo>
                  <a:pt x="287" y="299"/>
                  <a:pt x="299" y="310"/>
                  <a:pt x="320" y="275"/>
                </a:cubicBezTo>
                <a:cubicBezTo>
                  <a:pt x="341" y="240"/>
                  <a:pt x="364" y="142"/>
                  <a:pt x="384" y="99"/>
                </a:cubicBezTo>
                <a:cubicBezTo>
                  <a:pt x="404" y="56"/>
                  <a:pt x="413" y="32"/>
                  <a:pt x="440" y="19"/>
                </a:cubicBezTo>
                <a:cubicBezTo>
                  <a:pt x="467" y="6"/>
                  <a:pt x="512" y="0"/>
                  <a:pt x="544" y="19"/>
                </a:cubicBezTo>
                <a:cubicBezTo>
                  <a:pt x="576" y="38"/>
                  <a:pt x="597" y="86"/>
                  <a:pt x="632" y="131"/>
                </a:cubicBezTo>
                <a:cubicBezTo>
                  <a:pt x="667" y="176"/>
                  <a:pt x="720" y="260"/>
                  <a:pt x="752" y="291"/>
                </a:cubicBezTo>
                <a:cubicBezTo>
                  <a:pt x="784" y="322"/>
                  <a:pt x="799" y="310"/>
                  <a:pt x="824" y="315"/>
                </a:cubicBezTo>
                <a:cubicBezTo>
                  <a:pt x="849" y="320"/>
                  <a:pt x="887" y="321"/>
                  <a:pt x="904" y="323"/>
                </a:cubicBezTo>
              </a:path>
            </a:pathLst>
          </a:custGeom>
          <a:noFill/>
          <a:ln w="25400" cap="sq" cmpd="sng">
            <a:solidFill>
              <a:srgbClr val="FF0000"/>
            </a:solidFill>
            <a:prstDash val="solid"/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42" name="Rectangle 34"/>
          <p:cNvSpPr>
            <a:spLocks noChangeArrowheads="1"/>
          </p:cNvSpPr>
          <p:nvPr/>
        </p:nvSpPr>
        <p:spPr bwMode="auto">
          <a:xfrm>
            <a:off x="3977030" y="1516241"/>
            <a:ext cx="584200" cy="23749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43" name="Line 35"/>
          <p:cNvSpPr>
            <a:spLocks noChangeShapeType="1"/>
          </p:cNvSpPr>
          <p:nvPr/>
        </p:nvSpPr>
        <p:spPr bwMode="auto">
          <a:xfrm>
            <a:off x="3570630" y="2329041"/>
            <a:ext cx="1549400" cy="0"/>
          </a:xfrm>
          <a:prstGeom prst="line">
            <a:avLst/>
          </a:prstGeom>
          <a:noFill/>
          <a:ln w="25400" cap="sq">
            <a:solidFill>
              <a:srgbClr val="3366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44" name="Line 36"/>
          <p:cNvSpPr>
            <a:spLocks noChangeShapeType="1"/>
          </p:cNvSpPr>
          <p:nvPr/>
        </p:nvSpPr>
        <p:spPr bwMode="auto">
          <a:xfrm>
            <a:off x="3570630" y="3243441"/>
            <a:ext cx="1549400" cy="0"/>
          </a:xfrm>
          <a:prstGeom prst="line">
            <a:avLst/>
          </a:prstGeom>
          <a:noFill/>
          <a:ln w="25400" cap="sq">
            <a:solidFill>
              <a:srgbClr val="3366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46" name="Rectangle 38"/>
          <p:cNvSpPr>
            <a:spLocks noChangeArrowheads="1"/>
          </p:cNvSpPr>
          <p:nvPr/>
        </p:nvSpPr>
        <p:spPr bwMode="auto">
          <a:xfrm>
            <a:off x="5932830" y="1503541"/>
            <a:ext cx="584200" cy="2387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47" name="Line 39"/>
          <p:cNvSpPr>
            <a:spLocks noChangeShapeType="1"/>
          </p:cNvSpPr>
          <p:nvPr/>
        </p:nvSpPr>
        <p:spPr bwMode="auto">
          <a:xfrm>
            <a:off x="5526430" y="2316341"/>
            <a:ext cx="1549400" cy="0"/>
          </a:xfrm>
          <a:prstGeom prst="line">
            <a:avLst/>
          </a:prstGeom>
          <a:noFill/>
          <a:ln w="25400" cap="sq">
            <a:solidFill>
              <a:srgbClr val="3366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48" name="Line 40"/>
          <p:cNvSpPr>
            <a:spLocks noChangeShapeType="1"/>
          </p:cNvSpPr>
          <p:nvPr/>
        </p:nvSpPr>
        <p:spPr bwMode="auto">
          <a:xfrm>
            <a:off x="5526430" y="3230741"/>
            <a:ext cx="1549400" cy="0"/>
          </a:xfrm>
          <a:prstGeom prst="line">
            <a:avLst/>
          </a:prstGeom>
          <a:noFill/>
          <a:ln w="25400" cap="sq">
            <a:solidFill>
              <a:srgbClr val="3366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49" name="Rectangle 41"/>
          <p:cNvSpPr>
            <a:spLocks noChangeArrowheads="1"/>
          </p:cNvSpPr>
          <p:nvPr/>
        </p:nvSpPr>
        <p:spPr bwMode="auto">
          <a:xfrm>
            <a:off x="7850530" y="1503541"/>
            <a:ext cx="584200" cy="2387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50" name="Line 42"/>
          <p:cNvSpPr>
            <a:spLocks noChangeShapeType="1"/>
          </p:cNvSpPr>
          <p:nvPr/>
        </p:nvSpPr>
        <p:spPr bwMode="auto">
          <a:xfrm>
            <a:off x="7444130" y="2316341"/>
            <a:ext cx="1549400" cy="0"/>
          </a:xfrm>
          <a:prstGeom prst="line">
            <a:avLst/>
          </a:prstGeom>
          <a:noFill/>
          <a:ln w="25400" cap="sq">
            <a:solidFill>
              <a:srgbClr val="3366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51" name="Line 43"/>
          <p:cNvSpPr>
            <a:spLocks noChangeShapeType="1"/>
          </p:cNvSpPr>
          <p:nvPr/>
        </p:nvSpPr>
        <p:spPr bwMode="auto">
          <a:xfrm>
            <a:off x="7444130" y="3230741"/>
            <a:ext cx="1549400" cy="0"/>
          </a:xfrm>
          <a:prstGeom prst="line">
            <a:avLst/>
          </a:prstGeom>
          <a:noFill/>
          <a:ln w="25400" cap="sq">
            <a:solidFill>
              <a:srgbClr val="3366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52" name="Freeform 44"/>
          <p:cNvSpPr>
            <a:spLocks/>
          </p:cNvSpPr>
          <p:nvPr/>
        </p:nvSpPr>
        <p:spPr bwMode="auto">
          <a:xfrm>
            <a:off x="7520330" y="3102154"/>
            <a:ext cx="1333500" cy="57150"/>
          </a:xfrm>
          <a:custGeom>
            <a:avLst/>
            <a:gdLst>
              <a:gd name="T0" fmla="*/ 0 w 840"/>
              <a:gd name="T1" fmla="*/ 25 h 36"/>
              <a:gd name="T2" fmla="*/ 176 w 840"/>
              <a:gd name="T3" fmla="*/ 25 h 36"/>
              <a:gd name="T4" fmla="*/ 328 w 840"/>
              <a:gd name="T5" fmla="*/ 1 h 36"/>
              <a:gd name="T6" fmla="*/ 424 w 840"/>
              <a:gd name="T7" fmla="*/ 33 h 36"/>
              <a:gd name="T8" fmla="*/ 648 w 840"/>
              <a:gd name="T9" fmla="*/ 17 h 36"/>
              <a:gd name="T10" fmla="*/ 768 w 840"/>
              <a:gd name="T11" fmla="*/ 9 h 36"/>
              <a:gd name="T12" fmla="*/ 840 w 840"/>
              <a:gd name="T13" fmla="*/ 17 h 3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840"/>
              <a:gd name="T22" fmla="*/ 0 h 36"/>
              <a:gd name="T23" fmla="*/ 840 w 840"/>
              <a:gd name="T24" fmla="*/ 36 h 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840" h="36">
                <a:moveTo>
                  <a:pt x="0" y="25"/>
                </a:moveTo>
                <a:cubicBezTo>
                  <a:pt x="60" y="27"/>
                  <a:pt x="121" y="29"/>
                  <a:pt x="176" y="25"/>
                </a:cubicBezTo>
                <a:cubicBezTo>
                  <a:pt x="231" y="21"/>
                  <a:pt x="287" y="0"/>
                  <a:pt x="328" y="1"/>
                </a:cubicBezTo>
                <a:cubicBezTo>
                  <a:pt x="369" y="2"/>
                  <a:pt x="371" y="30"/>
                  <a:pt x="424" y="33"/>
                </a:cubicBezTo>
                <a:cubicBezTo>
                  <a:pt x="477" y="36"/>
                  <a:pt x="591" y="21"/>
                  <a:pt x="648" y="17"/>
                </a:cubicBezTo>
                <a:cubicBezTo>
                  <a:pt x="705" y="13"/>
                  <a:pt x="736" y="9"/>
                  <a:pt x="768" y="9"/>
                </a:cubicBezTo>
                <a:cubicBezTo>
                  <a:pt x="800" y="9"/>
                  <a:pt x="820" y="13"/>
                  <a:pt x="840" y="17"/>
                </a:cubicBezTo>
              </a:path>
            </a:pathLst>
          </a:custGeom>
          <a:noFill/>
          <a:ln w="25400" cap="sq" cmpd="sng">
            <a:solidFill>
              <a:srgbClr val="00FFFF"/>
            </a:solidFill>
            <a:prstDash val="solid"/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53" name="AutoShape 45"/>
          <p:cNvSpPr>
            <a:spLocks noChangeArrowheads="1"/>
          </p:cNvSpPr>
          <p:nvPr/>
        </p:nvSpPr>
        <p:spPr bwMode="auto">
          <a:xfrm>
            <a:off x="2287930" y="4056241"/>
            <a:ext cx="190500" cy="431800"/>
          </a:xfrm>
          <a:prstGeom prst="upArrow">
            <a:avLst>
              <a:gd name="adj1" fmla="val 50000"/>
              <a:gd name="adj2" fmla="val 56667"/>
            </a:avLst>
          </a:prstGeom>
          <a:solidFill>
            <a:srgbClr val="FF0000"/>
          </a:solidFill>
          <a:ln w="25400" cap="sq">
            <a:solidFill>
              <a:srgbClr val="FF0000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54" name="Freeform 46"/>
          <p:cNvSpPr>
            <a:spLocks/>
          </p:cNvSpPr>
          <p:nvPr/>
        </p:nvSpPr>
        <p:spPr bwMode="auto">
          <a:xfrm>
            <a:off x="852830" y="2770366"/>
            <a:ext cx="1231900" cy="1577975"/>
          </a:xfrm>
          <a:custGeom>
            <a:avLst/>
            <a:gdLst>
              <a:gd name="T0" fmla="*/ 776 w 776"/>
              <a:gd name="T1" fmla="*/ 994 h 994"/>
              <a:gd name="T2" fmla="*/ 560 w 776"/>
              <a:gd name="T3" fmla="*/ 954 h 994"/>
              <a:gd name="T4" fmla="*/ 408 w 776"/>
              <a:gd name="T5" fmla="*/ 866 h 994"/>
              <a:gd name="T6" fmla="*/ 296 w 776"/>
              <a:gd name="T7" fmla="*/ 698 h 994"/>
              <a:gd name="T8" fmla="*/ 239 w 776"/>
              <a:gd name="T9" fmla="*/ 116 h 994"/>
              <a:gd name="T10" fmla="*/ 0 w 776"/>
              <a:gd name="T11" fmla="*/ 2 h 99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6"/>
              <a:gd name="T19" fmla="*/ 0 h 994"/>
              <a:gd name="T20" fmla="*/ 776 w 776"/>
              <a:gd name="T21" fmla="*/ 994 h 99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6" h="994">
                <a:moveTo>
                  <a:pt x="776" y="994"/>
                </a:moveTo>
                <a:cubicBezTo>
                  <a:pt x="740" y="987"/>
                  <a:pt x="621" y="975"/>
                  <a:pt x="560" y="954"/>
                </a:cubicBezTo>
                <a:cubicBezTo>
                  <a:pt x="499" y="933"/>
                  <a:pt x="452" y="909"/>
                  <a:pt x="408" y="866"/>
                </a:cubicBezTo>
                <a:cubicBezTo>
                  <a:pt x="364" y="823"/>
                  <a:pt x="324" y="823"/>
                  <a:pt x="296" y="698"/>
                </a:cubicBezTo>
                <a:cubicBezTo>
                  <a:pt x="268" y="573"/>
                  <a:pt x="288" y="232"/>
                  <a:pt x="239" y="116"/>
                </a:cubicBezTo>
                <a:cubicBezTo>
                  <a:pt x="190" y="0"/>
                  <a:pt x="92" y="2"/>
                  <a:pt x="0" y="2"/>
                </a:cubicBezTo>
              </a:path>
            </a:pathLst>
          </a:custGeom>
          <a:noFill/>
          <a:ln w="25400" cap="sq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55" name="Oval 47"/>
          <p:cNvSpPr>
            <a:spLocks noChangeArrowheads="1"/>
          </p:cNvSpPr>
          <p:nvPr/>
        </p:nvSpPr>
        <p:spPr bwMode="auto">
          <a:xfrm>
            <a:off x="6224930" y="4246741"/>
            <a:ext cx="88900" cy="88900"/>
          </a:xfrm>
          <a:prstGeom prst="ellipse">
            <a:avLst/>
          </a:prstGeom>
          <a:solidFill>
            <a:srgbClr val="FF0000"/>
          </a:solidFill>
          <a:ln w="254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56" name="Oval 48"/>
          <p:cNvSpPr>
            <a:spLocks noChangeArrowheads="1"/>
          </p:cNvSpPr>
          <p:nvPr/>
        </p:nvSpPr>
        <p:spPr bwMode="auto">
          <a:xfrm>
            <a:off x="8142630" y="4246741"/>
            <a:ext cx="88900" cy="88900"/>
          </a:xfrm>
          <a:prstGeom prst="ellipse">
            <a:avLst/>
          </a:prstGeom>
          <a:solidFill>
            <a:srgbClr val="FF0000"/>
          </a:solidFill>
          <a:ln w="254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57" name="Freeform 49"/>
          <p:cNvSpPr>
            <a:spLocks/>
          </p:cNvSpPr>
          <p:nvPr/>
        </p:nvSpPr>
        <p:spPr bwMode="auto">
          <a:xfrm>
            <a:off x="3557930" y="3114854"/>
            <a:ext cx="1333500" cy="57150"/>
          </a:xfrm>
          <a:custGeom>
            <a:avLst/>
            <a:gdLst>
              <a:gd name="T0" fmla="*/ 0 w 840"/>
              <a:gd name="T1" fmla="*/ 25 h 36"/>
              <a:gd name="T2" fmla="*/ 176 w 840"/>
              <a:gd name="T3" fmla="*/ 25 h 36"/>
              <a:gd name="T4" fmla="*/ 328 w 840"/>
              <a:gd name="T5" fmla="*/ 1 h 36"/>
              <a:gd name="T6" fmla="*/ 424 w 840"/>
              <a:gd name="T7" fmla="*/ 33 h 36"/>
              <a:gd name="T8" fmla="*/ 648 w 840"/>
              <a:gd name="T9" fmla="*/ 17 h 36"/>
              <a:gd name="T10" fmla="*/ 768 w 840"/>
              <a:gd name="T11" fmla="*/ 9 h 36"/>
              <a:gd name="T12" fmla="*/ 840 w 840"/>
              <a:gd name="T13" fmla="*/ 17 h 3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840"/>
              <a:gd name="T22" fmla="*/ 0 h 36"/>
              <a:gd name="T23" fmla="*/ 840 w 840"/>
              <a:gd name="T24" fmla="*/ 36 h 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840" h="36">
                <a:moveTo>
                  <a:pt x="0" y="25"/>
                </a:moveTo>
                <a:cubicBezTo>
                  <a:pt x="60" y="27"/>
                  <a:pt x="121" y="29"/>
                  <a:pt x="176" y="25"/>
                </a:cubicBezTo>
                <a:cubicBezTo>
                  <a:pt x="231" y="21"/>
                  <a:pt x="287" y="0"/>
                  <a:pt x="328" y="1"/>
                </a:cubicBezTo>
                <a:cubicBezTo>
                  <a:pt x="369" y="2"/>
                  <a:pt x="371" y="30"/>
                  <a:pt x="424" y="33"/>
                </a:cubicBezTo>
                <a:cubicBezTo>
                  <a:pt x="477" y="36"/>
                  <a:pt x="591" y="21"/>
                  <a:pt x="648" y="17"/>
                </a:cubicBezTo>
                <a:cubicBezTo>
                  <a:pt x="705" y="13"/>
                  <a:pt x="736" y="9"/>
                  <a:pt x="768" y="9"/>
                </a:cubicBezTo>
                <a:cubicBezTo>
                  <a:pt x="800" y="9"/>
                  <a:pt x="820" y="13"/>
                  <a:pt x="840" y="17"/>
                </a:cubicBezTo>
              </a:path>
            </a:pathLst>
          </a:custGeom>
          <a:noFill/>
          <a:ln w="25400" cap="sq" cmpd="sng">
            <a:solidFill>
              <a:srgbClr val="FF0000"/>
            </a:solidFill>
            <a:prstDash val="solid"/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58" name="Oval 50"/>
          <p:cNvSpPr>
            <a:spLocks noChangeArrowheads="1"/>
          </p:cNvSpPr>
          <p:nvPr/>
        </p:nvSpPr>
        <p:spPr bwMode="auto">
          <a:xfrm>
            <a:off x="4256430" y="4259441"/>
            <a:ext cx="88900" cy="88900"/>
          </a:xfrm>
          <a:prstGeom prst="ellipse">
            <a:avLst/>
          </a:prstGeom>
          <a:solidFill>
            <a:srgbClr val="FF0000"/>
          </a:solidFill>
          <a:ln w="254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59" name="Freeform 51"/>
          <p:cNvSpPr>
            <a:spLocks/>
          </p:cNvSpPr>
          <p:nvPr/>
        </p:nvSpPr>
        <p:spPr bwMode="auto">
          <a:xfrm>
            <a:off x="5564530" y="2213154"/>
            <a:ext cx="1358900" cy="28575"/>
          </a:xfrm>
          <a:custGeom>
            <a:avLst/>
            <a:gdLst>
              <a:gd name="T0" fmla="*/ 0 w 856"/>
              <a:gd name="T1" fmla="*/ 9 h 18"/>
              <a:gd name="T2" fmla="*/ 200 w 856"/>
              <a:gd name="T3" fmla="*/ 9 h 18"/>
              <a:gd name="T4" fmla="*/ 344 w 856"/>
              <a:gd name="T5" fmla="*/ 1 h 18"/>
              <a:gd name="T6" fmla="*/ 504 w 856"/>
              <a:gd name="T7" fmla="*/ 1 h 18"/>
              <a:gd name="T8" fmla="*/ 648 w 856"/>
              <a:gd name="T9" fmla="*/ 9 h 18"/>
              <a:gd name="T10" fmla="*/ 792 w 856"/>
              <a:gd name="T11" fmla="*/ 17 h 18"/>
              <a:gd name="T12" fmla="*/ 856 w 856"/>
              <a:gd name="T13" fmla="*/ 17 h 1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856"/>
              <a:gd name="T22" fmla="*/ 0 h 18"/>
              <a:gd name="T23" fmla="*/ 856 w 856"/>
              <a:gd name="T24" fmla="*/ 18 h 1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856" h="18">
                <a:moveTo>
                  <a:pt x="0" y="9"/>
                </a:moveTo>
                <a:cubicBezTo>
                  <a:pt x="71" y="9"/>
                  <a:pt x="143" y="10"/>
                  <a:pt x="200" y="9"/>
                </a:cubicBezTo>
                <a:cubicBezTo>
                  <a:pt x="257" y="8"/>
                  <a:pt x="293" y="2"/>
                  <a:pt x="344" y="1"/>
                </a:cubicBezTo>
                <a:cubicBezTo>
                  <a:pt x="395" y="0"/>
                  <a:pt x="453" y="0"/>
                  <a:pt x="504" y="1"/>
                </a:cubicBezTo>
                <a:cubicBezTo>
                  <a:pt x="555" y="2"/>
                  <a:pt x="600" y="6"/>
                  <a:pt x="648" y="9"/>
                </a:cubicBezTo>
                <a:cubicBezTo>
                  <a:pt x="696" y="12"/>
                  <a:pt x="757" y="16"/>
                  <a:pt x="792" y="17"/>
                </a:cubicBezTo>
                <a:cubicBezTo>
                  <a:pt x="827" y="18"/>
                  <a:pt x="841" y="17"/>
                  <a:pt x="856" y="17"/>
                </a:cubicBezTo>
              </a:path>
            </a:pathLst>
          </a:custGeom>
          <a:noFill/>
          <a:ln w="25400" cap="sq" cmpd="sng">
            <a:solidFill>
              <a:srgbClr val="FF0000"/>
            </a:solidFill>
            <a:prstDash val="solid"/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60" name="Freeform 52"/>
          <p:cNvSpPr>
            <a:spLocks/>
          </p:cNvSpPr>
          <p:nvPr/>
        </p:nvSpPr>
        <p:spPr bwMode="auto">
          <a:xfrm>
            <a:off x="5589930" y="2654479"/>
            <a:ext cx="1435100" cy="517525"/>
          </a:xfrm>
          <a:custGeom>
            <a:avLst/>
            <a:gdLst>
              <a:gd name="T0" fmla="*/ 0 w 904"/>
              <a:gd name="T1" fmla="*/ 323 h 326"/>
              <a:gd name="T2" fmla="*/ 136 w 904"/>
              <a:gd name="T3" fmla="*/ 323 h 326"/>
              <a:gd name="T4" fmla="*/ 256 w 904"/>
              <a:gd name="T5" fmla="*/ 307 h 326"/>
              <a:gd name="T6" fmla="*/ 320 w 904"/>
              <a:gd name="T7" fmla="*/ 275 h 326"/>
              <a:gd name="T8" fmla="*/ 384 w 904"/>
              <a:gd name="T9" fmla="*/ 99 h 326"/>
              <a:gd name="T10" fmla="*/ 440 w 904"/>
              <a:gd name="T11" fmla="*/ 19 h 326"/>
              <a:gd name="T12" fmla="*/ 544 w 904"/>
              <a:gd name="T13" fmla="*/ 19 h 326"/>
              <a:gd name="T14" fmla="*/ 632 w 904"/>
              <a:gd name="T15" fmla="*/ 131 h 326"/>
              <a:gd name="T16" fmla="*/ 752 w 904"/>
              <a:gd name="T17" fmla="*/ 291 h 326"/>
              <a:gd name="T18" fmla="*/ 824 w 904"/>
              <a:gd name="T19" fmla="*/ 315 h 326"/>
              <a:gd name="T20" fmla="*/ 904 w 904"/>
              <a:gd name="T21" fmla="*/ 323 h 32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904"/>
              <a:gd name="T34" fmla="*/ 0 h 326"/>
              <a:gd name="T35" fmla="*/ 904 w 904"/>
              <a:gd name="T36" fmla="*/ 326 h 32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904" h="326">
                <a:moveTo>
                  <a:pt x="0" y="323"/>
                </a:moveTo>
                <a:cubicBezTo>
                  <a:pt x="46" y="324"/>
                  <a:pt x="93" y="326"/>
                  <a:pt x="136" y="323"/>
                </a:cubicBezTo>
                <a:cubicBezTo>
                  <a:pt x="179" y="320"/>
                  <a:pt x="225" y="315"/>
                  <a:pt x="256" y="307"/>
                </a:cubicBezTo>
                <a:cubicBezTo>
                  <a:pt x="287" y="299"/>
                  <a:pt x="299" y="310"/>
                  <a:pt x="320" y="275"/>
                </a:cubicBezTo>
                <a:cubicBezTo>
                  <a:pt x="341" y="240"/>
                  <a:pt x="364" y="142"/>
                  <a:pt x="384" y="99"/>
                </a:cubicBezTo>
                <a:cubicBezTo>
                  <a:pt x="404" y="56"/>
                  <a:pt x="413" y="32"/>
                  <a:pt x="440" y="19"/>
                </a:cubicBezTo>
                <a:cubicBezTo>
                  <a:pt x="467" y="6"/>
                  <a:pt x="512" y="0"/>
                  <a:pt x="544" y="19"/>
                </a:cubicBezTo>
                <a:cubicBezTo>
                  <a:pt x="576" y="38"/>
                  <a:pt x="597" y="86"/>
                  <a:pt x="632" y="131"/>
                </a:cubicBezTo>
                <a:cubicBezTo>
                  <a:pt x="667" y="176"/>
                  <a:pt x="720" y="260"/>
                  <a:pt x="752" y="291"/>
                </a:cubicBezTo>
                <a:cubicBezTo>
                  <a:pt x="784" y="322"/>
                  <a:pt x="799" y="310"/>
                  <a:pt x="824" y="315"/>
                </a:cubicBezTo>
                <a:cubicBezTo>
                  <a:pt x="849" y="320"/>
                  <a:pt x="887" y="321"/>
                  <a:pt x="904" y="323"/>
                </a:cubicBezTo>
              </a:path>
            </a:pathLst>
          </a:custGeom>
          <a:noFill/>
          <a:ln w="25400" cap="sq" cmpd="sng">
            <a:solidFill>
              <a:srgbClr val="FF0000"/>
            </a:solidFill>
            <a:prstDash val="solid"/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61" name="Freeform 53"/>
          <p:cNvSpPr>
            <a:spLocks/>
          </p:cNvSpPr>
          <p:nvPr/>
        </p:nvSpPr>
        <p:spPr bwMode="auto">
          <a:xfrm>
            <a:off x="7545730" y="2213154"/>
            <a:ext cx="1358900" cy="28575"/>
          </a:xfrm>
          <a:custGeom>
            <a:avLst/>
            <a:gdLst>
              <a:gd name="T0" fmla="*/ 0 w 856"/>
              <a:gd name="T1" fmla="*/ 9 h 18"/>
              <a:gd name="T2" fmla="*/ 200 w 856"/>
              <a:gd name="T3" fmla="*/ 9 h 18"/>
              <a:gd name="T4" fmla="*/ 344 w 856"/>
              <a:gd name="T5" fmla="*/ 1 h 18"/>
              <a:gd name="T6" fmla="*/ 504 w 856"/>
              <a:gd name="T7" fmla="*/ 1 h 18"/>
              <a:gd name="T8" fmla="*/ 648 w 856"/>
              <a:gd name="T9" fmla="*/ 9 h 18"/>
              <a:gd name="T10" fmla="*/ 792 w 856"/>
              <a:gd name="T11" fmla="*/ 17 h 18"/>
              <a:gd name="T12" fmla="*/ 856 w 856"/>
              <a:gd name="T13" fmla="*/ 17 h 1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856"/>
              <a:gd name="T22" fmla="*/ 0 h 18"/>
              <a:gd name="T23" fmla="*/ 856 w 856"/>
              <a:gd name="T24" fmla="*/ 18 h 1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856" h="18">
                <a:moveTo>
                  <a:pt x="0" y="9"/>
                </a:moveTo>
                <a:cubicBezTo>
                  <a:pt x="71" y="9"/>
                  <a:pt x="143" y="10"/>
                  <a:pt x="200" y="9"/>
                </a:cubicBezTo>
                <a:cubicBezTo>
                  <a:pt x="257" y="8"/>
                  <a:pt x="293" y="2"/>
                  <a:pt x="344" y="1"/>
                </a:cubicBezTo>
                <a:cubicBezTo>
                  <a:pt x="395" y="0"/>
                  <a:pt x="453" y="0"/>
                  <a:pt x="504" y="1"/>
                </a:cubicBezTo>
                <a:cubicBezTo>
                  <a:pt x="555" y="2"/>
                  <a:pt x="600" y="6"/>
                  <a:pt x="648" y="9"/>
                </a:cubicBezTo>
                <a:cubicBezTo>
                  <a:pt x="696" y="12"/>
                  <a:pt x="757" y="16"/>
                  <a:pt x="792" y="17"/>
                </a:cubicBezTo>
                <a:cubicBezTo>
                  <a:pt x="827" y="18"/>
                  <a:pt x="841" y="17"/>
                  <a:pt x="856" y="17"/>
                </a:cubicBezTo>
              </a:path>
            </a:pathLst>
          </a:custGeom>
          <a:noFill/>
          <a:ln w="25400" cap="sq" cmpd="sng">
            <a:solidFill>
              <a:srgbClr val="FF0000"/>
            </a:solidFill>
            <a:prstDash val="solid"/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2980" y="1707483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57580" y="3147067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41600" y="234827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  <a:r>
              <a:rPr kumimoji="0" lang="en-US" sz="1800" b="1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ij</a:t>
            </a:r>
            <a:endParaRPr kumimoji="0" lang="en-US" sz="1800" b="1" i="1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814660" y="4899332"/>
            <a:ext cx="2465740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/>
              </a:rPr>
              <a:t>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/>
              </a:rPr>
              <a:t>w</a:t>
            </a:r>
            <a:r>
              <a:rPr kumimoji="0" lang="en-US" sz="20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/>
              </a:rPr>
              <a:t>ij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/>
              </a:rPr>
              <a:t> (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/>
              </a:rPr>
              <a:t>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/>
              </a:rPr>
              <a:t>) = 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/>
              </a:rPr>
              <a:t>y</a:t>
            </a:r>
            <a:r>
              <a:rPr kumimoji="0" lang="en-US" sz="20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/>
              </a:rPr>
              <a:t>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/>
              </a:rPr>
              <a:t> (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/>
              </a:rPr>
              <a:t>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/>
              </a:rPr>
              <a:t>)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/>
              </a:rPr>
              <a:t>y</a:t>
            </a:r>
            <a:r>
              <a:rPr kumimoji="0" lang="en-US" sz="20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/>
              </a:rPr>
              <a:t>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/>
              </a:rPr>
              <a:t> (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/>
              </a:rPr>
              <a:t>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/>
              </a:rPr>
              <a:t>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Times New Roman" panose="020206030504050203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759952" y="5399088"/>
            <a:ext cx="323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For binary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y</a:t>
            </a:r>
            <a:r>
              <a:rPr kumimoji="0" lang="en-US" sz="18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 and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y</a:t>
            </a:r>
            <a:r>
              <a:rPr kumimoji="0" lang="en-US" sz="1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 this leads to: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908508" y="5860140"/>
            <a:ext cx="131478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z-Cyrl-AZ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/>
              </a:rPr>
              <a:t>ѿ</a:t>
            </a:r>
            <a:r>
              <a:rPr kumimoji="0" lang="en-US" sz="18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/>
              </a:rPr>
              <a:t>ij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/>
              </a:rPr>
              <a:t>  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/>
              </a:rPr>
              <a:t>y</a:t>
            </a:r>
            <a:r>
              <a:rPr kumimoji="0" lang="en-US" sz="1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/>
              </a:rPr>
              <a:t>i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/>
              </a:rPr>
              <a:t>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/>
              </a:rPr>
              <a:t>y</a:t>
            </a:r>
            <a:r>
              <a:rPr kumimoji="0" lang="en-US" sz="18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/>
              </a:rPr>
              <a:t>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/>
              </a:rPr>
              <a:t> 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59952" y="6279211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 but is dynamically unstable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8BD874-C0DF-44C5-943B-25EEFD3BFDF2}"/>
              </a:ext>
            </a:extLst>
          </p:cNvPr>
          <p:cNvSpPr txBox="1"/>
          <p:nvPr/>
        </p:nvSpPr>
        <p:spPr>
          <a:xfrm>
            <a:off x="2695307" y="1055867"/>
            <a:ext cx="4461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“Neurons that fire together wire together”</a:t>
            </a:r>
          </a:p>
        </p:txBody>
      </p:sp>
      <p:sp>
        <p:nvSpPr>
          <p:cNvPr id="53" name="Freeform 17">
            <a:extLst>
              <a:ext uri="{FF2B5EF4-FFF2-40B4-BE49-F238E27FC236}">
                <a16:creationId xmlns:a16="http://schemas.microsoft.com/office/drawing/2014/main" id="{5E305C9C-F3BC-4439-889D-3F2E279706CF}"/>
              </a:ext>
            </a:extLst>
          </p:cNvPr>
          <p:cNvSpPr>
            <a:spLocks/>
          </p:cNvSpPr>
          <p:nvPr/>
        </p:nvSpPr>
        <p:spPr bwMode="auto">
          <a:xfrm>
            <a:off x="1968500" y="1690074"/>
            <a:ext cx="1485900" cy="798512"/>
          </a:xfrm>
          <a:custGeom>
            <a:avLst/>
            <a:gdLst>
              <a:gd name="T0" fmla="*/ 0 w 936"/>
              <a:gd name="T1" fmla="*/ 407 h 503"/>
              <a:gd name="T2" fmla="*/ 96 w 936"/>
              <a:gd name="T3" fmla="*/ 407 h 503"/>
              <a:gd name="T4" fmla="*/ 208 w 936"/>
              <a:gd name="T5" fmla="*/ 391 h 503"/>
              <a:gd name="T6" fmla="*/ 232 w 936"/>
              <a:gd name="T7" fmla="*/ 295 h 503"/>
              <a:gd name="T8" fmla="*/ 264 w 936"/>
              <a:gd name="T9" fmla="*/ 79 h 503"/>
              <a:gd name="T10" fmla="*/ 272 w 936"/>
              <a:gd name="T11" fmla="*/ 31 h 503"/>
              <a:gd name="T12" fmla="*/ 272 w 936"/>
              <a:gd name="T13" fmla="*/ 263 h 503"/>
              <a:gd name="T14" fmla="*/ 288 w 936"/>
              <a:gd name="T15" fmla="*/ 471 h 503"/>
              <a:gd name="T16" fmla="*/ 392 w 936"/>
              <a:gd name="T17" fmla="*/ 455 h 503"/>
              <a:gd name="T18" fmla="*/ 488 w 936"/>
              <a:gd name="T19" fmla="*/ 407 h 503"/>
              <a:gd name="T20" fmla="*/ 592 w 936"/>
              <a:gd name="T21" fmla="*/ 407 h 503"/>
              <a:gd name="T22" fmla="*/ 680 w 936"/>
              <a:gd name="T23" fmla="*/ 407 h 503"/>
              <a:gd name="T24" fmla="*/ 768 w 936"/>
              <a:gd name="T25" fmla="*/ 407 h 503"/>
              <a:gd name="T26" fmla="*/ 936 w 936"/>
              <a:gd name="T27" fmla="*/ 407 h 503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936"/>
              <a:gd name="T43" fmla="*/ 0 h 503"/>
              <a:gd name="T44" fmla="*/ 936 w 936"/>
              <a:gd name="T45" fmla="*/ 503 h 503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936" h="503">
                <a:moveTo>
                  <a:pt x="0" y="407"/>
                </a:moveTo>
                <a:cubicBezTo>
                  <a:pt x="30" y="408"/>
                  <a:pt x="61" y="410"/>
                  <a:pt x="96" y="407"/>
                </a:cubicBezTo>
                <a:cubicBezTo>
                  <a:pt x="131" y="404"/>
                  <a:pt x="185" y="410"/>
                  <a:pt x="208" y="391"/>
                </a:cubicBezTo>
                <a:cubicBezTo>
                  <a:pt x="231" y="372"/>
                  <a:pt x="223" y="347"/>
                  <a:pt x="232" y="295"/>
                </a:cubicBezTo>
                <a:cubicBezTo>
                  <a:pt x="241" y="243"/>
                  <a:pt x="257" y="123"/>
                  <a:pt x="264" y="79"/>
                </a:cubicBezTo>
                <a:cubicBezTo>
                  <a:pt x="271" y="35"/>
                  <a:pt x="271" y="0"/>
                  <a:pt x="272" y="31"/>
                </a:cubicBezTo>
                <a:cubicBezTo>
                  <a:pt x="273" y="62"/>
                  <a:pt x="269" y="190"/>
                  <a:pt x="272" y="263"/>
                </a:cubicBezTo>
                <a:cubicBezTo>
                  <a:pt x="275" y="336"/>
                  <a:pt x="268" y="439"/>
                  <a:pt x="288" y="471"/>
                </a:cubicBezTo>
                <a:cubicBezTo>
                  <a:pt x="308" y="503"/>
                  <a:pt x="359" y="466"/>
                  <a:pt x="392" y="455"/>
                </a:cubicBezTo>
                <a:cubicBezTo>
                  <a:pt x="425" y="444"/>
                  <a:pt x="455" y="415"/>
                  <a:pt x="488" y="407"/>
                </a:cubicBezTo>
                <a:cubicBezTo>
                  <a:pt x="521" y="399"/>
                  <a:pt x="560" y="407"/>
                  <a:pt x="592" y="407"/>
                </a:cubicBezTo>
                <a:cubicBezTo>
                  <a:pt x="624" y="407"/>
                  <a:pt x="651" y="407"/>
                  <a:pt x="680" y="407"/>
                </a:cubicBezTo>
                <a:cubicBezTo>
                  <a:pt x="709" y="407"/>
                  <a:pt x="725" y="407"/>
                  <a:pt x="768" y="407"/>
                </a:cubicBezTo>
                <a:cubicBezTo>
                  <a:pt x="811" y="407"/>
                  <a:pt x="873" y="407"/>
                  <a:pt x="936" y="407"/>
                </a:cubicBezTo>
              </a:path>
            </a:pathLst>
          </a:custGeom>
          <a:noFill/>
          <a:ln w="25400" cap="sq" cmpd="sng">
            <a:solidFill>
              <a:srgbClr val="FF0000"/>
            </a:solidFill>
            <a:prstDash val="solid"/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4" name="Freeform 17">
            <a:extLst>
              <a:ext uri="{FF2B5EF4-FFF2-40B4-BE49-F238E27FC236}">
                <a16:creationId xmlns:a16="http://schemas.microsoft.com/office/drawing/2014/main" id="{8CA44011-41F1-4704-8D2C-CCA0C5457818}"/>
              </a:ext>
            </a:extLst>
          </p:cNvPr>
          <p:cNvSpPr>
            <a:spLocks/>
          </p:cNvSpPr>
          <p:nvPr/>
        </p:nvSpPr>
        <p:spPr bwMode="auto">
          <a:xfrm>
            <a:off x="3837330" y="1677651"/>
            <a:ext cx="1485900" cy="798512"/>
          </a:xfrm>
          <a:custGeom>
            <a:avLst/>
            <a:gdLst>
              <a:gd name="T0" fmla="*/ 0 w 936"/>
              <a:gd name="T1" fmla="*/ 407 h 503"/>
              <a:gd name="T2" fmla="*/ 96 w 936"/>
              <a:gd name="T3" fmla="*/ 407 h 503"/>
              <a:gd name="T4" fmla="*/ 208 w 936"/>
              <a:gd name="T5" fmla="*/ 391 h 503"/>
              <a:gd name="T6" fmla="*/ 232 w 936"/>
              <a:gd name="T7" fmla="*/ 295 h 503"/>
              <a:gd name="T8" fmla="*/ 264 w 936"/>
              <a:gd name="T9" fmla="*/ 79 h 503"/>
              <a:gd name="T10" fmla="*/ 272 w 936"/>
              <a:gd name="T11" fmla="*/ 31 h 503"/>
              <a:gd name="T12" fmla="*/ 272 w 936"/>
              <a:gd name="T13" fmla="*/ 263 h 503"/>
              <a:gd name="T14" fmla="*/ 288 w 936"/>
              <a:gd name="T15" fmla="*/ 471 h 503"/>
              <a:gd name="T16" fmla="*/ 392 w 936"/>
              <a:gd name="T17" fmla="*/ 455 h 503"/>
              <a:gd name="T18" fmla="*/ 488 w 936"/>
              <a:gd name="T19" fmla="*/ 407 h 503"/>
              <a:gd name="T20" fmla="*/ 592 w 936"/>
              <a:gd name="T21" fmla="*/ 407 h 503"/>
              <a:gd name="T22" fmla="*/ 680 w 936"/>
              <a:gd name="T23" fmla="*/ 407 h 503"/>
              <a:gd name="T24" fmla="*/ 768 w 936"/>
              <a:gd name="T25" fmla="*/ 407 h 503"/>
              <a:gd name="T26" fmla="*/ 936 w 936"/>
              <a:gd name="T27" fmla="*/ 407 h 503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936"/>
              <a:gd name="T43" fmla="*/ 0 h 503"/>
              <a:gd name="T44" fmla="*/ 936 w 936"/>
              <a:gd name="T45" fmla="*/ 503 h 503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936" h="503">
                <a:moveTo>
                  <a:pt x="0" y="407"/>
                </a:moveTo>
                <a:cubicBezTo>
                  <a:pt x="30" y="408"/>
                  <a:pt x="61" y="410"/>
                  <a:pt x="96" y="407"/>
                </a:cubicBezTo>
                <a:cubicBezTo>
                  <a:pt x="131" y="404"/>
                  <a:pt x="185" y="410"/>
                  <a:pt x="208" y="391"/>
                </a:cubicBezTo>
                <a:cubicBezTo>
                  <a:pt x="231" y="372"/>
                  <a:pt x="223" y="347"/>
                  <a:pt x="232" y="295"/>
                </a:cubicBezTo>
                <a:cubicBezTo>
                  <a:pt x="241" y="243"/>
                  <a:pt x="257" y="123"/>
                  <a:pt x="264" y="79"/>
                </a:cubicBezTo>
                <a:cubicBezTo>
                  <a:pt x="271" y="35"/>
                  <a:pt x="271" y="0"/>
                  <a:pt x="272" y="31"/>
                </a:cubicBezTo>
                <a:cubicBezTo>
                  <a:pt x="273" y="62"/>
                  <a:pt x="269" y="190"/>
                  <a:pt x="272" y="263"/>
                </a:cubicBezTo>
                <a:cubicBezTo>
                  <a:pt x="275" y="336"/>
                  <a:pt x="268" y="439"/>
                  <a:pt x="288" y="471"/>
                </a:cubicBezTo>
                <a:cubicBezTo>
                  <a:pt x="308" y="503"/>
                  <a:pt x="359" y="466"/>
                  <a:pt x="392" y="455"/>
                </a:cubicBezTo>
                <a:cubicBezTo>
                  <a:pt x="425" y="444"/>
                  <a:pt x="455" y="415"/>
                  <a:pt x="488" y="407"/>
                </a:cubicBezTo>
                <a:cubicBezTo>
                  <a:pt x="521" y="399"/>
                  <a:pt x="560" y="407"/>
                  <a:pt x="592" y="407"/>
                </a:cubicBezTo>
                <a:cubicBezTo>
                  <a:pt x="624" y="407"/>
                  <a:pt x="651" y="407"/>
                  <a:pt x="680" y="407"/>
                </a:cubicBezTo>
                <a:cubicBezTo>
                  <a:pt x="709" y="407"/>
                  <a:pt x="725" y="407"/>
                  <a:pt x="768" y="407"/>
                </a:cubicBezTo>
                <a:cubicBezTo>
                  <a:pt x="811" y="407"/>
                  <a:pt x="873" y="407"/>
                  <a:pt x="936" y="407"/>
                </a:cubicBezTo>
              </a:path>
            </a:pathLst>
          </a:custGeom>
          <a:noFill/>
          <a:ln w="25400" cap="sq" cmpd="sng">
            <a:solidFill>
              <a:srgbClr val="FF0000"/>
            </a:solidFill>
            <a:prstDash val="solid"/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7145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CA17F2BF-E1E9-4761-B1DA-CA80548FBC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0216" y="822881"/>
            <a:ext cx="3922712" cy="884238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Hebb Rule in Action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Recognizing Partial Patterns</a:t>
            </a:r>
          </a:p>
        </p:txBody>
      </p:sp>
      <p:sp>
        <p:nvSpPr>
          <p:cNvPr id="3" name="Oval 3">
            <a:extLst>
              <a:ext uri="{FF2B5EF4-FFF2-40B4-BE49-F238E27FC236}">
                <a16:creationId xmlns:a16="http://schemas.microsoft.com/office/drawing/2014/main" id="{417668E5-4DC2-43E9-9643-55C5F7F0E927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1197672" y="3520837"/>
            <a:ext cx="482600" cy="484188"/>
          </a:xfrm>
          <a:prstGeom prst="ellipse">
            <a:avLst/>
          </a:prstGeom>
          <a:solidFill>
            <a:srgbClr val="FFCC00"/>
          </a:solidFill>
          <a:ln w="28575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Line 4">
            <a:extLst>
              <a:ext uri="{FF2B5EF4-FFF2-40B4-BE49-F238E27FC236}">
                <a16:creationId xmlns:a16="http://schemas.microsoft.com/office/drawing/2014/main" id="{FF16C822-A2DA-4874-A898-878DB7FCC4C3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1217516" y="4326494"/>
            <a:ext cx="1044575" cy="314325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6858BA2B-0420-456F-95F6-FB316C1604B0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1069878" y="4450319"/>
            <a:ext cx="977900" cy="10795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med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376352F8-FD95-41E8-8A73-AF577963A06C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874616" y="4461431"/>
            <a:ext cx="958850" cy="10795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med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D0F189D6-8230-4493-AA3C-E3EE1699D15E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630140" y="4336019"/>
            <a:ext cx="1033463" cy="325438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8" name="Line 8">
            <a:extLst>
              <a:ext uri="{FF2B5EF4-FFF2-40B4-BE49-F238E27FC236}">
                <a16:creationId xmlns:a16="http://schemas.microsoft.com/office/drawing/2014/main" id="{D5BD50B5-65B9-424D-8405-7B7972EEAC36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1096865" y="3188257"/>
            <a:ext cx="676275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5D85F391-A28C-4270-A084-13C3B048D4A4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861916" y="5010706"/>
            <a:ext cx="274638" cy="274637"/>
          </a:xfrm>
          <a:prstGeom prst="rect">
            <a:avLst/>
          </a:prstGeom>
          <a:noFill/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F305D2CD-88CA-442D-9131-727A41900838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1166716" y="5009119"/>
            <a:ext cx="274637" cy="274637"/>
          </a:xfrm>
          <a:prstGeom prst="rect">
            <a:avLst/>
          </a:prstGeom>
          <a:solidFill>
            <a:schemeClr val="tx1"/>
          </a:solidFill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1F622971-BBB1-4E8E-848B-5F88347769C0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1480266" y="5009119"/>
            <a:ext cx="274637" cy="274637"/>
          </a:xfrm>
          <a:prstGeom prst="rect">
            <a:avLst/>
          </a:prstGeom>
          <a:solidFill>
            <a:schemeClr val="tx1"/>
          </a:solidFill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E185C8ED-8255-4D9B-A46E-FC44618C3A09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1787428" y="5009119"/>
            <a:ext cx="274637" cy="274638"/>
          </a:xfrm>
          <a:prstGeom prst="rect">
            <a:avLst/>
          </a:prstGeom>
          <a:noFill/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3CC36992-C518-4045-A76E-44239B45247A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1296891" y="2570719"/>
            <a:ext cx="274637" cy="274637"/>
          </a:xfrm>
          <a:prstGeom prst="rect">
            <a:avLst/>
          </a:prstGeom>
          <a:noFill/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B89FF77B-95D6-4FA4-817C-17D804B6EEFF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544416" y="5010706"/>
            <a:ext cx="274638" cy="274637"/>
          </a:xfrm>
          <a:prstGeom prst="rect">
            <a:avLst/>
          </a:prstGeom>
          <a:noFill/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7D92D080-3A0E-4AF2-99F8-D41E95F936F2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2093816" y="5009119"/>
            <a:ext cx="274637" cy="274637"/>
          </a:xfrm>
          <a:prstGeom prst="rect">
            <a:avLst/>
          </a:prstGeom>
          <a:noFill/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6" name="Line 16">
            <a:extLst>
              <a:ext uri="{FF2B5EF4-FFF2-40B4-BE49-F238E27FC236}">
                <a16:creationId xmlns:a16="http://schemas.microsoft.com/office/drawing/2014/main" id="{F7314F9A-7B21-4AA0-9C9C-6D3FB0CE6C99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426941" y="4175681"/>
            <a:ext cx="1079500" cy="5842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7" name="Line 17">
            <a:extLst>
              <a:ext uri="{FF2B5EF4-FFF2-40B4-BE49-F238E27FC236}">
                <a16:creationId xmlns:a16="http://schemas.microsoft.com/office/drawing/2014/main" id="{7D48BCCC-ABC1-4593-A499-4C4B0A1055FA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1379441" y="4150281"/>
            <a:ext cx="1104900" cy="6096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8" name="Oval 18">
            <a:extLst>
              <a:ext uri="{FF2B5EF4-FFF2-40B4-BE49-F238E27FC236}">
                <a16:creationId xmlns:a16="http://schemas.microsoft.com/office/drawing/2014/main" id="{F6722A55-51D0-4ABD-861F-0F02A532DF21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3280472" y="3522425"/>
            <a:ext cx="482600" cy="484188"/>
          </a:xfrm>
          <a:prstGeom prst="ellipse">
            <a:avLst/>
          </a:prstGeom>
          <a:solidFill>
            <a:srgbClr val="FFCC00"/>
          </a:solidFill>
          <a:ln w="28575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9" name="Line 19">
            <a:extLst>
              <a:ext uri="{FF2B5EF4-FFF2-40B4-BE49-F238E27FC236}">
                <a16:creationId xmlns:a16="http://schemas.microsoft.com/office/drawing/2014/main" id="{FD17381E-2750-4D02-80AB-BEBDD59D02BC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3300316" y="4328081"/>
            <a:ext cx="1044575" cy="314325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0" name="Line 20">
            <a:extLst>
              <a:ext uri="{FF2B5EF4-FFF2-40B4-BE49-F238E27FC236}">
                <a16:creationId xmlns:a16="http://schemas.microsoft.com/office/drawing/2014/main" id="{6A388892-2534-4297-9B3D-4B18B17D1BAB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3152678" y="4451906"/>
            <a:ext cx="977900" cy="10795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med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1" name="Line 21">
            <a:extLst>
              <a:ext uri="{FF2B5EF4-FFF2-40B4-BE49-F238E27FC236}">
                <a16:creationId xmlns:a16="http://schemas.microsoft.com/office/drawing/2014/main" id="{8E56F72B-C69C-487A-999C-2441D4BBE2D0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2957416" y="4463019"/>
            <a:ext cx="958850" cy="10795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med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2" name="Line 22">
            <a:extLst>
              <a:ext uri="{FF2B5EF4-FFF2-40B4-BE49-F238E27FC236}">
                <a16:creationId xmlns:a16="http://schemas.microsoft.com/office/drawing/2014/main" id="{23EF9A30-AB23-461B-81D3-DDF3E59E0093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2712941" y="4337606"/>
            <a:ext cx="1033462" cy="325438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3" name="Line 23">
            <a:extLst>
              <a:ext uri="{FF2B5EF4-FFF2-40B4-BE49-F238E27FC236}">
                <a16:creationId xmlns:a16="http://schemas.microsoft.com/office/drawing/2014/main" id="{FBF6ED21-3953-494F-8B95-7D388228F203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3179665" y="3189844"/>
            <a:ext cx="676275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4" name="Rectangle 24">
            <a:extLst>
              <a:ext uri="{FF2B5EF4-FFF2-40B4-BE49-F238E27FC236}">
                <a16:creationId xmlns:a16="http://schemas.microsoft.com/office/drawing/2014/main" id="{63CF7124-B526-4B56-B702-51AA70907BEB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2944716" y="5010706"/>
            <a:ext cx="274638" cy="274637"/>
          </a:xfrm>
          <a:prstGeom prst="rect">
            <a:avLst/>
          </a:prstGeom>
          <a:noFill/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5" name="Rectangle 25">
            <a:extLst>
              <a:ext uri="{FF2B5EF4-FFF2-40B4-BE49-F238E27FC236}">
                <a16:creationId xmlns:a16="http://schemas.microsoft.com/office/drawing/2014/main" id="{77F0FB53-42A5-4D2D-B509-0FF5949D830D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3249516" y="5010706"/>
            <a:ext cx="274638" cy="274637"/>
          </a:xfrm>
          <a:prstGeom prst="rect">
            <a:avLst/>
          </a:prstGeom>
          <a:solidFill>
            <a:schemeClr val="tx1"/>
          </a:solidFill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6" name="Rectangle 26">
            <a:extLst>
              <a:ext uri="{FF2B5EF4-FFF2-40B4-BE49-F238E27FC236}">
                <a16:creationId xmlns:a16="http://schemas.microsoft.com/office/drawing/2014/main" id="{E59C5047-5D23-407B-BF19-244694805B12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3564634" y="5017849"/>
            <a:ext cx="274638" cy="274637"/>
          </a:xfrm>
          <a:prstGeom prst="rect">
            <a:avLst/>
          </a:prstGeom>
          <a:solidFill>
            <a:schemeClr val="tx1"/>
          </a:solidFill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7" name="Rectangle 27">
            <a:extLst>
              <a:ext uri="{FF2B5EF4-FFF2-40B4-BE49-F238E27FC236}">
                <a16:creationId xmlns:a16="http://schemas.microsoft.com/office/drawing/2014/main" id="{051CEF5B-1245-4F23-9997-68BFA8C5FC4C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3870228" y="5010706"/>
            <a:ext cx="274638" cy="274638"/>
          </a:xfrm>
          <a:prstGeom prst="rect">
            <a:avLst/>
          </a:prstGeom>
          <a:noFill/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8" name="Rectangle 28">
            <a:extLst>
              <a:ext uri="{FF2B5EF4-FFF2-40B4-BE49-F238E27FC236}">
                <a16:creationId xmlns:a16="http://schemas.microsoft.com/office/drawing/2014/main" id="{C708FB0F-022A-4273-AD8B-425B832B48A8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3381278" y="2572306"/>
            <a:ext cx="274638" cy="274638"/>
          </a:xfrm>
          <a:prstGeom prst="rect">
            <a:avLst/>
          </a:prstGeom>
          <a:solidFill>
            <a:schemeClr val="tx1"/>
          </a:solidFill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9" name="Rectangle 29">
            <a:extLst>
              <a:ext uri="{FF2B5EF4-FFF2-40B4-BE49-F238E27FC236}">
                <a16:creationId xmlns:a16="http://schemas.microsoft.com/office/drawing/2014/main" id="{4A8952A3-F89F-451F-854A-C8F5093706B1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2627216" y="5010706"/>
            <a:ext cx="274638" cy="274637"/>
          </a:xfrm>
          <a:prstGeom prst="rect">
            <a:avLst/>
          </a:prstGeom>
          <a:solidFill>
            <a:schemeClr val="tx1"/>
          </a:solidFill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0" name="Rectangle 30">
            <a:extLst>
              <a:ext uri="{FF2B5EF4-FFF2-40B4-BE49-F238E27FC236}">
                <a16:creationId xmlns:a16="http://schemas.microsoft.com/office/drawing/2014/main" id="{03B98658-3A9D-4437-8CA6-6C8A1AEE3E47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4176616" y="5010706"/>
            <a:ext cx="274638" cy="274637"/>
          </a:xfrm>
          <a:prstGeom prst="rect">
            <a:avLst/>
          </a:prstGeom>
          <a:solidFill>
            <a:schemeClr val="tx1"/>
          </a:solidFill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1" name="Line 31">
            <a:extLst>
              <a:ext uri="{FF2B5EF4-FFF2-40B4-BE49-F238E27FC236}">
                <a16:creationId xmlns:a16="http://schemas.microsoft.com/office/drawing/2014/main" id="{ADD2E151-00B1-447F-80ED-63E2B49144FD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2509741" y="4177269"/>
            <a:ext cx="1079500" cy="5842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2" name="Line 32">
            <a:extLst>
              <a:ext uri="{FF2B5EF4-FFF2-40B4-BE49-F238E27FC236}">
                <a16:creationId xmlns:a16="http://schemas.microsoft.com/office/drawing/2014/main" id="{32B05DA5-EF05-412A-9F1E-3DE0F8EDB5D2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3462241" y="4151869"/>
            <a:ext cx="1104900" cy="6096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4" name="Line 34">
            <a:extLst>
              <a:ext uri="{FF2B5EF4-FFF2-40B4-BE49-F238E27FC236}">
                <a16:creationId xmlns:a16="http://schemas.microsoft.com/office/drawing/2014/main" id="{140DF14E-B5FC-4BD2-AAEC-4FEEDC44CAF2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5408516" y="4313794"/>
            <a:ext cx="1044575" cy="314325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5" name="Line 35">
            <a:extLst>
              <a:ext uri="{FF2B5EF4-FFF2-40B4-BE49-F238E27FC236}">
                <a16:creationId xmlns:a16="http://schemas.microsoft.com/office/drawing/2014/main" id="{240675D0-30C8-46FB-9183-4626763D1ACA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5260878" y="4437619"/>
            <a:ext cx="977900" cy="10795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med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6" name="Line 36">
            <a:extLst>
              <a:ext uri="{FF2B5EF4-FFF2-40B4-BE49-F238E27FC236}">
                <a16:creationId xmlns:a16="http://schemas.microsoft.com/office/drawing/2014/main" id="{2CFBA74B-A57C-43EB-86AE-A5A26B211D88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5065616" y="4448731"/>
            <a:ext cx="958850" cy="10795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med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7" name="Line 37">
            <a:extLst>
              <a:ext uri="{FF2B5EF4-FFF2-40B4-BE49-F238E27FC236}">
                <a16:creationId xmlns:a16="http://schemas.microsoft.com/office/drawing/2014/main" id="{DB7F12EA-4E93-45FD-B760-B385F888D527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4821140" y="4323319"/>
            <a:ext cx="1033463" cy="325438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8" name="Line 38">
            <a:extLst>
              <a:ext uri="{FF2B5EF4-FFF2-40B4-BE49-F238E27FC236}">
                <a16:creationId xmlns:a16="http://schemas.microsoft.com/office/drawing/2014/main" id="{8A8B3726-5E1F-4315-9F8A-4E4F08C60B62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5287865" y="3175557"/>
            <a:ext cx="676275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9" name="Rectangle 39">
            <a:extLst>
              <a:ext uri="{FF2B5EF4-FFF2-40B4-BE49-F238E27FC236}">
                <a16:creationId xmlns:a16="http://schemas.microsoft.com/office/drawing/2014/main" id="{55813F96-F83E-4EE2-ADE1-95E01D4977EF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5052916" y="4998006"/>
            <a:ext cx="274638" cy="274637"/>
          </a:xfrm>
          <a:prstGeom prst="rect">
            <a:avLst/>
          </a:prstGeom>
          <a:noFill/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0" name="Rectangle 40">
            <a:extLst>
              <a:ext uri="{FF2B5EF4-FFF2-40B4-BE49-F238E27FC236}">
                <a16:creationId xmlns:a16="http://schemas.microsoft.com/office/drawing/2014/main" id="{A8E90883-1EF6-4A45-BA45-0B62FD953D74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5357716" y="4996419"/>
            <a:ext cx="274637" cy="274637"/>
          </a:xfrm>
          <a:prstGeom prst="rect">
            <a:avLst/>
          </a:prstGeom>
          <a:solidFill>
            <a:schemeClr val="tx1"/>
          </a:solidFill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" name="Rectangle 41">
            <a:extLst>
              <a:ext uri="{FF2B5EF4-FFF2-40B4-BE49-F238E27FC236}">
                <a16:creationId xmlns:a16="http://schemas.microsoft.com/office/drawing/2014/main" id="{EE897FC9-9488-479D-8BC2-07CFBA15FE6C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5662516" y="4996419"/>
            <a:ext cx="274637" cy="274637"/>
          </a:xfrm>
          <a:prstGeom prst="rect">
            <a:avLst/>
          </a:prstGeom>
          <a:solidFill>
            <a:schemeClr val="tx1"/>
          </a:solidFill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2" name="Rectangle 42">
            <a:extLst>
              <a:ext uri="{FF2B5EF4-FFF2-40B4-BE49-F238E27FC236}">
                <a16:creationId xmlns:a16="http://schemas.microsoft.com/office/drawing/2014/main" id="{7E2C2215-92DC-4152-92AD-D396E10FF7D0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5978428" y="4996419"/>
            <a:ext cx="274637" cy="274638"/>
          </a:xfrm>
          <a:prstGeom prst="rect">
            <a:avLst/>
          </a:prstGeom>
          <a:noFill/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3" name="Rectangle 43">
            <a:extLst>
              <a:ext uri="{FF2B5EF4-FFF2-40B4-BE49-F238E27FC236}">
                <a16:creationId xmlns:a16="http://schemas.microsoft.com/office/drawing/2014/main" id="{8037844A-03F1-4EB7-94D4-271D59FED8B3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5489478" y="2558019"/>
            <a:ext cx="274637" cy="274638"/>
          </a:xfrm>
          <a:prstGeom prst="rect">
            <a:avLst/>
          </a:prstGeom>
          <a:solidFill>
            <a:schemeClr val="tx1"/>
          </a:solidFill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4" name="Rectangle 44">
            <a:extLst>
              <a:ext uri="{FF2B5EF4-FFF2-40B4-BE49-F238E27FC236}">
                <a16:creationId xmlns:a16="http://schemas.microsoft.com/office/drawing/2014/main" id="{0273C575-6BCB-4191-ABAB-A6651EE0F4D1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4735416" y="4998006"/>
            <a:ext cx="274638" cy="274637"/>
          </a:xfrm>
          <a:prstGeom prst="rect">
            <a:avLst/>
          </a:prstGeom>
          <a:solidFill>
            <a:schemeClr val="tx1"/>
          </a:solidFill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5" name="Rectangle 45">
            <a:extLst>
              <a:ext uri="{FF2B5EF4-FFF2-40B4-BE49-F238E27FC236}">
                <a16:creationId xmlns:a16="http://schemas.microsoft.com/office/drawing/2014/main" id="{CAB9CFFD-03E5-45DC-8A92-A7B635EFE5C8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6284816" y="4996419"/>
            <a:ext cx="274637" cy="274637"/>
          </a:xfrm>
          <a:prstGeom prst="rect">
            <a:avLst/>
          </a:prstGeom>
          <a:solidFill>
            <a:schemeClr val="tx1"/>
          </a:solidFill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6" name="Line 46">
            <a:extLst>
              <a:ext uri="{FF2B5EF4-FFF2-40B4-BE49-F238E27FC236}">
                <a16:creationId xmlns:a16="http://schemas.microsoft.com/office/drawing/2014/main" id="{E1D39F93-4B41-484A-9E79-40F02C6E732A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4617941" y="4162981"/>
            <a:ext cx="1079500" cy="5842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7" name="Line 47">
            <a:extLst>
              <a:ext uri="{FF2B5EF4-FFF2-40B4-BE49-F238E27FC236}">
                <a16:creationId xmlns:a16="http://schemas.microsoft.com/office/drawing/2014/main" id="{9613D770-826D-47C7-BF1B-94CA58365B58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5570441" y="4137581"/>
            <a:ext cx="1104900" cy="6096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9" name="Line 49">
            <a:extLst>
              <a:ext uri="{FF2B5EF4-FFF2-40B4-BE49-F238E27FC236}">
                <a16:creationId xmlns:a16="http://schemas.microsoft.com/office/drawing/2014/main" id="{00F209E7-0DF5-47FF-B06D-8D66173E1F61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7491316" y="4301094"/>
            <a:ext cx="1044575" cy="314325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0" name="Line 50">
            <a:extLst>
              <a:ext uri="{FF2B5EF4-FFF2-40B4-BE49-F238E27FC236}">
                <a16:creationId xmlns:a16="http://schemas.microsoft.com/office/drawing/2014/main" id="{8E6E8B21-DAF8-43AF-998C-2CDBC562F1DA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7343678" y="4424919"/>
            <a:ext cx="977900" cy="10795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med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" name="Line 51">
            <a:extLst>
              <a:ext uri="{FF2B5EF4-FFF2-40B4-BE49-F238E27FC236}">
                <a16:creationId xmlns:a16="http://schemas.microsoft.com/office/drawing/2014/main" id="{BBC735E3-DE28-46AB-9524-5026D9BB4732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7148416" y="4436031"/>
            <a:ext cx="958850" cy="10795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med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2" name="Line 52">
            <a:extLst>
              <a:ext uri="{FF2B5EF4-FFF2-40B4-BE49-F238E27FC236}">
                <a16:creationId xmlns:a16="http://schemas.microsoft.com/office/drawing/2014/main" id="{5854C6F1-13F6-40BC-8A17-72882EAD791C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6903940" y="4310619"/>
            <a:ext cx="1033463" cy="325438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3" name="Line 53">
            <a:extLst>
              <a:ext uri="{FF2B5EF4-FFF2-40B4-BE49-F238E27FC236}">
                <a16:creationId xmlns:a16="http://schemas.microsoft.com/office/drawing/2014/main" id="{444AC3DF-2584-487C-94AC-D4F48E0BC07B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7370665" y="3162857"/>
            <a:ext cx="676275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4" name="Rectangle 54">
            <a:extLst>
              <a:ext uri="{FF2B5EF4-FFF2-40B4-BE49-F238E27FC236}">
                <a16:creationId xmlns:a16="http://schemas.microsoft.com/office/drawing/2014/main" id="{5D0E59AD-58CF-4801-ABE9-8755CF0BA329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7135716" y="4985306"/>
            <a:ext cx="274638" cy="274637"/>
          </a:xfrm>
          <a:prstGeom prst="rect">
            <a:avLst/>
          </a:prstGeom>
          <a:noFill/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5" name="Rectangle 55">
            <a:extLst>
              <a:ext uri="{FF2B5EF4-FFF2-40B4-BE49-F238E27FC236}">
                <a16:creationId xmlns:a16="http://schemas.microsoft.com/office/drawing/2014/main" id="{D81941D1-1E77-4541-8021-EEA90854E4CB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7440516" y="4983719"/>
            <a:ext cx="274637" cy="274637"/>
          </a:xfrm>
          <a:prstGeom prst="rect">
            <a:avLst/>
          </a:prstGeom>
          <a:solidFill>
            <a:schemeClr val="tx1"/>
          </a:solidFill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6" name="Rectangle 56">
            <a:extLst>
              <a:ext uri="{FF2B5EF4-FFF2-40B4-BE49-F238E27FC236}">
                <a16:creationId xmlns:a16="http://schemas.microsoft.com/office/drawing/2014/main" id="{82BD8D88-0181-46DE-B28A-317FCA3C453C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7745316" y="4983719"/>
            <a:ext cx="274637" cy="274637"/>
          </a:xfrm>
          <a:prstGeom prst="rect">
            <a:avLst/>
          </a:prstGeom>
          <a:solidFill>
            <a:schemeClr val="tx1"/>
          </a:solidFill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7" name="Rectangle 57">
            <a:extLst>
              <a:ext uri="{FF2B5EF4-FFF2-40B4-BE49-F238E27FC236}">
                <a16:creationId xmlns:a16="http://schemas.microsoft.com/office/drawing/2014/main" id="{74189983-8F93-43CD-8740-B2B5AC77074C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8061228" y="4983719"/>
            <a:ext cx="274637" cy="274638"/>
          </a:xfrm>
          <a:prstGeom prst="rect">
            <a:avLst/>
          </a:prstGeom>
          <a:noFill/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8" name="Rectangle 58">
            <a:extLst>
              <a:ext uri="{FF2B5EF4-FFF2-40B4-BE49-F238E27FC236}">
                <a16:creationId xmlns:a16="http://schemas.microsoft.com/office/drawing/2014/main" id="{E16F7620-5194-4643-9F65-5773C45C6245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7572278" y="2545319"/>
            <a:ext cx="274637" cy="274638"/>
          </a:xfrm>
          <a:prstGeom prst="rect">
            <a:avLst/>
          </a:prstGeom>
          <a:solidFill>
            <a:schemeClr val="tx1"/>
          </a:solidFill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" name="Rectangle 59">
            <a:extLst>
              <a:ext uri="{FF2B5EF4-FFF2-40B4-BE49-F238E27FC236}">
                <a16:creationId xmlns:a16="http://schemas.microsoft.com/office/drawing/2014/main" id="{CF6B927D-5B7F-453F-83F3-368DD904F7BC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6818216" y="4985306"/>
            <a:ext cx="274638" cy="274637"/>
          </a:xfrm>
          <a:prstGeom prst="rect">
            <a:avLst/>
          </a:prstGeom>
          <a:noFill/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0" name="Rectangle 60">
            <a:extLst>
              <a:ext uri="{FF2B5EF4-FFF2-40B4-BE49-F238E27FC236}">
                <a16:creationId xmlns:a16="http://schemas.microsoft.com/office/drawing/2014/main" id="{9A89D68E-ED0D-4265-8D63-DBE9C155381F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8367616" y="4983719"/>
            <a:ext cx="274637" cy="274637"/>
          </a:xfrm>
          <a:prstGeom prst="rect">
            <a:avLst/>
          </a:prstGeom>
          <a:noFill/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" name="Line 61">
            <a:extLst>
              <a:ext uri="{FF2B5EF4-FFF2-40B4-BE49-F238E27FC236}">
                <a16:creationId xmlns:a16="http://schemas.microsoft.com/office/drawing/2014/main" id="{2E9309EF-8D77-4D71-A0A9-962BBBFFD60F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6707091" y="4143931"/>
            <a:ext cx="1066800" cy="58420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" name="Line 62">
            <a:extLst>
              <a:ext uri="{FF2B5EF4-FFF2-40B4-BE49-F238E27FC236}">
                <a16:creationId xmlns:a16="http://schemas.microsoft.com/office/drawing/2014/main" id="{2C21BDF6-9181-48A4-9BC2-B945BBC255D9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7653241" y="4124881"/>
            <a:ext cx="1104900" cy="60960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3" name="Line 64">
            <a:extLst>
              <a:ext uri="{FF2B5EF4-FFF2-40B4-BE49-F238E27FC236}">
                <a16:creationId xmlns:a16="http://schemas.microsoft.com/office/drawing/2014/main" id="{E421EFFC-FD77-4B6A-9CC8-5DB8ADFE7D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97228" y="4023281"/>
            <a:ext cx="1130300" cy="0"/>
          </a:xfrm>
          <a:prstGeom prst="line">
            <a:avLst/>
          </a:prstGeom>
          <a:noFill/>
          <a:ln w="41275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4" name="Text Box 65">
            <a:extLst>
              <a:ext uri="{FF2B5EF4-FFF2-40B4-BE49-F238E27FC236}">
                <a16:creationId xmlns:a16="http://schemas.microsoft.com/office/drawing/2014/main" id="{8A12AE98-8D09-48E8-8753-B400AEAF6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3916" y="3832781"/>
            <a:ext cx="663575" cy="338138"/>
          </a:xfrm>
          <a:prstGeom prst="rect">
            <a:avLst/>
          </a:prstGeom>
          <a:solidFill>
            <a:srgbClr val="333300"/>
          </a:solidFill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Learn</a:t>
            </a:r>
          </a:p>
        </p:txBody>
      </p:sp>
      <p:sp>
        <p:nvSpPr>
          <p:cNvPr id="65" name="Text Box 66">
            <a:extLst>
              <a:ext uri="{FF2B5EF4-FFF2-40B4-BE49-F238E27FC236}">
                <a16:creationId xmlns:a16="http://schemas.microsoft.com/office/drawing/2014/main" id="{9529815E-D628-4565-BEC2-ADB7ACFA2F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953" y="5445681"/>
            <a:ext cx="1409700" cy="94138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This pattern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does not fire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the cell</a:t>
            </a:r>
          </a:p>
        </p:txBody>
      </p:sp>
      <p:sp>
        <p:nvSpPr>
          <p:cNvPr id="66" name="Text Box 67">
            <a:extLst>
              <a:ext uri="{FF2B5EF4-FFF2-40B4-BE49-F238E27FC236}">
                <a16:creationId xmlns:a16="http://schemas.microsoft.com/office/drawing/2014/main" id="{9C8AA652-44B1-4A47-A896-31752CCB0D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0078" y="5432981"/>
            <a:ext cx="1619250" cy="6667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But this pattern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does</a:t>
            </a:r>
          </a:p>
        </p:txBody>
      </p:sp>
      <p:sp>
        <p:nvSpPr>
          <p:cNvPr id="67" name="Text Box 68">
            <a:extLst>
              <a:ext uri="{FF2B5EF4-FFF2-40B4-BE49-F238E27FC236}">
                <a16:creationId xmlns:a16="http://schemas.microsoft.com/office/drawing/2014/main" id="{C6901976-BD41-4E82-90A6-34B693B594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4075" y="5445681"/>
            <a:ext cx="1140056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And again</a:t>
            </a:r>
          </a:p>
        </p:txBody>
      </p:sp>
      <p:sp>
        <p:nvSpPr>
          <p:cNvPr id="68" name="Text Box 69">
            <a:extLst>
              <a:ext uri="{FF2B5EF4-FFF2-40B4-BE49-F238E27FC236}">
                <a16:creationId xmlns:a16="http://schemas.microsoft.com/office/drawing/2014/main" id="{0A372F57-0EE5-450C-85DF-3F570B3187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2528" y="5432981"/>
            <a:ext cx="1428750" cy="6667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Now this one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does too</a:t>
            </a:r>
          </a:p>
        </p:txBody>
      </p:sp>
      <p:sp>
        <p:nvSpPr>
          <p:cNvPr id="69" name="Line 71">
            <a:extLst>
              <a:ext uri="{FF2B5EF4-FFF2-40B4-BE49-F238E27FC236}">
                <a16:creationId xmlns:a16="http://schemas.microsoft.com/office/drawing/2014/main" id="{8BA590FE-ADE9-4C02-8F0A-E570A920DAF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43528" y="4035981"/>
            <a:ext cx="1130300" cy="0"/>
          </a:xfrm>
          <a:prstGeom prst="line">
            <a:avLst/>
          </a:prstGeom>
          <a:noFill/>
          <a:ln w="41275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0" name="Text Box 65">
            <a:extLst>
              <a:ext uri="{FF2B5EF4-FFF2-40B4-BE49-F238E27FC236}">
                <a16:creationId xmlns:a16="http://schemas.microsoft.com/office/drawing/2014/main" id="{A59E324E-BB0D-43B3-8722-D011D12D51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3064" y="3877231"/>
            <a:ext cx="663575" cy="338138"/>
          </a:xfrm>
          <a:prstGeom prst="rect">
            <a:avLst/>
          </a:prstGeom>
          <a:solidFill>
            <a:srgbClr val="333300"/>
          </a:solidFill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Learn</a:t>
            </a:r>
          </a:p>
        </p:txBody>
      </p:sp>
      <p:sp>
        <p:nvSpPr>
          <p:cNvPr id="48" name="Oval 48">
            <a:extLst>
              <a:ext uri="{FF2B5EF4-FFF2-40B4-BE49-F238E27FC236}">
                <a16:creationId xmlns:a16="http://schemas.microsoft.com/office/drawing/2014/main" id="{B6AD91E5-72E7-46A7-94D0-843D6B80BACC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7471472" y="3495437"/>
            <a:ext cx="482600" cy="484188"/>
          </a:xfrm>
          <a:prstGeom prst="ellipse">
            <a:avLst/>
          </a:prstGeom>
          <a:solidFill>
            <a:srgbClr val="FFCC00"/>
          </a:solidFill>
          <a:ln w="28575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3" name="Oval 33">
            <a:extLst>
              <a:ext uri="{FF2B5EF4-FFF2-40B4-BE49-F238E27FC236}">
                <a16:creationId xmlns:a16="http://schemas.microsoft.com/office/drawing/2014/main" id="{6F44B8D6-2640-473C-A915-8238023F1238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5388672" y="3508137"/>
            <a:ext cx="482600" cy="484188"/>
          </a:xfrm>
          <a:prstGeom prst="ellipse">
            <a:avLst/>
          </a:prstGeom>
          <a:solidFill>
            <a:srgbClr val="FFCC00"/>
          </a:solidFill>
          <a:ln w="28575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6947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504" y="1328493"/>
            <a:ext cx="3632249" cy="3058671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</p:pic>
      <p:sp>
        <p:nvSpPr>
          <p:cNvPr id="23555" name="Rectangle 5"/>
          <p:cNvSpPr>
            <a:spLocks noChangeArrowheads="1"/>
          </p:cNvSpPr>
          <p:nvPr/>
        </p:nvSpPr>
        <p:spPr bwMode="auto">
          <a:xfrm>
            <a:off x="732296" y="4554476"/>
            <a:ext cx="2922660" cy="276999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1200" dirty="0">
                <a:hlinkClick r:id="rId4"/>
              </a:rPr>
              <a:t>http://www.jodihouse.org/pictures/brain.jpg</a:t>
            </a:r>
            <a:r>
              <a:rPr lang="en-US" sz="1200" dirty="0"/>
              <a:t> </a:t>
            </a:r>
          </a:p>
        </p:txBody>
      </p:sp>
      <p:pic>
        <p:nvPicPr>
          <p:cNvPr id="2355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21150" y="2613025"/>
            <a:ext cx="5022850" cy="3767138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</p:pic>
      <p:sp>
        <p:nvSpPr>
          <p:cNvPr id="23557" name="Rectangle 7"/>
          <p:cNvSpPr>
            <a:spLocks noChangeArrowheads="1"/>
          </p:cNvSpPr>
          <p:nvPr/>
        </p:nvSpPr>
        <p:spPr bwMode="auto">
          <a:xfrm>
            <a:off x="4728099" y="2336026"/>
            <a:ext cx="3342646" cy="276999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1200" dirty="0">
                <a:hlinkClick r:id="rId6"/>
              </a:rPr>
              <a:t>http://www.oecd.org/dataoecd/50/26/15355602.gif</a:t>
            </a:r>
            <a:r>
              <a:rPr lang="en-US" sz="1200" dirty="0"/>
              <a:t> </a:t>
            </a:r>
          </a:p>
        </p:txBody>
      </p:sp>
      <p:sp>
        <p:nvSpPr>
          <p:cNvPr id="23558" name="Text Box 8"/>
          <p:cNvSpPr txBox="1">
            <a:spLocks noChangeArrowheads="1"/>
          </p:cNvSpPr>
          <p:nvPr/>
        </p:nvSpPr>
        <p:spPr bwMode="auto">
          <a:xfrm>
            <a:off x="1807912" y="5114008"/>
            <a:ext cx="184704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</a:rPr>
              <a:t>Brain</a:t>
            </a:r>
          </a:p>
          <a:p>
            <a:r>
              <a:rPr lang="en-US" sz="2400" b="1" u="sng" dirty="0">
                <a:solidFill>
                  <a:srgbClr val="FF0000"/>
                </a:solidFill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9469853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">
            <a:extLst>
              <a:ext uri="{FF2B5EF4-FFF2-40B4-BE49-F238E27FC236}">
                <a16:creationId xmlns:a16="http://schemas.microsoft.com/office/drawing/2014/main" id="{9245F865-0010-4A4D-99C4-6EAD598742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00500" y="3795369"/>
            <a:ext cx="1117600" cy="0"/>
          </a:xfrm>
          <a:prstGeom prst="line">
            <a:avLst/>
          </a:prstGeom>
          <a:noFill/>
          <a:ln w="41275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1EE0EF0E-C765-4D5E-BCD2-5FCF42F2C7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9050" y="690906"/>
            <a:ext cx="3789363" cy="884238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Hebb Rule in Action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Learning by Reinforcement</a:t>
            </a:r>
          </a:p>
        </p:txBody>
      </p:sp>
      <p:sp>
        <p:nvSpPr>
          <p:cNvPr id="4" name="Oval 4">
            <a:extLst>
              <a:ext uri="{FF2B5EF4-FFF2-40B4-BE49-F238E27FC236}">
                <a16:creationId xmlns:a16="http://schemas.microsoft.com/office/drawing/2014/main" id="{383421F8-1A16-4F3C-9A77-E9CABBCC3FB0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1188244" y="3026225"/>
            <a:ext cx="482600" cy="484188"/>
          </a:xfrm>
          <a:prstGeom prst="ellipse">
            <a:avLst/>
          </a:prstGeom>
          <a:solidFill>
            <a:srgbClr val="FFCC00"/>
          </a:solidFill>
          <a:ln w="28575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49E7E7BC-C7A1-4248-BD49-79BE8B7FFFE9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1208088" y="3831882"/>
            <a:ext cx="1044575" cy="314325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4884D24A-C2C0-470F-A420-EFB4E97E78D1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1060450" y="3955707"/>
            <a:ext cx="977900" cy="10795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med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DD65F37D-84CC-48B9-BC51-22A73D62A7FD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865188" y="3966819"/>
            <a:ext cx="958850" cy="10795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med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8" name="Line 8">
            <a:extLst>
              <a:ext uri="{FF2B5EF4-FFF2-40B4-BE49-F238E27FC236}">
                <a16:creationId xmlns:a16="http://schemas.microsoft.com/office/drawing/2014/main" id="{E7DE663C-9EFC-4C36-A191-F7CECD7F626B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620712" y="3841407"/>
            <a:ext cx="1033463" cy="325438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Line 9">
            <a:extLst>
              <a:ext uri="{FF2B5EF4-FFF2-40B4-BE49-F238E27FC236}">
                <a16:creationId xmlns:a16="http://schemas.microsoft.com/office/drawing/2014/main" id="{6D9B5FA0-32EE-4223-922E-E26DF331E5D1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1087437" y="2693645"/>
            <a:ext cx="676275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3A75091D-6F9C-4BD6-AD11-E86663F884AD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852488" y="4516094"/>
            <a:ext cx="274638" cy="274637"/>
          </a:xfrm>
          <a:prstGeom prst="rect">
            <a:avLst/>
          </a:prstGeom>
          <a:noFill/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233DBD33-8F84-4BED-987D-CDF48B426928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1167861" y="4523237"/>
            <a:ext cx="274637" cy="274637"/>
          </a:xfrm>
          <a:prstGeom prst="rect">
            <a:avLst/>
          </a:prstGeom>
          <a:solidFill>
            <a:schemeClr val="tx1"/>
          </a:solidFill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E4E74BE9-6F6C-4F9F-ABB4-5D125E3A173A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1480637" y="4514507"/>
            <a:ext cx="274637" cy="274637"/>
          </a:xfrm>
          <a:prstGeom prst="rect">
            <a:avLst/>
          </a:prstGeom>
          <a:solidFill>
            <a:schemeClr val="tx1"/>
          </a:solidFill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E4C09015-645A-43D4-BBF3-C87DBC9A85D5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1782470" y="4509449"/>
            <a:ext cx="284750" cy="274638"/>
          </a:xfrm>
          <a:prstGeom prst="rect">
            <a:avLst/>
          </a:prstGeom>
          <a:noFill/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053B24C5-B6DF-4FFF-8012-E51A96772E5D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1287463" y="2076107"/>
            <a:ext cx="274637" cy="274637"/>
          </a:xfrm>
          <a:prstGeom prst="rect">
            <a:avLst/>
          </a:prstGeom>
          <a:noFill/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67E7B522-6057-4AD7-B351-23D104720E1D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534988" y="4516094"/>
            <a:ext cx="274638" cy="274637"/>
          </a:xfrm>
          <a:prstGeom prst="rect">
            <a:avLst/>
          </a:prstGeom>
          <a:noFill/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17854381-9494-4C2D-A66A-C9C8AFE74869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2093968" y="4513765"/>
            <a:ext cx="293579" cy="274637"/>
          </a:xfrm>
          <a:prstGeom prst="rect">
            <a:avLst/>
          </a:prstGeom>
          <a:noFill/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7" name="Line 17">
            <a:extLst>
              <a:ext uri="{FF2B5EF4-FFF2-40B4-BE49-F238E27FC236}">
                <a16:creationId xmlns:a16="http://schemas.microsoft.com/office/drawing/2014/main" id="{88C15E5F-600C-490A-AB78-522A03D557A2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417513" y="3681069"/>
            <a:ext cx="1079500" cy="5842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8" name="Line 18">
            <a:extLst>
              <a:ext uri="{FF2B5EF4-FFF2-40B4-BE49-F238E27FC236}">
                <a16:creationId xmlns:a16="http://schemas.microsoft.com/office/drawing/2014/main" id="{BDBACDDB-4E73-4D63-8A52-F23B58A682EB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1370013" y="3655669"/>
            <a:ext cx="1104900" cy="6096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9" name="Oval 19">
            <a:extLst>
              <a:ext uri="{FF2B5EF4-FFF2-40B4-BE49-F238E27FC236}">
                <a16:creationId xmlns:a16="http://schemas.microsoft.com/office/drawing/2014/main" id="{CA2E92FE-1291-46FA-A641-E8F1DE6BF896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3271044" y="3027813"/>
            <a:ext cx="482600" cy="484188"/>
          </a:xfrm>
          <a:prstGeom prst="ellipse">
            <a:avLst/>
          </a:prstGeom>
          <a:solidFill>
            <a:srgbClr val="FFCC00"/>
          </a:solidFill>
          <a:ln w="28575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0" name="Line 20">
            <a:extLst>
              <a:ext uri="{FF2B5EF4-FFF2-40B4-BE49-F238E27FC236}">
                <a16:creationId xmlns:a16="http://schemas.microsoft.com/office/drawing/2014/main" id="{C2C6D5AD-F9E2-4179-B9CD-1F6DF23BCDE6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3290888" y="3833469"/>
            <a:ext cx="1044575" cy="314325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1" name="Line 21">
            <a:extLst>
              <a:ext uri="{FF2B5EF4-FFF2-40B4-BE49-F238E27FC236}">
                <a16:creationId xmlns:a16="http://schemas.microsoft.com/office/drawing/2014/main" id="{B7FEC003-F2CF-4853-9B6F-80F48B9E6143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3143250" y="3957294"/>
            <a:ext cx="977900" cy="10795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med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2" name="Line 22">
            <a:extLst>
              <a:ext uri="{FF2B5EF4-FFF2-40B4-BE49-F238E27FC236}">
                <a16:creationId xmlns:a16="http://schemas.microsoft.com/office/drawing/2014/main" id="{5C498C88-C876-4BB4-BFA7-6A82817E816F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2947988" y="3968407"/>
            <a:ext cx="958850" cy="10795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med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3" name="Line 23">
            <a:extLst>
              <a:ext uri="{FF2B5EF4-FFF2-40B4-BE49-F238E27FC236}">
                <a16:creationId xmlns:a16="http://schemas.microsoft.com/office/drawing/2014/main" id="{E8D80AC8-8253-447C-B43A-0A89B87DEE57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2703513" y="3842994"/>
            <a:ext cx="1033462" cy="325438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4" name="Line 24">
            <a:extLst>
              <a:ext uri="{FF2B5EF4-FFF2-40B4-BE49-F238E27FC236}">
                <a16:creationId xmlns:a16="http://schemas.microsoft.com/office/drawing/2014/main" id="{D38CEB0B-1153-4FD6-8344-1EA74877A449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3170237" y="2695232"/>
            <a:ext cx="676275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5" name="Rectangle 25">
            <a:extLst>
              <a:ext uri="{FF2B5EF4-FFF2-40B4-BE49-F238E27FC236}">
                <a16:creationId xmlns:a16="http://schemas.microsoft.com/office/drawing/2014/main" id="{19608D3B-4F16-43C6-9DCA-EE8314EF7409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2935288" y="4516094"/>
            <a:ext cx="274638" cy="274637"/>
          </a:xfrm>
          <a:prstGeom prst="rect">
            <a:avLst/>
          </a:prstGeom>
          <a:noFill/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6" name="Rectangle 26">
            <a:extLst>
              <a:ext uri="{FF2B5EF4-FFF2-40B4-BE49-F238E27FC236}">
                <a16:creationId xmlns:a16="http://schemas.microsoft.com/office/drawing/2014/main" id="{7FB2F5E0-8EB3-4778-A6D7-3008681969D2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3248027" y="4516093"/>
            <a:ext cx="274638" cy="274637"/>
          </a:xfrm>
          <a:prstGeom prst="rect">
            <a:avLst/>
          </a:prstGeom>
          <a:noFill/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7" name="Rectangle 27">
            <a:extLst>
              <a:ext uri="{FF2B5EF4-FFF2-40B4-BE49-F238E27FC236}">
                <a16:creationId xmlns:a16="http://schemas.microsoft.com/office/drawing/2014/main" id="{0851DFBD-5276-4064-9E59-F254574AF41E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3562350" y="4516092"/>
            <a:ext cx="274638" cy="274637"/>
          </a:xfrm>
          <a:prstGeom prst="rect">
            <a:avLst/>
          </a:prstGeom>
          <a:noFill/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8" name="Rectangle 28">
            <a:extLst>
              <a:ext uri="{FF2B5EF4-FFF2-40B4-BE49-F238E27FC236}">
                <a16:creationId xmlns:a16="http://schemas.microsoft.com/office/drawing/2014/main" id="{1EF5C5D8-D042-4EB7-82BF-04A97FCC6CF7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3870491" y="4516091"/>
            <a:ext cx="274638" cy="274638"/>
          </a:xfrm>
          <a:prstGeom prst="rect">
            <a:avLst/>
          </a:prstGeom>
          <a:noFill/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9" name="Rectangle 29">
            <a:extLst>
              <a:ext uri="{FF2B5EF4-FFF2-40B4-BE49-F238E27FC236}">
                <a16:creationId xmlns:a16="http://schemas.microsoft.com/office/drawing/2014/main" id="{7F4ACC07-E846-4784-8882-2B7E0BCA5605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3371850" y="2077694"/>
            <a:ext cx="274638" cy="274638"/>
          </a:xfrm>
          <a:prstGeom prst="rect">
            <a:avLst/>
          </a:prstGeom>
          <a:solidFill>
            <a:schemeClr val="tx1"/>
          </a:solidFill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0" name="Rectangle 30">
            <a:extLst>
              <a:ext uri="{FF2B5EF4-FFF2-40B4-BE49-F238E27FC236}">
                <a16:creationId xmlns:a16="http://schemas.microsoft.com/office/drawing/2014/main" id="{374E3647-E6E7-45AE-9F26-5AFBED9CE841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2618586" y="4515300"/>
            <a:ext cx="273049" cy="274637"/>
          </a:xfrm>
          <a:prstGeom prst="rect">
            <a:avLst/>
          </a:prstGeom>
          <a:solidFill>
            <a:schemeClr val="tx1"/>
          </a:solidFill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1" name="Rectangle 31">
            <a:extLst>
              <a:ext uri="{FF2B5EF4-FFF2-40B4-BE49-F238E27FC236}">
                <a16:creationId xmlns:a16="http://schemas.microsoft.com/office/drawing/2014/main" id="{E54334A5-53D6-40A7-A1E5-B140912676B6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4186237" y="4507027"/>
            <a:ext cx="274638" cy="274637"/>
          </a:xfrm>
          <a:prstGeom prst="rect">
            <a:avLst/>
          </a:prstGeom>
          <a:solidFill>
            <a:schemeClr val="tx1"/>
          </a:solidFill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2" name="Line 32">
            <a:extLst>
              <a:ext uri="{FF2B5EF4-FFF2-40B4-BE49-F238E27FC236}">
                <a16:creationId xmlns:a16="http://schemas.microsoft.com/office/drawing/2014/main" id="{33C4D49B-3624-4835-87D9-7F00B8532FD8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2500313" y="3682657"/>
            <a:ext cx="1079500" cy="5842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3" name="Line 33">
            <a:extLst>
              <a:ext uri="{FF2B5EF4-FFF2-40B4-BE49-F238E27FC236}">
                <a16:creationId xmlns:a16="http://schemas.microsoft.com/office/drawing/2014/main" id="{68EE71AA-7165-4BF2-B92C-0A80BE05991A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3452813" y="3657257"/>
            <a:ext cx="1104900" cy="6096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5" name="Line 35">
            <a:extLst>
              <a:ext uri="{FF2B5EF4-FFF2-40B4-BE49-F238E27FC236}">
                <a16:creationId xmlns:a16="http://schemas.microsoft.com/office/drawing/2014/main" id="{58A7776C-6665-47A9-81CD-A143B5E1C033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5399088" y="3819182"/>
            <a:ext cx="1044575" cy="314325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6" name="Line 36">
            <a:extLst>
              <a:ext uri="{FF2B5EF4-FFF2-40B4-BE49-F238E27FC236}">
                <a16:creationId xmlns:a16="http://schemas.microsoft.com/office/drawing/2014/main" id="{AD7D38E7-3FF1-4572-993F-D1D36943BE91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5251450" y="3943007"/>
            <a:ext cx="977900" cy="10795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med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7" name="Line 37">
            <a:extLst>
              <a:ext uri="{FF2B5EF4-FFF2-40B4-BE49-F238E27FC236}">
                <a16:creationId xmlns:a16="http://schemas.microsoft.com/office/drawing/2014/main" id="{DB4A5259-2C45-4BC3-AAF0-6B86B8EFC969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5056188" y="3954119"/>
            <a:ext cx="958850" cy="10795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med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8" name="Line 38">
            <a:extLst>
              <a:ext uri="{FF2B5EF4-FFF2-40B4-BE49-F238E27FC236}">
                <a16:creationId xmlns:a16="http://schemas.microsoft.com/office/drawing/2014/main" id="{978DE5E0-AAFB-4BEB-B0CB-DE5DD947E432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4811712" y="3828707"/>
            <a:ext cx="1033463" cy="325438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9" name="Line 39">
            <a:extLst>
              <a:ext uri="{FF2B5EF4-FFF2-40B4-BE49-F238E27FC236}">
                <a16:creationId xmlns:a16="http://schemas.microsoft.com/office/drawing/2014/main" id="{C3EABE36-D655-4B71-850F-248888426422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5278437" y="2680945"/>
            <a:ext cx="676275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0" name="Rectangle 40">
            <a:extLst>
              <a:ext uri="{FF2B5EF4-FFF2-40B4-BE49-F238E27FC236}">
                <a16:creationId xmlns:a16="http://schemas.microsoft.com/office/drawing/2014/main" id="{3AD234B2-8611-404F-9AE5-157E6EBA27B3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5043488" y="4503394"/>
            <a:ext cx="274638" cy="274637"/>
          </a:xfrm>
          <a:prstGeom prst="rect">
            <a:avLst/>
          </a:prstGeom>
          <a:noFill/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1" name="Rectangle 41">
            <a:extLst>
              <a:ext uri="{FF2B5EF4-FFF2-40B4-BE49-F238E27FC236}">
                <a16:creationId xmlns:a16="http://schemas.microsoft.com/office/drawing/2014/main" id="{83EDEA82-7903-4680-95B4-9A4B6F03062F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5348288" y="4501807"/>
            <a:ext cx="274637" cy="274637"/>
          </a:xfrm>
          <a:prstGeom prst="rect">
            <a:avLst/>
          </a:prstGeom>
          <a:noFill/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2" name="Rectangle 42">
            <a:extLst>
              <a:ext uri="{FF2B5EF4-FFF2-40B4-BE49-F238E27FC236}">
                <a16:creationId xmlns:a16="http://schemas.microsoft.com/office/drawing/2014/main" id="{F96CB86E-FAA6-4C6E-870B-8A8D069255E8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5653088" y="4501807"/>
            <a:ext cx="274637" cy="274637"/>
          </a:xfrm>
          <a:prstGeom prst="rect">
            <a:avLst/>
          </a:prstGeom>
          <a:noFill/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3" name="Rectangle 43">
            <a:extLst>
              <a:ext uri="{FF2B5EF4-FFF2-40B4-BE49-F238E27FC236}">
                <a16:creationId xmlns:a16="http://schemas.microsoft.com/office/drawing/2014/main" id="{E53D540A-3D54-4393-BEC5-52DCB363E7B4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5969000" y="4501807"/>
            <a:ext cx="274637" cy="274638"/>
          </a:xfrm>
          <a:prstGeom prst="rect">
            <a:avLst/>
          </a:prstGeom>
          <a:noFill/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4" name="Rectangle 44">
            <a:extLst>
              <a:ext uri="{FF2B5EF4-FFF2-40B4-BE49-F238E27FC236}">
                <a16:creationId xmlns:a16="http://schemas.microsoft.com/office/drawing/2014/main" id="{6BC33B2E-61CD-482E-A065-8BB1D9B2C97B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5480050" y="2063407"/>
            <a:ext cx="274637" cy="274638"/>
          </a:xfrm>
          <a:prstGeom prst="rect">
            <a:avLst/>
          </a:prstGeom>
          <a:solidFill>
            <a:schemeClr val="tx1"/>
          </a:solidFill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5" name="Rectangle 45">
            <a:extLst>
              <a:ext uri="{FF2B5EF4-FFF2-40B4-BE49-F238E27FC236}">
                <a16:creationId xmlns:a16="http://schemas.microsoft.com/office/drawing/2014/main" id="{C6CA839F-28BB-4452-ADB6-1037DDEBCEE2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4733137" y="4496246"/>
            <a:ext cx="260345" cy="274637"/>
          </a:xfrm>
          <a:prstGeom prst="rect">
            <a:avLst/>
          </a:prstGeom>
          <a:solidFill>
            <a:schemeClr val="tx1"/>
          </a:solidFill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6" name="Rectangle 46">
            <a:extLst>
              <a:ext uri="{FF2B5EF4-FFF2-40B4-BE49-F238E27FC236}">
                <a16:creationId xmlns:a16="http://schemas.microsoft.com/office/drawing/2014/main" id="{8452C6CC-63C6-4A63-8294-980FC092E2DD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6275388" y="4501807"/>
            <a:ext cx="274637" cy="274637"/>
          </a:xfrm>
          <a:prstGeom prst="rect">
            <a:avLst/>
          </a:prstGeom>
          <a:solidFill>
            <a:schemeClr val="tx1"/>
          </a:solidFill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7" name="Line 47">
            <a:extLst>
              <a:ext uri="{FF2B5EF4-FFF2-40B4-BE49-F238E27FC236}">
                <a16:creationId xmlns:a16="http://schemas.microsoft.com/office/drawing/2014/main" id="{C43D082D-768F-4FA1-97FA-71B09C463A19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4608513" y="3668369"/>
            <a:ext cx="1079500" cy="584200"/>
          </a:xfrm>
          <a:prstGeom prst="line">
            <a:avLst/>
          </a:prstGeom>
          <a:noFill/>
          <a:ln w="53975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8" name="Line 48">
            <a:extLst>
              <a:ext uri="{FF2B5EF4-FFF2-40B4-BE49-F238E27FC236}">
                <a16:creationId xmlns:a16="http://schemas.microsoft.com/office/drawing/2014/main" id="{4BFF0918-9783-455B-8943-0D9A369E8301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5561013" y="3642969"/>
            <a:ext cx="1104900" cy="609600"/>
          </a:xfrm>
          <a:prstGeom prst="line">
            <a:avLst/>
          </a:prstGeom>
          <a:noFill/>
          <a:ln w="5080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0" name="Line 50">
            <a:extLst>
              <a:ext uri="{FF2B5EF4-FFF2-40B4-BE49-F238E27FC236}">
                <a16:creationId xmlns:a16="http://schemas.microsoft.com/office/drawing/2014/main" id="{6B71AA45-1F79-45A0-92BA-9CB881F6D93B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7481888" y="3806482"/>
            <a:ext cx="1044575" cy="314325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1" name="Line 51">
            <a:extLst>
              <a:ext uri="{FF2B5EF4-FFF2-40B4-BE49-F238E27FC236}">
                <a16:creationId xmlns:a16="http://schemas.microsoft.com/office/drawing/2014/main" id="{5668BFFD-DBC4-47BB-9C59-6C6F3698D61D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7334250" y="3930307"/>
            <a:ext cx="977900" cy="10795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med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2" name="Line 52">
            <a:extLst>
              <a:ext uri="{FF2B5EF4-FFF2-40B4-BE49-F238E27FC236}">
                <a16:creationId xmlns:a16="http://schemas.microsoft.com/office/drawing/2014/main" id="{C3279C3B-1EB3-412C-B06D-2C651B6C6189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7138988" y="3941419"/>
            <a:ext cx="958850" cy="10795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med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3" name="Line 53">
            <a:extLst>
              <a:ext uri="{FF2B5EF4-FFF2-40B4-BE49-F238E27FC236}">
                <a16:creationId xmlns:a16="http://schemas.microsoft.com/office/drawing/2014/main" id="{009E28EF-51DD-4F91-A594-318F90CAAB97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6894512" y="3816007"/>
            <a:ext cx="1033463" cy="325438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4" name="Line 54">
            <a:extLst>
              <a:ext uri="{FF2B5EF4-FFF2-40B4-BE49-F238E27FC236}">
                <a16:creationId xmlns:a16="http://schemas.microsoft.com/office/drawing/2014/main" id="{A39CA48E-DBB6-47FF-8587-FA216FD4BCAE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7361237" y="2668245"/>
            <a:ext cx="676275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5" name="Rectangle 55">
            <a:extLst>
              <a:ext uri="{FF2B5EF4-FFF2-40B4-BE49-F238E27FC236}">
                <a16:creationId xmlns:a16="http://schemas.microsoft.com/office/drawing/2014/main" id="{DAC1D18D-62F9-4758-A9A9-590FF16844DF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7117557" y="4492282"/>
            <a:ext cx="274638" cy="274637"/>
          </a:xfrm>
          <a:prstGeom prst="rect">
            <a:avLst/>
          </a:prstGeom>
          <a:noFill/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6" name="Rectangle 56">
            <a:extLst>
              <a:ext uri="{FF2B5EF4-FFF2-40B4-BE49-F238E27FC236}">
                <a16:creationId xmlns:a16="http://schemas.microsoft.com/office/drawing/2014/main" id="{DE445BBE-1171-4A9B-8E4E-61DCB890553C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7431088" y="4489107"/>
            <a:ext cx="274637" cy="274637"/>
          </a:xfrm>
          <a:prstGeom prst="rect">
            <a:avLst/>
          </a:prstGeom>
          <a:solidFill>
            <a:schemeClr val="tx1"/>
          </a:solidFill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7" name="Rectangle 57">
            <a:extLst>
              <a:ext uri="{FF2B5EF4-FFF2-40B4-BE49-F238E27FC236}">
                <a16:creationId xmlns:a16="http://schemas.microsoft.com/office/drawing/2014/main" id="{7DF5388F-1CA9-4C63-81A4-B30E1C518C92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7735888" y="4489107"/>
            <a:ext cx="274637" cy="274637"/>
          </a:xfrm>
          <a:prstGeom prst="rect">
            <a:avLst/>
          </a:prstGeom>
          <a:solidFill>
            <a:schemeClr val="tx1"/>
          </a:solidFill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8" name="Rectangle 58">
            <a:extLst>
              <a:ext uri="{FF2B5EF4-FFF2-40B4-BE49-F238E27FC236}">
                <a16:creationId xmlns:a16="http://schemas.microsoft.com/office/drawing/2014/main" id="{98AA256B-0327-47B7-8325-3C4BAAC4D978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8051800" y="4489107"/>
            <a:ext cx="274637" cy="274638"/>
          </a:xfrm>
          <a:prstGeom prst="rect">
            <a:avLst/>
          </a:prstGeom>
          <a:noFill/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" name="Rectangle 59">
            <a:extLst>
              <a:ext uri="{FF2B5EF4-FFF2-40B4-BE49-F238E27FC236}">
                <a16:creationId xmlns:a16="http://schemas.microsoft.com/office/drawing/2014/main" id="{A60D6DA0-B179-400C-8686-DA0801BE2E98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7562850" y="2050707"/>
            <a:ext cx="274637" cy="274638"/>
          </a:xfrm>
          <a:prstGeom prst="rect">
            <a:avLst/>
          </a:prstGeom>
          <a:noFill/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0" name="Rectangle 60">
            <a:extLst>
              <a:ext uri="{FF2B5EF4-FFF2-40B4-BE49-F238E27FC236}">
                <a16:creationId xmlns:a16="http://schemas.microsoft.com/office/drawing/2014/main" id="{3ABBCDB5-8CC2-441F-8DA7-C677F73A5A80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6808788" y="4490694"/>
            <a:ext cx="274638" cy="274637"/>
          </a:xfrm>
          <a:prstGeom prst="rect">
            <a:avLst/>
          </a:prstGeom>
          <a:noFill/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" name="Rectangle 61">
            <a:extLst>
              <a:ext uri="{FF2B5EF4-FFF2-40B4-BE49-F238E27FC236}">
                <a16:creationId xmlns:a16="http://schemas.microsoft.com/office/drawing/2014/main" id="{015DA4C7-8047-43C7-BAAE-C3DC5900F3EA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8358188" y="4489107"/>
            <a:ext cx="274637" cy="274637"/>
          </a:xfrm>
          <a:prstGeom prst="rect">
            <a:avLst/>
          </a:prstGeom>
          <a:noFill/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" name="Line 62">
            <a:extLst>
              <a:ext uri="{FF2B5EF4-FFF2-40B4-BE49-F238E27FC236}">
                <a16:creationId xmlns:a16="http://schemas.microsoft.com/office/drawing/2014/main" id="{48E0DEA3-DBE8-451E-8A19-1C1B78F10E82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6697663" y="3649319"/>
            <a:ext cx="1066800" cy="584200"/>
          </a:xfrm>
          <a:prstGeom prst="line">
            <a:avLst/>
          </a:prstGeom>
          <a:noFill/>
          <a:ln w="5080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3" name="Line 63">
            <a:extLst>
              <a:ext uri="{FF2B5EF4-FFF2-40B4-BE49-F238E27FC236}">
                <a16:creationId xmlns:a16="http://schemas.microsoft.com/office/drawing/2014/main" id="{B47F0C67-49EE-44DB-ADA4-ACE2AA55463A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7643813" y="3630269"/>
            <a:ext cx="1104900" cy="609600"/>
          </a:xfrm>
          <a:prstGeom prst="line">
            <a:avLst/>
          </a:prstGeom>
          <a:noFill/>
          <a:ln w="5080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4" name="Text Box 65">
            <a:extLst>
              <a:ext uri="{FF2B5EF4-FFF2-40B4-BE49-F238E27FC236}">
                <a16:creationId xmlns:a16="http://schemas.microsoft.com/office/drawing/2014/main" id="{9B09FF1F-93AD-4C5C-A665-4EB9C4E446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" y="4951069"/>
            <a:ext cx="1562100" cy="94138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This pattern is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shown without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reinforcement</a:t>
            </a:r>
          </a:p>
        </p:txBody>
      </p:sp>
      <p:sp>
        <p:nvSpPr>
          <p:cNvPr id="65" name="Text Box 66">
            <a:extLst>
              <a:ext uri="{FF2B5EF4-FFF2-40B4-BE49-F238E27FC236}">
                <a16:creationId xmlns:a16="http://schemas.microsoft.com/office/drawing/2014/main" id="{2F9C4ED7-587B-4087-9C9E-B10EF2EC2F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1450" y="4938369"/>
            <a:ext cx="1517650" cy="94138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This pattern is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shown with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reinforcement</a:t>
            </a:r>
          </a:p>
        </p:txBody>
      </p:sp>
      <p:sp>
        <p:nvSpPr>
          <p:cNvPr id="66" name="Text Box 67">
            <a:extLst>
              <a:ext uri="{FF2B5EF4-FFF2-40B4-BE49-F238E27FC236}">
                <a16:creationId xmlns:a16="http://schemas.microsoft.com/office/drawing/2014/main" id="{FD55F129-7A0A-47AA-8C13-A49A5394E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2350" y="4951069"/>
            <a:ext cx="1644650" cy="12160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Now this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pattern fires the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cell without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reinforcement</a:t>
            </a:r>
          </a:p>
        </p:txBody>
      </p:sp>
      <p:grpSp>
        <p:nvGrpSpPr>
          <p:cNvPr id="67" name="Group 68">
            <a:extLst>
              <a:ext uri="{FF2B5EF4-FFF2-40B4-BE49-F238E27FC236}">
                <a16:creationId xmlns:a16="http://schemas.microsoft.com/office/drawing/2014/main" id="{B8F1289D-B712-4E02-904B-9C824F985569}"/>
              </a:ext>
            </a:extLst>
          </p:cNvPr>
          <p:cNvGrpSpPr>
            <a:grpSpLocks/>
          </p:cNvGrpSpPr>
          <p:nvPr/>
        </p:nvGrpSpPr>
        <p:grpSpPr bwMode="auto">
          <a:xfrm>
            <a:off x="2541588" y="3119094"/>
            <a:ext cx="696912" cy="274638"/>
            <a:chOff x="1593" y="1926"/>
            <a:chExt cx="439" cy="173"/>
          </a:xfrm>
        </p:grpSpPr>
        <p:sp>
          <p:nvSpPr>
            <p:cNvPr id="68" name="Line 69">
              <a:extLst>
                <a:ext uri="{FF2B5EF4-FFF2-40B4-BE49-F238E27FC236}">
                  <a16:creationId xmlns:a16="http://schemas.microsoft.com/office/drawing/2014/main" id="{0047B6D4-0E44-40F1-8F33-AB70F5BF93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4" y="2008"/>
              <a:ext cx="248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triangl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9" name="Rectangle 70">
              <a:extLst>
                <a:ext uri="{FF2B5EF4-FFF2-40B4-BE49-F238E27FC236}">
                  <a16:creationId xmlns:a16="http://schemas.microsoft.com/office/drawing/2014/main" id="{E7FE9B80-037B-4455-A4A7-DD94A99CE7B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1593" y="1926"/>
              <a:ext cx="173" cy="173"/>
            </a:xfrm>
            <a:prstGeom prst="rect">
              <a:avLst/>
            </a:prstGeom>
            <a:solidFill>
              <a:srgbClr val="00FFFF"/>
            </a:solidFill>
            <a:ln w="25400" cap="sq">
              <a:solidFill>
                <a:schemeClr val="tx1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70" name="Group 71">
            <a:extLst>
              <a:ext uri="{FF2B5EF4-FFF2-40B4-BE49-F238E27FC236}">
                <a16:creationId xmlns:a16="http://schemas.microsoft.com/office/drawing/2014/main" id="{9708B083-CF9C-4530-9EA7-D389B4A6E5CD}"/>
              </a:ext>
            </a:extLst>
          </p:cNvPr>
          <p:cNvGrpSpPr>
            <a:grpSpLocks/>
          </p:cNvGrpSpPr>
          <p:nvPr/>
        </p:nvGrpSpPr>
        <p:grpSpPr bwMode="auto">
          <a:xfrm>
            <a:off x="471488" y="3131794"/>
            <a:ext cx="696912" cy="274638"/>
            <a:chOff x="1593" y="1926"/>
            <a:chExt cx="439" cy="173"/>
          </a:xfrm>
        </p:grpSpPr>
        <p:sp>
          <p:nvSpPr>
            <p:cNvPr id="71" name="Line 72">
              <a:extLst>
                <a:ext uri="{FF2B5EF4-FFF2-40B4-BE49-F238E27FC236}">
                  <a16:creationId xmlns:a16="http://schemas.microsoft.com/office/drawing/2014/main" id="{4663EB07-1942-41F7-A2EF-9152388947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4" y="2008"/>
              <a:ext cx="248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triangl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2" name="Rectangle 73">
              <a:extLst>
                <a:ext uri="{FF2B5EF4-FFF2-40B4-BE49-F238E27FC236}">
                  <a16:creationId xmlns:a16="http://schemas.microsoft.com/office/drawing/2014/main" id="{7DA9EC48-8686-4467-A290-9D45A5B851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1593" y="1926"/>
              <a:ext cx="173" cy="173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73" name="Group 74">
            <a:extLst>
              <a:ext uri="{FF2B5EF4-FFF2-40B4-BE49-F238E27FC236}">
                <a16:creationId xmlns:a16="http://schemas.microsoft.com/office/drawing/2014/main" id="{A371A9EF-4BC6-4E14-9EEB-8B77A0B6B92F}"/>
              </a:ext>
            </a:extLst>
          </p:cNvPr>
          <p:cNvGrpSpPr>
            <a:grpSpLocks/>
          </p:cNvGrpSpPr>
          <p:nvPr/>
        </p:nvGrpSpPr>
        <p:grpSpPr bwMode="auto">
          <a:xfrm>
            <a:off x="4662488" y="3119094"/>
            <a:ext cx="696912" cy="274638"/>
            <a:chOff x="1593" y="1926"/>
            <a:chExt cx="439" cy="173"/>
          </a:xfrm>
        </p:grpSpPr>
        <p:sp>
          <p:nvSpPr>
            <p:cNvPr id="74" name="Line 75">
              <a:extLst>
                <a:ext uri="{FF2B5EF4-FFF2-40B4-BE49-F238E27FC236}">
                  <a16:creationId xmlns:a16="http://schemas.microsoft.com/office/drawing/2014/main" id="{4C024FE0-D1D1-43D7-BB79-9878A526FA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4" y="2008"/>
              <a:ext cx="248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triangl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5" name="Rectangle 76">
              <a:extLst>
                <a:ext uri="{FF2B5EF4-FFF2-40B4-BE49-F238E27FC236}">
                  <a16:creationId xmlns:a16="http://schemas.microsoft.com/office/drawing/2014/main" id="{2778618E-0111-4952-9BE2-60EC8864FC7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1593" y="1926"/>
              <a:ext cx="173" cy="173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76" name="Group 77">
            <a:extLst>
              <a:ext uri="{FF2B5EF4-FFF2-40B4-BE49-F238E27FC236}">
                <a16:creationId xmlns:a16="http://schemas.microsoft.com/office/drawing/2014/main" id="{C70D78F8-BFC9-414B-88B1-08443458E234}"/>
              </a:ext>
            </a:extLst>
          </p:cNvPr>
          <p:cNvGrpSpPr>
            <a:grpSpLocks/>
          </p:cNvGrpSpPr>
          <p:nvPr/>
        </p:nvGrpSpPr>
        <p:grpSpPr bwMode="auto">
          <a:xfrm>
            <a:off x="6745288" y="3119094"/>
            <a:ext cx="696912" cy="274638"/>
            <a:chOff x="1593" y="1926"/>
            <a:chExt cx="439" cy="173"/>
          </a:xfrm>
        </p:grpSpPr>
        <p:sp>
          <p:nvSpPr>
            <p:cNvPr id="77" name="Line 78">
              <a:extLst>
                <a:ext uri="{FF2B5EF4-FFF2-40B4-BE49-F238E27FC236}">
                  <a16:creationId xmlns:a16="http://schemas.microsoft.com/office/drawing/2014/main" id="{9BC7237F-1343-435E-85C0-01A0047700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4" y="2008"/>
              <a:ext cx="248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triangl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78" name="Rectangle 79">
              <a:extLst>
                <a:ext uri="{FF2B5EF4-FFF2-40B4-BE49-F238E27FC236}">
                  <a16:creationId xmlns:a16="http://schemas.microsoft.com/office/drawing/2014/main" id="{DE95EB16-74A1-46EF-8405-57FAD2BD5D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1593" y="1926"/>
              <a:ext cx="173" cy="173"/>
            </a:xfrm>
            <a:prstGeom prst="rect">
              <a:avLst/>
            </a:prstGeom>
            <a:noFill/>
            <a:ln w="25400" cap="sq">
              <a:solidFill>
                <a:schemeClr val="tx1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sp>
        <p:nvSpPr>
          <p:cNvPr id="79" name="Text Box 80">
            <a:extLst>
              <a:ext uri="{FF2B5EF4-FFF2-40B4-BE49-F238E27FC236}">
                <a16:creationId xmlns:a16="http://schemas.microsoft.com/office/drawing/2014/main" id="{65D0178D-E9B1-41E1-99A2-7BA41FED6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8500" y="4912969"/>
            <a:ext cx="1377950" cy="6667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But this one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still does not</a:t>
            </a:r>
          </a:p>
        </p:txBody>
      </p:sp>
      <p:sp>
        <p:nvSpPr>
          <p:cNvPr id="80" name="Text Box 65">
            <a:extLst>
              <a:ext uri="{FF2B5EF4-FFF2-40B4-BE49-F238E27FC236}">
                <a16:creationId xmlns:a16="http://schemas.microsoft.com/office/drawing/2014/main" id="{E8079975-9B5A-4ACC-A0B8-04500C4268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8109" y="3607389"/>
            <a:ext cx="663575" cy="338138"/>
          </a:xfrm>
          <a:prstGeom prst="rect">
            <a:avLst/>
          </a:prstGeom>
          <a:solidFill>
            <a:srgbClr val="333300"/>
          </a:solidFill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Learn</a:t>
            </a:r>
          </a:p>
        </p:txBody>
      </p:sp>
      <p:sp>
        <p:nvSpPr>
          <p:cNvPr id="34" name="Oval 34">
            <a:extLst>
              <a:ext uri="{FF2B5EF4-FFF2-40B4-BE49-F238E27FC236}">
                <a16:creationId xmlns:a16="http://schemas.microsoft.com/office/drawing/2014/main" id="{8C7367A2-153C-4AF5-88A9-8961E8765674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5379244" y="3013525"/>
            <a:ext cx="482600" cy="484188"/>
          </a:xfrm>
          <a:prstGeom prst="ellipse">
            <a:avLst/>
          </a:prstGeom>
          <a:solidFill>
            <a:srgbClr val="FFCC00"/>
          </a:solidFill>
          <a:ln w="28575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9" name="Oval 49">
            <a:extLst>
              <a:ext uri="{FF2B5EF4-FFF2-40B4-BE49-F238E27FC236}">
                <a16:creationId xmlns:a16="http://schemas.microsoft.com/office/drawing/2014/main" id="{665BDD39-0E33-42C7-86D7-4645422AA642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7462044" y="3000825"/>
            <a:ext cx="482600" cy="484188"/>
          </a:xfrm>
          <a:prstGeom prst="ellipse">
            <a:avLst/>
          </a:prstGeom>
          <a:solidFill>
            <a:srgbClr val="FFCC00"/>
          </a:solidFill>
          <a:ln w="28575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68061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Text Box 3"/>
          <p:cNvSpPr txBox="1">
            <a:spLocks noChangeArrowheads="1"/>
          </p:cNvSpPr>
          <p:nvPr/>
        </p:nvSpPr>
        <p:spPr bwMode="auto">
          <a:xfrm>
            <a:off x="2800350" y="763252"/>
            <a:ext cx="4758867" cy="461665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Pre-</a:t>
            </a:r>
            <a:r>
              <a:rPr kumimoji="0" lang="en-US" sz="2400" b="1" i="0" u="sng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Synaptically</a:t>
            </a: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-Gated Hebb Rule</a:t>
            </a:r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2418063" y="4660901"/>
            <a:ext cx="875561" cy="584775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Low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Output </a:t>
            </a:r>
          </a:p>
        </p:txBody>
      </p:sp>
      <p:graphicFrame>
        <p:nvGraphicFramePr>
          <p:cNvPr id="592901" name="Group 5"/>
          <p:cNvGraphicFramePr>
            <a:graphicFrameLocks noGrp="1"/>
          </p:cNvGraphicFramePr>
          <p:nvPr>
            <p:extLst/>
          </p:nvPr>
        </p:nvGraphicFramePr>
        <p:xfrm>
          <a:off x="2133600" y="5399088"/>
          <a:ext cx="3162300" cy="1148398"/>
        </p:xfrm>
        <a:graphic>
          <a:graphicData uri="http://schemas.openxmlformats.org/drawingml/2006/table">
            <a:tbl>
              <a:tblPr/>
              <a:tblGrid>
                <a:gridCol w="158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0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3024" name="Text Box 16"/>
          <p:cNvSpPr txBox="1">
            <a:spLocks noChangeArrowheads="1"/>
          </p:cNvSpPr>
          <p:nvPr/>
        </p:nvSpPr>
        <p:spPr bwMode="auto">
          <a:xfrm>
            <a:off x="3996752" y="4705141"/>
            <a:ext cx="824265" cy="584775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High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43025" name="Text Box 17"/>
          <p:cNvSpPr txBox="1">
            <a:spLocks noChangeArrowheads="1"/>
          </p:cNvSpPr>
          <p:nvPr/>
        </p:nvSpPr>
        <p:spPr bwMode="auto">
          <a:xfrm>
            <a:off x="761898" y="6070159"/>
            <a:ext cx="1160895" cy="338554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High Input</a:t>
            </a:r>
          </a:p>
        </p:txBody>
      </p:sp>
      <p:sp>
        <p:nvSpPr>
          <p:cNvPr id="43026" name="Text Box 18"/>
          <p:cNvSpPr txBox="1">
            <a:spLocks noChangeArrowheads="1"/>
          </p:cNvSpPr>
          <p:nvPr/>
        </p:nvSpPr>
        <p:spPr bwMode="auto">
          <a:xfrm>
            <a:off x="787769" y="5444638"/>
            <a:ext cx="1112805" cy="338554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Low Input</a:t>
            </a:r>
          </a:p>
        </p:txBody>
      </p:sp>
      <p:sp>
        <p:nvSpPr>
          <p:cNvPr id="43027" name="AutoShape 19"/>
          <p:cNvSpPr>
            <a:spLocks noChangeArrowheads="1"/>
          </p:cNvSpPr>
          <p:nvPr/>
        </p:nvSpPr>
        <p:spPr bwMode="auto">
          <a:xfrm>
            <a:off x="4273550" y="6083300"/>
            <a:ext cx="190500" cy="330200"/>
          </a:xfrm>
          <a:prstGeom prst="upArrow">
            <a:avLst>
              <a:gd name="adj1" fmla="val 50000"/>
              <a:gd name="adj2" fmla="val 43333"/>
            </a:avLst>
          </a:prstGeom>
          <a:solidFill>
            <a:srgbClr val="FF0000"/>
          </a:solidFill>
          <a:ln w="25400" cap="sq">
            <a:solidFill>
              <a:srgbClr val="FF0000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Times New Roman" panose="02020603050405020304" pitchFamily="18" charset="0"/>
            </a:endParaRPr>
          </a:p>
        </p:txBody>
      </p:sp>
      <p:sp>
        <p:nvSpPr>
          <p:cNvPr id="43028" name="Oval 20"/>
          <p:cNvSpPr>
            <a:spLocks noChangeArrowheads="1"/>
          </p:cNvSpPr>
          <p:nvPr/>
        </p:nvSpPr>
        <p:spPr bwMode="auto">
          <a:xfrm>
            <a:off x="2711450" y="5575300"/>
            <a:ext cx="88900" cy="88900"/>
          </a:xfrm>
          <a:prstGeom prst="ellipse">
            <a:avLst/>
          </a:prstGeom>
          <a:solidFill>
            <a:srgbClr val="FF0000"/>
          </a:solidFill>
          <a:ln w="254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Times New Roman" panose="02020603050405020304" pitchFamily="18" charset="0"/>
            </a:endParaRPr>
          </a:p>
        </p:txBody>
      </p:sp>
      <p:sp>
        <p:nvSpPr>
          <p:cNvPr id="43029" name="Oval 21"/>
          <p:cNvSpPr>
            <a:spLocks noChangeArrowheads="1"/>
          </p:cNvSpPr>
          <p:nvPr/>
        </p:nvSpPr>
        <p:spPr bwMode="auto">
          <a:xfrm>
            <a:off x="4311650" y="5575300"/>
            <a:ext cx="88900" cy="88900"/>
          </a:xfrm>
          <a:prstGeom prst="ellipse">
            <a:avLst/>
          </a:prstGeom>
          <a:solidFill>
            <a:srgbClr val="FF0000"/>
          </a:solidFill>
          <a:ln w="254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Times New Roman" panose="02020603050405020304" pitchFamily="18" charset="0"/>
            </a:endParaRPr>
          </a:p>
        </p:txBody>
      </p:sp>
      <p:sp>
        <p:nvSpPr>
          <p:cNvPr id="43032" name="Rectangle 24"/>
          <p:cNvSpPr>
            <a:spLocks noChangeArrowheads="1"/>
          </p:cNvSpPr>
          <p:nvPr/>
        </p:nvSpPr>
        <p:spPr bwMode="auto">
          <a:xfrm>
            <a:off x="2097430" y="3980041"/>
            <a:ext cx="6350000" cy="635000"/>
          </a:xfrm>
          <a:prstGeom prst="rect">
            <a:avLst/>
          </a:prstGeom>
          <a:noFill/>
          <a:ln w="9525" cap="sq">
            <a:solidFill>
              <a:srgbClr val="000036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33" name="Rectangle 25"/>
          <p:cNvSpPr>
            <a:spLocks noChangeArrowheads="1"/>
          </p:cNvSpPr>
          <p:nvPr/>
        </p:nvSpPr>
        <p:spPr bwMode="auto">
          <a:xfrm>
            <a:off x="2084730" y="1516241"/>
            <a:ext cx="584200" cy="2387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34" name="Oval 26"/>
          <p:cNvSpPr>
            <a:spLocks noChangeArrowheads="1"/>
          </p:cNvSpPr>
          <p:nvPr/>
        </p:nvSpPr>
        <p:spPr bwMode="auto">
          <a:xfrm>
            <a:off x="446430" y="1846441"/>
            <a:ext cx="508000" cy="520700"/>
          </a:xfrm>
          <a:prstGeom prst="ellipse">
            <a:avLst/>
          </a:prstGeom>
          <a:solidFill>
            <a:srgbClr val="33CCCC"/>
          </a:solidFill>
          <a:ln w="25400" cap="sq">
            <a:solidFill>
              <a:srgbClr val="00206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35" name="Oval 27"/>
          <p:cNvSpPr>
            <a:spLocks noChangeArrowheads="1"/>
          </p:cNvSpPr>
          <p:nvPr/>
        </p:nvSpPr>
        <p:spPr bwMode="auto">
          <a:xfrm>
            <a:off x="421030" y="3256141"/>
            <a:ext cx="520700" cy="520700"/>
          </a:xfrm>
          <a:prstGeom prst="ellipse">
            <a:avLst/>
          </a:prstGeom>
          <a:solidFill>
            <a:srgbClr val="33CCCC"/>
          </a:solidFill>
          <a:ln w="25400" cap="sq">
            <a:solidFill>
              <a:srgbClr val="00206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36" name="Line 28"/>
          <p:cNvSpPr>
            <a:spLocks noChangeShapeType="1"/>
          </p:cNvSpPr>
          <p:nvPr/>
        </p:nvSpPr>
        <p:spPr bwMode="auto">
          <a:xfrm>
            <a:off x="700430" y="2354441"/>
            <a:ext cx="0" cy="889000"/>
          </a:xfrm>
          <a:prstGeom prst="line">
            <a:avLst/>
          </a:prstGeom>
          <a:noFill/>
          <a:ln w="25400" cap="sq">
            <a:solidFill>
              <a:srgbClr val="002060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37" name="Line 29"/>
          <p:cNvSpPr>
            <a:spLocks noChangeShapeType="1"/>
          </p:cNvSpPr>
          <p:nvPr/>
        </p:nvSpPr>
        <p:spPr bwMode="auto">
          <a:xfrm>
            <a:off x="1678330" y="2341741"/>
            <a:ext cx="1549400" cy="0"/>
          </a:xfrm>
          <a:prstGeom prst="line">
            <a:avLst/>
          </a:prstGeom>
          <a:noFill/>
          <a:ln w="25400" cap="sq">
            <a:solidFill>
              <a:srgbClr val="3366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38" name="Line 30"/>
          <p:cNvSpPr>
            <a:spLocks noChangeShapeType="1"/>
          </p:cNvSpPr>
          <p:nvPr/>
        </p:nvSpPr>
        <p:spPr bwMode="auto">
          <a:xfrm>
            <a:off x="1678330" y="3256141"/>
            <a:ext cx="1549400" cy="0"/>
          </a:xfrm>
          <a:prstGeom prst="line">
            <a:avLst/>
          </a:prstGeom>
          <a:noFill/>
          <a:ln w="25400" cap="sq">
            <a:solidFill>
              <a:srgbClr val="3366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39" name="Line 31"/>
          <p:cNvSpPr>
            <a:spLocks noChangeShapeType="1"/>
          </p:cNvSpPr>
          <p:nvPr/>
        </p:nvSpPr>
        <p:spPr bwMode="auto">
          <a:xfrm>
            <a:off x="687730" y="3802241"/>
            <a:ext cx="0" cy="431800"/>
          </a:xfrm>
          <a:prstGeom prst="line">
            <a:avLst/>
          </a:prstGeom>
          <a:noFill/>
          <a:ln w="25400" cap="sq">
            <a:solidFill>
              <a:srgbClr val="002060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41" name="Freeform 33"/>
          <p:cNvSpPr>
            <a:spLocks/>
          </p:cNvSpPr>
          <p:nvPr/>
        </p:nvSpPr>
        <p:spPr bwMode="auto">
          <a:xfrm>
            <a:off x="1741830" y="2705279"/>
            <a:ext cx="1435100" cy="517525"/>
          </a:xfrm>
          <a:custGeom>
            <a:avLst/>
            <a:gdLst>
              <a:gd name="T0" fmla="*/ 0 w 904"/>
              <a:gd name="T1" fmla="*/ 323 h 326"/>
              <a:gd name="T2" fmla="*/ 136 w 904"/>
              <a:gd name="T3" fmla="*/ 323 h 326"/>
              <a:gd name="T4" fmla="*/ 256 w 904"/>
              <a:gd name="T5" fmla="*/ 307 h 326"/>
              <a:gd name="T6" fmla="*/ 320 w 904"/>
              <a:gd name="T7" fmla="*/ 275 h 326"/>
              <a:gd name="T8" fmla="*/ 384 w 904"/>
              <a:gd name="T9" fmla="*/ 99 h 326"/>
              <a:gd name="T10" fmla="*/ 440 w 904"/>
              <a:gd name="T11" fmla="*/ 19 h 326"/>
              <a:gd name="T12" fmla="*/ 544 w 904"/>
              <a:gd name="T13" fmla="*/ 19 h 326"/>
              <a:gd name="T14" fmla="*/ 632 w 904"/>
              <a:gd name="T15" fmla="*/ 131 h 326"/>
              <a:gd name="T16" fmla="*/ 752 w 904"/>
              <a:gd name="T17" fmla="*/ 291 h 326"/>
              <a:gd name="T18" fmla="*/ 824 w 904"/>
              <a:gd name="T19" fmla="*/ 315 h 326"/>
              <a:gd name="T20" fmla="*/ 904 w 904"/>
              <a:gd name="T21" fmla="*/ 323 h 32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904"/>
              <a:gd name="T34" fmla="*/ 0 h 326"/>
              <a:gd name="T35" fmla="*/ 904 w 904"/>
              <a:gd name="T36" fmla="*/ 326 h 32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904" h="326">
                <a:moveTo>
                  <a:pt x="0" y="323"/>
                </a:moveTo>
                <a:cubicBezTo>
                  <a:pt x="46" y="324"/>
                  <a:pt x="93" y="326"/>
                  <a:pt x="136" y="323"/>
                </a:cubicBezTo>
                <a:cubicBezTo>
                  <a:pt x="179" y="320"/>
                  <a:pt x="225" y="315"/>
                  <a:pt x="256" y="307"/>
                </a:cubicBezTo>
                <a:cubicBezTo>
                  <a:pt x="287" y="299"/>
                  <a:pt x="299" y="310"/>
                  <a:pt x="320" y="275"/>
                </a:cubicBezTo>
                <a:cubicBezTo>
                  <a:pt x="341" y="240"/>
                  <a:pt x="364" y="142"/>
                  <a:pt x="384" y="99"/>
                </a:cubicBezTo>
                <a:cubicBezTo>
                  <a:pt x="404" y="56"/>
                  <a:pt x="413" y="32"/>
                  <a:pt x="440" y="19"/>
                </a:cubicBezTo>
                <a:cubicBezTo>
                  <a:pt x="467" y="6"/>
                  <a:pt x="512" y="0"/>
                  <a:pt x="544" y="19"/>
                </a:cubicBezTo>
                <a:cubicBezTo>
                  <a:pt x="576" y="38"/>
                  <a:pt x="597" y="86"/>
                  <a:pt x="632" y="131"/>
                </a:cubicBezTo>
                <a:cubicBezTo>
                  <a:pt x="667" y="176"/>
                  <a:pt x="720" y="260"/>
                  <a:pt x="752" y="291"/>
                </a:cubicBezTo>
                <a:cubicBezTo>
                  <a:pt x="784" y="322"/>
                  <a:pt x="799" y="310"/>
                  <a:pt x="824" y="315"/>
                </a:cubicBezTo>
                <a:cubicBezTo>
                  <a:pt x="849" y="320"/>
                  <a:pt x="887" y="321"/>
                  <a:pt x="904" y="323"/>
                </a:cubicBezTo>
              </a:path>
            </a:pathLst>
          </a:custGeom>
          <a:noFill/>
          <a:ln w="25400" cap="sq" cmpd="sng">
            <a:solidFill>
              <a:srgbClr val="FF0000"/>
            </a:solidFill>
            <a:prstDash val="solid"/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42" name="Rectangle 34"/>
          <p:cNvSpPr>
            <a:spLocks noChangeArrowheads="1"/>
          </p:cNvSpPr>
          <p:nvPr/>
        </p:nvSpPr>
        <p:spPr bwMode="auto">
          <a:xfrm>
            <a:off x="3977030" y="1516241"/>
            <a:ext cx="584200" cy="23749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43" name="Line 35"/>
          <p:cNvSpPr>
            <a:spLocks noChangeShapeType="1"/>
          </p:cNvSpPr>
          <p:nvPr/>
        </p:nvSpPr>
        <p:spPr bwMode="auto">
          <a:xfrm>
            <a:off x="3570630" y="2329041"/>
            <a:ext cx="1549400" cy="0"/>
          </a:xfrm>
          <a:prstGeom prst="line">
            <a:avLst/>
          </a:prstGeom>
          <a:noFill/>
          <a:ln w="25400" cap="sq">
            <a:solidFill>
              <a:srgbClr val="3366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44" name="Line 36"/>
          <p:cNvSpPr>
            <a:spLocks noChangeShapeType="1"/>
          </p:cNvSpPr>
          <p:nvPr/>
        </p:nvSpPr>
        <p:spPr bwMode="auto">
          <a:xfrm>
            <a:off x="3570630" y="3243441"/>
            <a:ext cx="1549400" cy="0"/>
          </a:xfrm>
          <a:prstGeom prst="line">
            <a:avLst/>
          </a:prstGeom>
          <a:noFill/>
          <a:ln w="25400" cap="sq">
            <a:solidFill>
              <a:srgbClr val="3366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46" name="Rectangle 38"/>
          <p:cNvSpPr>
            <a:spLocks noChangeArrowheads="1"/>
          </p:cNvSpPr>
          <p:nvPr/>
        </p:nvSpPr>
        <p:spPr bwMode="auto">
          <a:xfrm>
            <a:off x="5932830" y="1503541"/>
            <a:ext cx="584200" cy="2387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47" name="Line 39"/>
          <p:cNvSpPr>
            <a:spLocks noChangeShapeType="1"/>
          </p:cNvSpPr>
          <p:nvPr/>
        </p:nvSpPr>
        <p:spPr bwMode="auto">
          <a:xfrm>
            <a:off x="5526430" y="2316341"/>
            <a:ext cx="1549400" cy="0"/>
          </a:xfrm>
          <a:prstGeom prst="line">
            <a:avLst/>
          </a:prstGeom>
          <a:noFill/>
          <a:ln w="25400" cap="sq">
            <a:solidFill>
              <a:srgbClr val="3366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48" name="Line 40"/>
          <p:cNvSpPr>
            <a:spLocks noChangeShapeType="1"/>
          </p:cNvSpPr>
          <p:nvPr/>
        </p:nvSpPr>
        <p:spPr bwMode="auto">
          <a:xfrm>
            <a:off x="5526430" y="3230741"/>
            <a:ext cx="1549400" cy="0"/>
          </a:xfrm>
          <a:prstGeom prst="line">
            <a:avLst/>
          </a:prstGeom>
          <a:noFill/>
          <a:ln w="25400" cap="sq">
            <a:solidFill>
              <a:srgbClr val="3366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49" name="Rectangle 41"/>
          <p:cNvSpPr>
            <a:spLocks noChangeArrowheads="1"/>
          </p:cNvSpPr>
          <p:nvPr/>
        </p:nvSpPr>
        <p:spPr bwMode="auto">
          <a:xfrm>
            <a:off x="7850530" y="1503541"/>
            <a:ext cx="584200" cy="2387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50" name="Line 42"/>
          <p:cNvSpPr>
            <a:spLocks noChangeShapeType="1"/>
          </p:cNvSpPr>
          <p:nvPr/>
        </p:nvSpPr>
        <p:spPr bwMode="auto">
          <a:xfrm>
            <a:off x="7444130" y="2316341"/>
            <a:ext cx="1549400" cy="0"/>
          </a:xfrm>
          <a:prstGeom prst="line">
            <a:avLst/>
          </a:prstGeom>
          <a:noFill/>
          <a:ln w="25400" cap="sq">
            <a:solidFill>
              <a:srgbClr val="3366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51" name="Line 43"/>
          <p:cNvSpPr>
            <a:spLocks noChangeShapeType="1"/>
          </p:cNvSpPr>
          <p:nvPr/>
        </p:nvSpPr>
        <p:spPr bwMode="auto">
          <a:xfrm>
            <a:off x="7444130" y="3230741"/>
            <a:ext cx="1549400" cy="0"/>
          </a:xfrm>
          <a:prstGeom prst="line">
            <a:avLst/>
          </a:prstGeom>
          <a:noFill/>
          <a:ln w="25400" cap="sq">
            <a:solidFill>
              <a:srgbClr val="3366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52" name="Freeform 44"/>
          <p:cNvSpPr>
            <a:spLocks/>
          </p:cNvSpPr>
          <p:nvPr/>
        </p:nvSpPr>
        <p:spPr bwMode="auto">
          <a:xfrm>
            <a:off x="7520330" y="3102154"/>
            <a:ext cx="1333500" cy="57150"/>
          </a:xfrm>
          <a:custGeom>
            <a:avLst/>
            <a:gdLst>
              <a:gd name="T0" fmla="*/ 0 w 840"/>
              <a:gd name="T1" fmla="*/ 25 h 36"/>
              <a:gd name="T2" fmla="*/ 176 w 840"/>
              <a:gd name="T3" fmla="*/ 25 h 36"/>
              <a:gd name="T4" fmla="*/ 328 w 840"/>
              <a:gd name="T5" fmla="*/ 1 h 36"/>
              <a:gd name="T6" fmla="*/ 424 w 840"/>
              <a:gd name="T7" fmla="*/ 33 h 36"/>
              <a:gd name="T8" fmla="*/ 648 w 840"/>
              <a:gd name="T9" fmla="*/ 17 h 36"/>
              <a:gd name="T10" fmla="*/ 768 w 840"/>
              <a:gd name="T11" fmla="*/ 9 h 36"/>
              <a:gd name="T12" fmla="*/ 840 w 840"/>
              <a:gd name="T13" fmla="*/ 17 h 3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840"/>
              <a:gd name="T22" fmla="*/ 0 h 36"/>
              <a:gd name="T23" fmla="*/ 840 w 840"/>
              <a:gd name="T24" fmla="*/ 36 h 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840" h="36">
                <a:moveTo>
                  <a:pt x="0" y="25"/>
                </a:moveTo>
                <a:cubicBezTo>
                  <a:pt x="60" y="27"/>
                  <a:pt x="121" y="29"/>
                  <a:pt x="176" y="25"/>
                </a:cubicBezTo>
                <a:cubicBezTo>
                  <a:pt x="231" y="21"/>
                  <a:pt x="287" y="0"/>
                  <a:pt x="328" y="1"/>
                </a:cubicBezTo>
                <a:cubicBezTo>
                  <a:pt x="369" y="2"/>
                  <a:pt x="371" y="30"/>
                  <a:pt x="424" y="33"/>
                </a:cubicBezTo>
                <a:cubicBezTo>
                  <a:pt x="477" y="36"/>
                  <a:pt x="591" y="21"/>
                  <a:pt x="648" y="17"/>
                </a:cubicBezTo>
                <a:cubicBezTo>
                  <a:pt x="705" y="13"/>
                  <a:pt x="736" y="9"/>
                  <a:pt x="768" y="9"/>
                </a:cubicBezTo>
                <a:cubicBezTo>
                  <a:pt x="800" y="9"/>
                  <a:pt x="820" y="13"/>
                  <a:pt x="840" y="17"/>
                </a:cubicBezTo>
              </a:path>
            </a:pathLst>
          </a:custGeom>
          <a:noFill/>
          <a:ln w="25400" cap="sq" cmpd="sng">
            <a:solidFill>
              <a:srgbClr val="00FFFF"/>
            </a:solidFill>
            <a:prstDash val="solid"/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53" name="AutoShape 45"/>
          <p:cNvSpPr>
            <a:spLocks noChangeArrowheads="1"/>
          </p:cNvSpPr>
          <p:nvPr/>
        </p:nvSpPr>
        <p:spPr bwMode="auto">
          <a:xfrm>
            <a:off x="2287930" y="4056241"/>
            <a:ext cx="190500" cy="431800"/>
          </a:xfrm>
          <a:prstGeom prst="upArrow">
            <a:avLst>
              <a:gd name="adj1" fmla="val 50000"/>
              <a:gd name="adj2" fmla="val 56667"/>
            </a:avLst>
          </a:prstGeom>
          <a:solidFill>
            <a:srgbClr val="FF0000"/>
          </a:solidFill>
          <a:ln w="25400" cap="sq">
            <a:solidFill>
              <a:srgbClr val="FF0000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54" name="Freeform 46"/>
          <p:cNvSpPr>
            <a:spLocks/>
          </p:cNvSpPr>
          <p:nvPr/>
        </p:nvSpPr>
        <p:spPr bwMode="auto">
          <a:xfrm>
            <a:off x="852830" y="2770366"/>
            <a:ext cx="1231900" cy="1577975"/>
          </a:xfrm>
          <a:custGeom>
            <a:avLst/>
            <a:gdLst>
              <a:gd name="T0" fmla="*/ 776 w 776"/>
              <a:gd name="T1" fmla="*/ 994 h 994"/>
              <a:gd name="T2" fmla="*/ 560 w 776"/>
              <a:gd name="T3" fmla="*/ 954 h 994"/>
              <a:gd name="T4" fmla="*/ 408 w 776"/>
              <a:gd name="T5" fmla="*/ 866 h 994"/>
              <a:gd name="T6" fmla="*/ 296 w 776"/>
              <a:gd name="T7" fmla="*/ 698 h 994"/>
              <a:gd name="T8" fmla="*/ 239 w 776"/>
              <a:gd name="T9" fmla="*/ 116 h 994"/>
              <a:gd name="T10" fmla="*/ 0 w 776"/>
              <a:gd name="T11" fmla="*/ 2 h 99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6"/>
              <a:gd name="T19" fmla="*/ 0 h 994"/>
              <a:gd name="T20" fmla="*/ 776 w 776"/>
              <a:gd name="T21" fmla="*/ 994 h 99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6" h="994">
                <a:moveTo>
                  <a:pt x="776" y="994"/>
                </a:moveTo>
                <a:cubicBezTo>
                  <a:pt x="740" y="987"/>
                  <a:pt x="621" y="975"/>
                  <a:pt x="560" y="954"/>
                </a:cubicBezTo>
                <a:cubicBezTo>
                  <a:pt x="499" y="933"/>
                  <a:pt x="452" y="909"/>
                  <a:pt x="408" y="866"/>
                </a:cubicBezTo>
                <a:cubicBezTo>
                  <a:pt x="364" y="823"/>
                  <a:pt x="324" y="823"/>
                  <a:pt x="296" y="698"/>
                </a:cubicBezTo>
                <a:cubicBezTo>
                  <a:pt x="268" y="573"/>
                  <a:pt x="288" y="232"/>
                  <a:pt x="239" y="116"/>
                </a:cubicBezTo>
                <a:cubicBezTo>
                  <a:pt x="190" y="0"/>
                  <a:pt x="92" y="2"/>
                  <a:pt x="0" y="2"/>
                </a:cubicBezTo>
              </a:path>
            </a:pathLst>
          </a:custGeom>
          <a:noFill/>
          <a:ln w="25400" cap="sq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55" name="Oval 47"/>
          <p:cNvSpPr>
            <a:spLocks noChangeArrowheads="1"/>
          </p:cNvSpPr>
          <p:nvPr/>
        </p:nvSpPr>
        <p:spPr bwMode="auto">
          <a:xfrm>
            <a:off x="6224930" y="4246741"/>
            <a:ext cx="88900" cy="88900"/>
          </a:xfrm>
          <a:prstGeom prst="ellipse">
            <a:avLst/>
          </a:prstGeom>
          <a:solidFill>
            <a:srgbClr val="FF0000"/>
          </a:solidFill>
          <a:ln w="254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56" name="Oval 48"/>
          <p:cNvSpPr>
            <a:spLocks noChangeArrowheads="1"/>
          </p:cNvSpPr>
          <p:nvPr/>
        </p:nvSpPr>
        <p:spPr bwMode="auto">
          <a:xfrm>
            <a:off x="8142630" y="4246741"/>
            <a:ext cx="88900" cy="88900"/>
          </a:xfrm>
          <a:prstGeom prst="ellipse">
            <a:avLst/>
          </a:prstGeom>
          <a:solidFill>
            <a:srgbClr val="FF0000"/>
          </a:solidFill>
          <a:ln w="254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57" name="Freeform 49"/>
          <p:cNvSpPr>
            <a:spLocks/>
          </p:cNvSpPr>
          <p:nvPr/>
        </p:nvSpPr>
        <p:spPr bwMode="auto">
          <a:xfrm>
            <a:off x="3557930" y="3114854"/>
            <a:ext cx="1333500" cy="57150"/>
          </a:xfrm>
          <a:custGeom>
            <a:avLst/>
            <a:gdLst>
              <a:gd name="T0" fmla="*/ 0 w 840"/>
              <a:gd name="T1" fmla="*/ 25 h 36"/>
              <a:gd name="T2" fmla="*/ 176 w 840"/>
              <a:gd name="T3" fmla="*/ 25 h 36"/>
              <a:gd name="T4" fmla="*/ 328 w 840"/>
              <a:gd name="T5" fmla="*/ 1 h 36"/>
              <a:gd name="T6" fmla="*/ 424 w 840"/>
              <a:gd name="T7" fmla="*/ 33 h 36"/>
              <a:gd name="T8" fmla="*/ 648 w 840"/>
              <a:gd name="T9" fmla="*/ 17 h 36"/>
              <a:gd name="T10" fmla="*/ 768 w 840"/>
              <a:gd name="T11" fmla="*/ 9 h 36"/>
              <a:gd name="T12" fmla="*/ 840 w 840"/>
              <a:gd name="T13" fmla="*/ 17 h 3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840"/>
              <a:gd name="T22" fmla="*/ 0 h 36"/>
              <a:gd name="T23" fmla="*/ 840 w 840"/>
              <a:gd name="T24" fmla="*/ 36 h 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840" h="36">
                <a:moveTo>
                  <a:pt x="0" y="25"/>
                </a:moveTo>
                <a:cubicBezTo>
                  <a:pt x="60" y="27"/>
                  <a:pt x="121" y="29"/>
                  <a:pt x="176" y="25"/>
                </a:cubicBezTo>
                <a:cubicBezTo>
                  <a:pt x="231" y="21"/>
                  <a:pt x="287" y="0"/>
                  <a:pt x="328" y="1"/>
                </a:cubicBezTo>
                <a:cubicBezTo>
                  <a:pt x="369" y="2"/>
                  <a:pt x="371" y="30"/>
                  <a:pt x="424" y="33"/>
                </a:cubicBezTo>
                <a:cubicBezTo>
                  <a:pt x="477" y="36"/>
                  <a:pt x="591" y="21"/>
                  <a:pt x="648" y="17"/>
                </a:cubicBezTo>
                <a:cubicBezTo>
                  <a:pt x="705" y="13"/>
                  <a:pt x="736" y="9"/>
                  <a:pt x="768" y="9"/>
                </a:cubicBezTo>
                <a:cubicBezTo>
                  <a:pt x="800" y="9"/>
                  <a:pt x="820" y="13"/>
                  <a:pt x="840" y="17"/>
                </a:cubicBezTo>
              </a:path>
            </a:pathLst>
          </a:custGeom>
          <a:noFill/>
          <a:ln w="25400" cap="sq" cmpd="sng">
            <a:solidFill>
              <a:srgbClr val="FF0000"/>
            </a:solidFill>
            <a:prstDash val="solid"/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59" name="Freeform 51"/>
          <p:cNvSpPr>
            <a:spLocks/>
          </p:cNvSpPr>
          <p:nvPr/>
        </p:nvSpPr>
        <p:spPr bwMode="auto">
          <a:xfrm>
            <a:off x="5564530" y="2213154"/>
            <a:ext cx="1358900" cy="28575"/>
          </a:xfrm>
          <a:custGeom>
            <a:avLst/>
            <a:gdLst>
              <a:gd name="T0" fmla="*/ 0 w 856"/>
              <a:gd name="T1" fmla="*/ 9 h 18"/>
              <a:gd name="T2" fmla="*/ 200 w 856"/>
              <a:gd name="T3" fmla="*/ 9 h 18"/>
              <a:gd name="T4" fmla="*/ 344 w 856"/>
              <a:gd name="T5" fmla="*/ 1 h 18"/>
              <a:gd name="T6" fmla="*/ 504 w 856"/>
              <a:gd name="T7" fmla="*/ 1 h 18"/>
              <a:gd name="T8" fmla="*/ 648 w 856"/>
              <a:gd name="T9" fmla="*/ 9 h 18"/>
              <a:gd name="T10" fmla="*/ 792 w 856"/>
              <a:gd name="T11" fmla="*/ 17 h 18"/>
              <a:gd name="T12" fmla="*/ 856 w 856"/>
              <a:gd name="T13" fmla="*/ 17 h 1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856"/>
              <a:gd name="T22" fmla="*/ 0 h 18"/>
              <a:gd name="T23" fmla="*/ 856 w 856"/>
              <a:gd name="T24" fmla="*/ 18 h 1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856" h="18">
                <a:moveTo>
                  <a:pt x="0" y="9"/>
                </a:moveTo>
                <a:cubicBezTo>
                  <a:pt x="71" y="9"/>
                  <a:pt x="143" y="10"/>
                  <a:pt x="200" y="9"/>
                </a:cubicBezTo>
                <a:cubicBezTo>
                  <a:pt x="257" y="8"/>
                  <a:pt x="293" y="2"/>
                  <a:pt x="344" y="1"/>
                </a:cubicBezTo>
                <a:cubicBezTo>
                  <a:pt x="395" y="0"/>
                  <a:pt x="453" y="0"/>
                  <a:pt x="504" y="1"/>
                </a:cubicBezTo>
                <a:cubicBezTo>
                  <a:pt x="555" y="2"/>
                  <a:pt x="600" y="6"/>
                  <a:pt x="648" y="9"/>
                </a:cubicBezTo>
                <a:cubicBezTo>
                  <a:pt x="696" y="12"/>
                  <a:pt x="757" y="16"/>
                  <a:pt x="792" y="17"/>
                </a:cubicBezTo>
                <a:cubicBezTo>
                  <a:pt x="827" y="18"/>
                  <a:pt x="841" y="17"/>
                  <a:pt x="856" y="17"/>
                </a:cubicBezTo>
              </a:path>
            </a:pathLst>
          </a:custGeom>
          <a:noFill/>
          <a:ln w="25400" cap="sq" cmpd="sng">
            <a:solidFill>
              <a:srgbClr val="FF0000"/>
            </a:solidFill>
            <a:prstDash val="solid"/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60" name="Freeform 52"/>
          <p:cNvSpPr>
            <a:spLocks/>
          </p:cNvSpPr>
          <p:nvPr/>
        </p:nvSpPr>
        <p:spPr bwMode="auto">
          <a:xfrm>
            <a:off x="5589930" y="2654479"/>
            <a:ext cx="1435100" cy="517525"/>
          </a:xfrm>
          <a:custGeom>
            <a:avLst/>
            <a:gdLst>
              <a:gd name="T0" fmla="*/ 0 w 904"/>
              <a:gd name="T1" fmla="*/ 323 h 326"/>
              <a:gd name="T2" fmla="*/ 136 w 904"/>
              <a:gd name="T3" fmla="*/ 323 h 326"/>
              <a:gd name="T4" fmla="*/ 256 w 904"/>
              <a:gd name="T5" fmla="*/ 307 h 326"/>
              <a:gd name="T6" fmla="*/ 320 w 904"/>
              <a:gd name="T7" fmla="*/ 275 h 326"/>
              <a:gd name="T8" fmla="*/ 384 w 904"/>
              <a:gd name="T9" fmla="*/ 99 h 326"/>
              <a:gd name="T10" fmla="*/ 440 w 904"/>
              <a:gd name="T11" fmla="*/ 19 h 326"/>
              <a:gd name="T12" fmla="*/ 544 w 904"/>
              <a:gd name="T13" fmla="*/ 19 h 326"/>
              <a:gd name="T14" fmla="*/ 632 w 904"/>
              <a:gd name="T15" fmla="*/ 131 h 326"/>
              <a:gd name="T16" fmla="*/ 752 w 904"/>
              <a:gd name="T17" fmla="*/ 291 h 326"/>
              <a:gd name="T18" fmla="*/ 824 w 904"/>
              <a:gd name="T19" fmla="*/ 315 h 326"/>
              <a:gd name="T20" fmla="*/ 904 w 904"/>
              <a:gd name="T21" fmla="*/ 323 h 32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904"/>
              <a:gd name="T34" fmla="*/ 0 h 326"/>
              <a:gd name="T35" fmla="*/ 904 w 904"/>
              <a:gd name="T36" fmla="*/ 326 h 32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904" h="326">
                <a:moveTo>
                  <a:pt x="0" y="323"/>
                </a:moveTo>
                <a:cubicBezTo>
                  <a:pt x="46" y="324"/>
                  <a:pt x="93" y="326"/>
                  <a:pt x="136" y="323"/>
                </a:cubicBezTo>
                <a:cubicBezTo>
                  <a:pt x="179" y="320"/>
                  <a:pt x="225" y="315"/>
                  <a:pt x="256" y="307"/>
                </a:cubicBezTo>
                <a:cubicBezTo>
                  <a:pt x="287" y="299"/>
                  <a:pt x="299" y="310"/>
                  <a:pt x="320" y="275"/>
                </a:cubicBezTo>
                <a:cubicBezTo>
                  <a:pt x="341" y="240"/>
                  <a:pt x="364" y="142"/>
                  <a:pt x="384" y="99"/>
                </a:cubicBezTo>
                <a:cubicBezTo>
                  <a:pt x="404" y="56"/>
                  <a:pt x="413" y="32"/>
                  <a:pt x="440" y="19"/>
                </a:cubicBezTo>
                <a:cubicBezTo>
                  <a:pt x="467" y="6"/>
                  <a:pt x="512" y="0"/>
                  <a:pt x="544" y="19"/>
                </a:cubicBezTo>
                <a:cubicBezTo>
                  <a:pt x="576" y="38"/>
                  <a:pt x="597" y="86"/>
                  <a:pt x="632" y="131"/>
                </a:cubicBezTo>
                <a:cubicBezTo>
                  <a:pt x="667" y="176"/>
                  <a:pt x="720" y="260"/>
                  <a:pt x="752" y="291"/>
                </a:cubicBezTo>
                <a:cubicBezTo>
                  <a:pt x="784" y="322"/>
                  <a:pt x="799" y="310"/>
                  <a:pt x="824" y="315"/>
                </a:cubicBezTo>
                <a:cubicBezTo>
                  <a:pt x="849" y="320"/>
                  <a:pt x="887" y="321"/>
                  <a:pt x="904" y="323"/>
                </a:cubicBezTo>
              </a:path>
            </a:pathLst>
          </a:custGeom>
          <a:noFill/>
          <a:ln w="25400" cap="sq" cmpd="sng">
            <a:solidFill>
              <a:srgbClr val="FF0000"/>
            </a:solidFill>
            <a:prstDash val="solid"/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61" name="Freeform 53"/>
          <p:cNvSpPr>
            <a:spLocks/>
          </p:cNvSpPr>
          <p:nvPr/>
        </p:nvSpPr>
        <p:spPr bwMode="auto">
          <a:xfrm>
            <a:off x="7545730" y="2213154"/>
            <a:ext cx="1358900" cy="28575"/>
          </a:xfrm>
          <a:custGeom>
            <a:avLst/>
            <a:gdLst>
              <a:gd name="T0" fmla="*/ 0 w 856"/>
              <a:gd name="T1" fmla="*/ 9 h 18"/>
              <a:gd name="T2" fmla="*/ 200 w 856"/>
              <a:gd name="T3" fmla="*/ 9 h 18"/>
              <a:gd name="T4" fmla="*/ 344 w 856"/>
              <a:gd name="T5" fmla="*/ 1 h 18"/>
              <a:gd name="T6" fmla="*/ 504 w 856"/>
              <a:gd name="T7" fmla="*/ 1 h 18"/>
              <a:gd name="T8" fmla="*/ 648 w 856"/>
              <a:gd name="T9" fmla="*/ 9 h 18"/>
              <a:gd name="T10" fmla="*/ 792 w 856"/>
              <a:gd name="T11" fmla="*/ 17 h 18"/>
              <a:gd name="T12" fmla="*/ 856 w 856"/>
              <a:gd name="T13" fmla="*/ 17 h 1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856"/>
              <a:gd name="T22" fmla="*/ 0 h 18"/>
              <a:gd name="T23" fmla="*/ 856 w 856"/>
              <a:gd name="T24" fmla="*/ 18 h 1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856" h="18">
                <a:moveTo>
                  <a:pt x="0" y="9"/>
                </a:moveTo>
                <a:cubicBezTo>
                  <a:pt x="71" y="9"/>
                  <a:pt x="143" y="10"/>
                  <a:pt x="200" y="9"/>
                </a:cubicBezTo>
                <a:cubicBezTo>
                  <a:pt x="257" y="8"/>
                  <a:pt x="293" y="2"/>
                  <a:pt x="344" y="1"/>
                </a:cubicBezTo>
                <a:cubicBezTo>
                  <a:pt x="395" y="0"/>
                  <a:pt x="453" y="0"/>
                  <a:pt x="504" y="1"/>
                </a:cubicBezTo>
                <a:cubicBezTo>
                  <a:pt x="555" y="2"/>
                  <a:pt x="600" y="6"/>
                  <a:pt x="648" y="9"/>
                </a:cubicBezTo>
                <a:cubicBezTo>
                  <a:pt x="696" y="12"/>
                  <a:pt x="757" y="16"/>
                  <a:pt x="792" y="17"/>
                </a:cubicBezTo>
                <a:cubicBezTo>
                  <a:pt x="827" y="18"/>
                  <a:pt x="841" y="17"/>
                  <a:pt x="856" y="17"/>
                </a:cubicBezTo>
              </a:path>
            </a:pathLst>
          </a:custGeom>
          <a:noFill/>
          <a:ln w="25400" cap="sq" cmpd="sng">
            <a:solidFill>
              <a:srgbClr val="FF0000"/>
            </a:solidFill>
            <a:prstDash val="solid"/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AutoShape 45">
            <a:extLst>
              <a:ext uri="{FF2B5EF4-FFF2-40B4-BE49-F238E27FC236}">
                <a16:creationId xmlns:a16="http://schemas.microsoft.com/office/drawing/2014/main" id="{433FBA5D-D361-42E8-9CD4-52B03FA14664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210393" y="4067354"/>
            <a:ext cx="190500" cy="431800"/>
          </a:xfrm>
          <a:prstGeom prst="upArrow">
            <a:avLst>
              <a:gd name="adj1" fmla="val 50000"/>
              <a:gd name="adj2" fmla="val 56667"/>
            </a:avLst>
          </a:prstGeom>
          <a:solidFill>
            <a:srgbClr val="FF0000"/>
          </a:solidFill>
          <a:ln w="25400" cap="sq">
            <a:solidFill>
              <a:srgbClr val="FF0000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7644" y="1892241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72244" y="3331825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56264" y="253303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  <a:r>
              <a:rPr kumimoji="0" lang="en-US" sz="1800" b="1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ij</a:t>
            </a:r>
            <a:endParaRPr kumimoji="0" lang="en-US" sz="1800" b="1" i="1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508281" y="4907258"/>
            <a:ext cx="3485249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/>
              </a:rPr>
              <a:t>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/>
              </a:rPr>
              <a:t>w</a:t>
            </a:r>
            <a:r>
              <a:rPr kumimoji="0" lang="en-US" sz="20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/>
              </a:rPr>
              <a:t>ij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/>
              </a:rPr>
              <a:t> (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/>
              </a:rPr>
              <a:t>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/>
              </a:rPr>
              <a:t>) = 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/>
              </a:rPr>
              <a:t>y</a:t>
            </a:r>
            <a:r>
              <a:rPr kumimoji="0" lang="en-US" sz="20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/>
              </a:rPr>
              <a:t>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/>
              </a:rPr>
              <a:t> (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/>
              </a:rPr>
              <a:t>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/>
              </a:rPr>
              <a:t>) [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/>
              </a:rPr>
              <a:t>y</a:t>
            </a:r>
            <a:r>
              <a:rPr kumimoji="0" lang="en-US" sz="20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/>
              </a:rPr>
              <a:t>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/>
              </a:rPr>
              <a:t> (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/>
              </a:rPr>
              <a:t>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/>
              </a:rPr>
              <a:t>) -</a:t>
            </a:r>
            <a:r>
              <a:rPr lang="en-US" sz="2000" i="1" dirty="0">
                <a:solidFill>
                  <a:prstClr val="black"/>
                </a:solidFill>
                <a:cs typeface="Times New Roman" panose="02020603050405020304" pitchFamily="18" charset="0"/>
                <a:sym typeface="Symbol"/>
              </a:rPr>
              <a:t> </a:t>
            </a:r>
            <a:r>
              <a:rPr lang="en-US" sz="2000" i="1" dirty="0" err="1">
                <a:solidFill>
                  <a:prstClr val="black"/>
                </a:solidFill>
                <a:cs typeface="Times New Roman" panose="02020603050405020304" pitchFamily="18" charset="0"/>
                <a:sym typeface="Symbol"/>
              </a:rPr>
              <a:t>w</a:t>
            </a:r>
            <a:r>
              <a:rPr lang="en-US" sz="2000" i="1" baseline="-25000" dirty="0" err="1">
                <a:solidFill>
                  <a:prstClr val="black"/>
                </a:solidFill>
                <a:cs typeface="Times New Roman" panose="02020603050405020304" pitchFamily="18" charset="0"/>
                <a:sym typeface="Symbol"/>
              </a:rPr>
              <a:t>ij</a:t>
            </a:r>
            <a:r>
              <a:rPr lang="en-US" sz="2000" dirty="0">
                <a:solidFill>
                  <a:prstClr val="black"/>
                </a:solidFill>
                <a:cs typeface="Times New Roman" panose="02020603050405020304" pitchFamily="18" charset="0"/>
                <a:sym typeface="Symbol"/>
              </a:rPr>
              <a:t> (</a:t>
            </a:r>
            <a:r>
              <a:rPr lang="en-US" sz="2000" i="1" dirty="0">
                <a:solidFill>
                  <a:prstClr val="black"/>
                </a:solidFill>
                <a:cs typeface="Times New Roman" panose="02020603050405020304" pitchFamily="18" charset="0"/>
                <a:sym typeface="Symbol"/>
              </a:rPr>
              <a:t>t</a:t>
            </a:r>
            <a:r>
              <a:rPr lang="en-US" sz="2000" dirty="0">
                <a:solidFill>
                  <a:prstClr val="black"/>
                </a:solidFill>
                <a:cs typeface="Times New Roman" panose="02020603050405020304" pitchFamily="18" charset="0"/>
                <a:sym typeface="Symbol"/>
              </a:rPr>
              <a:t>)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/>
              </a:rPr>
              <a:t> ]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Times New Roman" panose="020206030504050203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725353" y="5511402"/>
            <a:ext cx="323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For binary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y</a:t>
            </a:r>
            <a:r>
              <a:rPr kumimoji="0" lang="en-US" sz="18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 and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y</a:t>
            </a:r>
            <a:r>
              <a:rPr kumimoji="0" lang="en-US" sz="1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 this leads to:</a:t>
            </a:r>
          </a:p>
        </p:txBody>
      </p:sp>
      <p:sp>
        <p:nvSpPr>
          <p:cNvPr id="53" name="AutoShape 19">
            <a:extLst>
              <a:ext uri="{FF2B5EF4-FFF2-40B4-BE49-F238E27FC236}">
                <a16:creationId xmlns:a16="http://schemas.microsoft.com/office/drawing/2014/main" id="{180AF7C9-DFBA-43B1-950F-1860AA557717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2657002" y="6064372"/>
            <a:ext cx="190500" cy="330200"/>
          </a:xfrm>
          <a:prstGeom prst="upArrow">
            <a:avLst>
              <a:gd name="adj1" fmla="val 50000"/>
              <a:gd name="adj2" fmla="val 43333"/>
            </a:avLst>
          </a:prstGeom>
          <a:solidFill>
            <a:srgbClr val="FF0000"/>
          </a:solidFill>
          <a:ln w="25400" cap="sq">
            <a:solidFill>
              <a:srgbClr val="FF0000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Times New Roman" panose="02020603050405020304" pitchFamily="18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4F546DB-0FB5-4962-AE5A-6C7A8CD62799}"/>
              </a:ext>
            </a:extLst>
          </p:cNvPr>
          <p:cNvSpPr/>
          <p:nvPr/>
        </p:nvSpPr>
        <p:spPr>
          <a:xfrm>
            <a:off x="5775028" y="5901879"/>
            <a:ext cx="265970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az-Cyrl-AZ" i="1" dirty="0">
                <a:sym typeface="Symbol"/>
              </a:rPr>
              <a:t>ѿ</a:t>
            </a:r>
            <a:r>
              <a:rPr lang="en-US" i="1" baseline="-25000" dirty="0" err="1">
                <a:sym typeface="Symbol"/>
              </a:rPr>
              <a:t>ij</a:t>
            </a:r>
            <a:r>
              <a:rPr lang="en-US" dirty="0">
                <a:sym typeface="Symbol"/>
              </a:rPr>
              <a:t>  </a:t>
            </a:r>
            <a:r>
              <a:rPr lang="en-US" i="1" dirty="0">
                <a:sym typeface="Symbol"/>
              </a:rPr>
              <a:t>p</a:t>
            </a:r>
            <a:r>
              <a:rPr lang="en-US" dirty="0">
                <a:sym typeface="Symbol"/>
              </a:rPr>
              <a:t>(</a:t>
            </a:r>
            <a:r>
              <a:rPr lang="en-US" i="1" dirty="0">
                <a:sym typeface="Symbol"/>
              </a:rPr>
              <a:t>y</a:t>
            </a:r>
            <a:r>
              <a:rPr lang="en-US" i="1" baseline="-25000" dirty="0">
                <a:sym typeface="Symbol"/>
              </a:rPr>
              <a:t>i</a:t>
            </a:r>
            <a:r>
              <a:rPr lang="en-US" i="1" dirty="0">
                <a:sym typeface="Symbol"/>
              </a:rPr>
              <a:t> </a:t>
            </a:r>
            <a:r>
              <a:rPr lang="en-US" dirty="0">
                <a:sym typeface="Symbol"/>
              </a:rPr>
              <a:t>(</a:t>
            </a:r>
            <a:r>
              <a:rPr lang="en-US" i="1" dirty="0">
                <a:sym typeface="Symbol"/>
              </a:rPr>
              <a:t>t</a:t>
            </a:r>
            <a:r>
              <a:rPr lang="en-US" dirty="0">
                <a:sym typeface="Symbol"/>
              </a:rPr>
              <a:t>) = 1 | </a:t>
            </a:r>
            <a:r>
              <a:rPr lang="en-US" i="1" dirty="0" err="1">
                <a:sym typeface="Symbol"/>
              </a:rPr>
              <a:t>y</a:t>
            </a:r>
            <a:r>
              <a:rPr lang="en-US" i="1" baseline="-25000" dirty="0" err="1">
                <a:sym typeface="Symbol"/>
              </a:rPr>
              <a:t>j</a:t>
            </a:r>
            <a:r>
              <a:rPr lang="en-US" dirty="0">
                <a:sym typeface="Symbol"/>
              </a:rPr>
              <a:t> (</a:t>
            </a:r>
            <a:r>
              <a:rPr lang="en-US" i="1" dirty="0">
                <a:sym typeface="Symbol"/>
              </a:rPr>
              <a:t>t</a:t>
            </a:r>
            <a:r>
              <a:rPr lang="en-US" dirty="0">
                <a:sym typeface="Symbol"/>
              </a:rPr>
              <a:t>) = 1)</a:t>
            </a:r>
            <a:endParaRPr lang="en-US" dirty="0"/>
          </a:p>
        </p:txBody>
      </p:sp>
      <p:sp>
        <p:nvSpPr>
          <p:cNvPr id="55" name="Freeform 17">
            <a:extLst>
              <a:ext uri="{FF2B5EF4-FFF2-40B4-BE49-F238E27FC236}">
                <a16:creationId xmlns:a16="http://schemas.microsoft.com/office/drawing/2014/main" id="{CF207F60-0B0E-49AB-AAB2-A662A7AA3D66}"/>
              </a:ext>
            </a:extLst>
          </p:cNvPr>
          <p:cNvSpPr>
            <a:spLocks/>
          </p:cNvSpPr>
          <p:nvPr/>
        </p:nvSpPr>
        <p:spPr bwMode="auto">
          <a:xfrm>
            <a:off x="3818280" y="1677651"/>
            <a:ext cx="1485900" cy="798512"/>
          </a:xfrm>
          <a:custGeom>
            <a:avLst/>
            <a:gdLst>
              <a:gd name="T0" fmla="*/ 0 w 936"/>
              <a:gd name="T1" fmla="*/ 407 h 503"/>
              <a:gd name="T2" fmla="*/ 96 w 936"/>
              <a:gd name="T3" fmla="*/ 407 h 503"/>
              <a:gd name="T4" fmla="*/ 208 w 936"/>
              <a:gd name="T5" fmla="*/ 391 h 503"/>
              <a:gd name="T6" fmla="*/ 232 w 936"/>
              <a:gd name="T7" fmla="*/ 295 h 503"/>
              <a:gd name="T8" fmla="*/ 264 w 936"/>
              <a:gd name="T9" fmla="*/ 79 h 503"/>
              <a:gd name="T10" fmla="*/ 272 w 936"/>
              <a:gd name="T11" fmla="*/ 31 h 503"/>
              <a:gd name="T12" fmla="*/ 272 w 936"/>
              <a:gd name="T13" fmla="*/ 263 h 503"/>
              <a:gd name="T14" fmla="*/ 288 w 936"/>
              <a:gd name="T15" fmla="*/ 471 h 503"/>
              <a:gd name="T16" fmla="*/ 392 w 936"/>
              <a:gd name="T17" fmla="*/ 455 h 503"/>
              <a:gd name="T18" fmla="*/ 488 w 936"/>
              <a:gd name="T19" fmla="*/ 407 h 503"/>
              <a:gd name="T20" fmla="*/ 592 w 936"/>
              <a:gd name="T21" fmla="*/ 407 h 503"/>
              <a:gd name="T22" fmla="*/ 680 w 936"/>
              <a:gd name="T23" fmla="*/ 407 h 503"/>
              <a:gd name="T24" fmla="*/ 768 w 936"/>
              <a:gd name="T25" fmla="*/ 407 h 503"/>
              <a:gd name="T26" fmla="*/ 936 w 936"/>
              <a:gd name="T27" fmla="*/ 407 h 503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936"/>
              <a:gd name="T43" fmla="*/ 0 h 503"/>
              <a:gd name="T44" fmla="*/ 936 w 936"/>
              <a:gd name="T45" fmla="*/ 503 h 503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936" h="503">
                <a:moveTo>
                  <a:pt x="0" y="407"/>
                </a:moveTo>
                <a:cubicBezTo>
                  <a:pt x="30" y="408"/>
                  <a:pt x="61" y="410"/>
                  <a:pt x="96" y="407"/>
                </a:cubicBezTo>
                <a:cubicBezTo>
                  <a:pt x="131" y="404"/>
                  <a:pt x="185" y="410"/>
                  <a:pt x="208" y="391"/>
                </a:cubicBezTo>
                <a:cubicBezTo>
                  <a:pt x="231" y="372"/>
                  <a:pt x="223" y="347"/>
                  <a:pt x="232" y="295"/>
                </a:cubicBezTo>
                <a:cubicBezTo>
                  <a:pt x="241" y="243"/>
                  <a:pt x="257" y="123"/>
                  <a:pt x="264" y="79"/>
                </a:cubicBezTo>
                <a:cubicBezTo>
                  <a:pt x="271" y="35"/>
                  <a:pt x="271" y="0"/>
                  <a:pt x="272" y="31"/>
                </a:cubicBezTo>
                <a:cubicBezTo>
                  <a:pt x="273" y="62"/>
                  <a:pt x="269" y="190"/>
                  <a:pt x="272" y="263"/>
                </a:cubicBezTo>
                <a:cubicBezTo>
                  <a:pt x="275" y="336"/>
                  <a:pt x="268" y="439"/>
                  <a:pt x="288" y="471"/>
                </a:cubicBezTo>
                <a:cubicBezTo>
                  <a:pt x="308" y="503"/>
                  <a:pt x="359" y="466"/>
                  <a:pt x="392" y="455"/>
                </a:cubicBezTo>
                <a:cubicBezTo>
                  <a:pt x="425" y="444"/>
                  <a:pt x="455" y="415"/>
                  <a:pt x="488" y="407"/>
                </a:cubicBezTo>
                <a:cubicBezTo>
                  <a:pt x="521" y="399"/>
                  <a:pt x="560" y="407"/>
                  <a:pt x="592" y="407"/>
                </a:cubicBezTo>
                <a:cubicBezTo>
                  <a:pt x="624" y="407"/>
                  <a:pt x="651" y="407"/>
                  <a:pt x="680" y="407"/>
                </a:cubicBezTo>
                <a:cubicBezTo>
                  <a:pt x="709" y="407"/>
                  <a:pt x="725" y="407"/>
                  <a:pt x="768" y="407"/>
                </a:cubicBezTo>
                <a:cubicBezTo>
                  <a:pt x="811" y="407"/>
                  <a:pt x="873" y="407"/>
                  <a:pt x="936" y="407"/>
                </a:cubicBezTo>
              </a:path>
            </a:pathLst>
          </a:custGeom>
          <a:noFill/>
          <a:ln w="25400" cap="sq" cmpd="sng">
            <a:solidFill>
              <a:srgbClr val="FF0000"/>
            </a:solidFill>
            <a:prstDash val="solid"/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6" name="Freeform 17">
            <a:extLst>
              <a:ext uri="{FF2B5EF4-FFF2-40B4-BE49-F238E27FC236}">
                <a16:creationId xmlns:a16="http://schemas.microsoft.com/office/drawing/2014/main" id="{CEC9125F-095F-4F32-93F6-C11971E60209}"/>
              </a:ext>
            </a:extLst>
          </p:cNvPr>
          <p:cNvSpPr>
            <a:spLocks/>
          </p:cNvSpPr>
          <p:nvPr/>
        </p:nvSpPr>
        <p:spPr bwMode="auto">
          <a:xfrm>
            <a:off x="1983130" y="1696424"/>
            <a:ext cx="1485900" cy="798512"/>
          </a:xfrm>
          <a:custGeom>
            <a:avLst/>
            <a:gdLst>
              <a:gd name="T0" fmla="*/ 0 w 936"/>
              <a:gd name="T1" fmla="*/ 407 h 503"/>
              <a:gd name="T2" fmla="*/ 96 w 936"/>
              <a:gd name="T3" fmla="*/ 407 h 503"/>
              <a:gd name="T4" fmla="*/ 208 w 936"/>
              <a:gd name="T5" fmla="*/ 391 h 503"/>
              <a:gd name="T6" fmla="*/ 232 w 936"/>
              <a:gd name="T7" fmla="*/ 295 h 503"/>
              <a:gd name="T8" fmla="*/ 264 w 936"/>
              <a:gd name="T9" fmla="*/ 79 h 503"/>
              <a:gd name="T10" fmla="*/ 272 w 936"/>
              <a:gd name="T11" fmla="*/ 31 h 503"/>
              <a:gd name="T12" fmla="*/ 272 w 936"/>
              <a:gd name="T13" fmla="*/ 263 h 503"/>
              <a:gd name="T14" fmla="*/ 288 w 936"/>
              <a:gd name="T15" fmla="*/ 471 h 503"/>
              <a:gd name="T16" fmla="*/ 392 w 936"/>
              <a:gd name="T17" fmla="*/ 455 h 503"/>
              <a:gd name="T18" fmla="*/ 488 w 936"/>
              <a:gd name="T19" fmla="*/ 407 h 503"/>
              <a:gd name="T20" fmla="*/ 592 w 936"/>
              <a:gd name="T21" fmla="*/ 407 h 503"/>
              <a:gd name="T22" fmla="*/ 680 w 936"/>
              <a:gd name="T23" fmla="*/ 407 h 503"/>
              <a:gd name="T24" fmla="*/ 768 w 936"/>
              <a:gd name="T25" fmla="*/ 407 h 503"/>
              <a:gd name="T26" fmla="*/ 936 w 936"/>
              <a:gd name="T27" fmla="*/ 407 h 503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936"/>
              <a:gd name="T43" fmla="*/ 0 h 503"/>
              <a:gd name="T44" fmla="*/ 936 w 936"/>
              <a:gd name="T45" fmla="*/ 503 h 503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936" h="503">
                <a:moveTo>
                  <a:pt x="0" y="407"/>
                </a:moveTo>
                <a:cubicBezTo>
                  <a:pt x="30" y="408"/>
                  <a:pt x="61" y="410"/>
                  <a:pt x="96" y="407"/>
                </a:cubicBezTo>
                <a:cubicBezTo>
                  <a:pt x="131" y="404"/>
                  <a:pt x="185" y="410"/>
                  <a:pt x="208" y="391"/>
                </a:cubicBezTo>
                <a:cubicBezTo>
                  <a:pt x="231" y="372"/>
                  <a:pt x="223" y="347"/>
                  <a:pt x="232" y="295"/>
                </a:cubicBezTo>
                <a:cubicBezTo>
                  <a:pt x="241" y="243"/>
                  <a:pt x="257" y="123"/>
                  <a:pt x="264" y="79"/>
                </a:cubicBezTo>
                <a:cubicBezTo>
                  <a:pt x="271" y="35"/>
                  <a:pt x="271" y="0"/>
                  <a:pt x="272" y="31"/>
                </a:cubicBezTo>
                <a:cubicBezTo>
                  <a:pt x="273" y="62"/>
                  <a:pt x="269" y="190"/>
                  <a:pt x="272" y="263"/>
                </a:cubicBezTo>
                <a:cubicBezTo>
                  <a:pt x="275" y="336"/>
                  <a:pt x="268" y="439"/>
                  <a:pt x="288" y="471"/>
                </a:cubicBezTo>
                <a:cubicBezTo>
                  <a:pt x="308" y="503"/>
                  <a:pt x="359" y="466"/>
                  <a:pt x="392" y="455"/>
                </a:cubicBezTo>
                <a:cubicBezTo>
                  <a:pt x="425" y="444"/>
                  <a:pt x="455" y="415"/>
                  <a:pt x="488" y="407"/>
                </a:cubicBezTo>
                <a:cubicBezTo>
                  <a:pt x="521" y="399"/>
                  <a:pt x="560" y="407"/>
                  <a:pt x="592" y="407"/>
                </a:cubicBezTo>
                <a:cubicBezTo>
                  <a:pt x="624" y="407"/>
                  <a:pt x="651" y="407"/>
                  <a:pt x="680" y="407"/>
                </a:cubicBezTo>
                <a:cubicBezTo>
                  <a:pt x="709" y="407"/>
                  <a:pt x="725" y="407"/>
                  <a:pt x="768" y="407"/>
                </a:cubicBezTo>
                <a:cubicBezTo>
                  <a:pt x="811" y="407"/>
                  <a:pt x="873" y="407"/>
                  <a:pt x="936" y="407"/>
                </a:cubicBezTo>
              </a:path>
            </a:pathLst>
          </a:custGeom>
          <a:noFill/>
          <a:ln w="25400" cap="sq" cmpd="sng">
            <a:solidFill>
              <a:srgbClr val="FF0000"/>
            </a:solidFill>
            <a:prstDash val="solid"/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9953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Text Box 3"/>
          <p:cNvSpPr txBox="1">
            <a:spLocks noChangeArrowheads="1"/>
          </p:cNvSpPr>
          <p:nvPr/>
        </p:nvSpPr>
        <p:spPr bwMode="auto">
          <a:xfrm>
            <a:off x="2800350" y="763252"/>
            <a:ext cx="4868640" cy="461665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Post-</a:t>
            </a:r>
            <a:r>
              <a:rPr kumimoji="0" lang="en-US" sz="2400" b="1" i="0" u="sng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Synaptically</a:t>
            </a: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-Gated Hebb Rule</a:t>
            </a:r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2418063" y="4660901"/>
            <a:ext cx="875561" cy="584775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Low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Output </a:t>
            </a:r>
          </a:p>
        </p:txBody>
      </p:sp>
      <p:graphicFrame>
        <p:nvGraphicFramePr>
          <p:cNvPr id="592901" name="Group 5"/>
          <p:cNvGraphicFramePr>
            <a:graphicFrameLocks noGrp="1"/>
          </p:cNvGraphicFramePr>
          <p:nvPr>
            <p:extLst/>
          </p:nvPr>
        </p:nvGraphicFramePr>
        <p:xfrm>
          <a:off x="2133600" y="5399088"/>
          <a:ext cx="3162300" cy="1148398"/>
        </p:xfrm>
        <a:graphic>
          <a:graphicData uri="http://schemas.openxmlformats.org/drawingml/2006/table">
            <a:tbl>
              <a:tblPr/>
              <a:tblGrid>
                <a:gridCol w="158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0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3024" name="Text Box 16"/>
          <p:cNvSpPr txBox="1">
            <a:spLocks noChangeArrowheads="1"/>
          </p:cNvSpPr>
          <p:nvPr/>
        </p:nvSpPr>
        <p:spPr bwMode="auto">
          <a:xfrm>
            <a:off x="3996752" y="4705141"/>
            <a:ext cx="824265" cy="584775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High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43025" name="Text Box 17"/>
          <p:cNvSpPr txBox="1">
            <a:spLocks noChangeArrowheads="1"/>
          </p:cNvSpPr>
          <p:nvPr/>
        </p:nvSpPr>
        <p:spPr bwMode="auto">
          <a:xfrm>
            <a:off x="761898" y="6070159"/>
            <a:ext cx="1160895" cy="338554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High Input</a:t>
            </a:r>
          </a:p>
        </p:txBody>
      </p:sp>
      <p:sp>
        <p:nvSpPr>
          <p:cNvPr id="43026" name="Text Box 18"/>
          <p:cNvSpPr txBox="1">
            <a:spLocks noChangeArrowheads="1"/>
          </p:cNvSpPr>
          <p:nvPr/>
        </p:nvSpPr>
        <p:spPr bwMode="auto">
          <a:xfrm>
            <a:off x="787769" y="5444638"/>
            <a:ext cx="1112805" cy="338554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Low Input</a:t>
            </a:r>
          </a:p>
        </p:txBody>
      </p:sp>
      <p:sp>
        <p:nvSpPr>
          <p:cNvPr id="43027" name="AutoShape 19"/>
          <p:cNvSpPr>
            <a:spLocks noChangeArrowheads="1"/>
          </p:cNvSpPr>
          <p:nvPr/>
        </p:nvSpPr>
        <p:spPr bwMode="auto">
          <a:xfrm>
            <a:off x="4273550" y="6083300"/>
            <a:ext cx="190500" cy="330200"/>
          </a:xfrm>
          <a:prstGeom prst="upArrow">
            <a:avLst>
              <a:gd name="adj1" fmla="val 50000"/>
              <a:gd name="adj2" fmla="val 43333"/>
            </a:avLst>
          </a:prstGeom>
          <a:solidFill>
            <a:srgbClr val="FF0000"/>
          </a:solidFill>
          <a:ln w="25400" cap="sq">
            <a:solidFill>
              <a:srgbClr val="FF0000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Times New Roman" panose="02020603050405020304" pitchFamily="18" charset="0"/>
            </a:endParaRPr>
          </a:p>
        </p:txBody>
      </p:sp>
      <p:sp>
        <p:nvSpPr>
          <p:cNvPr id="43028" name="Oval 20"/>
          <p:cNvSpPr>
            <a:spLocks noChangeArrowheads="1"/>
          </p:cNvSpPr>
          <p:nvPr/>
        </p:nvSpPr>
        <p:spPr bwMode="auto">
          <a:xfrm>
            <a:off x="2711450" y="5575300"/>
            <a:ext cx="88900" cy="88900"/>
          </a:xfrm>
          <a:prstGeom prst="ellipse">
            <a:avLst/>
          </a:prstGeom>
          <a:solidFill>
            <a:srgbClr val="FF0000"/>
          </a:solidFill>
          <a:ln w="254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Times New Roman" panose="02020603050405020304" pitchFamily="18" charset="0"/>
            </a:endParaRPr>
          </a:p>
        </p:txBody>
      </p:sp>
      <p:sp>
        <p:nvSpPr>
          <p:cNvPr id="43029" name="Oval 21"/>
          <p:cNvSpPr>
            <a:spLocks noChangeArrowheads="1"/>
          </p:cNvSpPr>
          <p:nvPr/>
        </p:nvSpPr>
        <p:spPr bwMode="auto">
          <a:xfrm>
            <a:off x="2715093" y="6248400"/>
            <a:ext cx="88900" cy="88900"/>
          </a:xfrm>
          <a:prstGeom prst="ellipse">
            <a:avLst/>
          </a:prstGeom>
          <a:solidFill>
            <a:srgbClr val="FF0000"/>
          </a:solidFill>
          <a:ln w="254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Times New Roman" panose="02020603050405020304" pitchFamily="18" charset="0"/>
            </a:endParaRPr>
          </a:p>
        </p:txBody>
      </p:sp>
      <p:sp>
        <p:nvSpPr>
          <p:cNvPr id="43032" name="Rectangle 24"/>
          <p:cNvSpPr>
            <a:spLocks noChangeArrowheads="1"/>
          </p:cNvSpPr>
          <p:nvPr/>
        </p:nvSpPr>
        <p:spPr bwMode="auto">
          <a:xfrm>
            <a:off x="2097430" y="3980041"/>
            <a:ext cx="6350000" cy="635000"/>
          </a:xfrm>
          <a:prstGeom prst="rect">
            <a:avLst/>
          </a:prstGeom>
          <a:noFill/>
          <a:ln w="9525" cap="sq">
            <a:solidFill>
              <a:srgbClr val="000036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33" name="Rectangle 25"/>
          <p:cNvSpPr>
            <a:spLocks noChangeArrowheads="1"/>
          </p:cNvSpPr>
          <p:nvPr/>
        </p:nvSpPr>
        <p:spPr bwMode="auto">
          <a:xfrm>
            <a:off x="2084730" y="1516241"/>
            <a:ext cx="584200" cy="2387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34" name="Oval 26"/>
          <p:cNvSpPr>
            <a:spLocks noChangeArrowheads="1"/>
          </p:cNvSpPr>
          <p:nvPr/>
        </p:nvSpPr>
        <p:spPr bwMode="auto">
          <a:xfrm>
            <a:off x="446430" y="1846441"/>
            <a:ext cx="508000" cy="520700"/>
          </a:xfrm>
          <a:prstGeom prst="ellipse">
            <a:avLst/>
          </a:prstGeom>
          <a:solidFill>
            <a:srgbClr val="33CCCC"/>
          </a:solidFill>
          <a:ln w="25400" cap="sq">
            <a:solidFill>
              <a:srgbClr val="00206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35" name="Oval 27"/>
          <p:cNvSpPr>
            <a:spLocks noChangeArrowheads="1"/>
          </p:cNvSpPr>
          <p:nvPr/>
        </p:nvSpPr>
        <p:spPr bwMode="auto">
          <a:xfrm>
            <a:off x="421030" y="3256141"/>
            <a:ext cx="520700" cy="520700"/>
          </a:xfrm>
          <a:prstGeom prst="ellipse">
            <a:avLst/>
          </a:prstGeom>
          <a:solidFill>
            <a:srgbClr val="33CCCC"/>
          </a:solidFill>
          <a:ln w="25400" cap="sq">
            <a:solidFill>
              <a:srgbClr val="00206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36" name="Line 28"/>
          <p:cNvSpPr>
            <a:spLocks noChangeShapeType="1"/>
          </p:cNvSpPr>
          <p:nvPr/>
        </p:nvSpPr>
        <p:spPr bwMode="auto">
          <a:xfrm>
            <a:off x="700430" y="2354441"/>
            <a:ext cx="0" cy="889000"/>
          </a:xfrm>
          <a:prstGeom prst="line">
            <a:avLst/>
          </a:prstGeom>
          <a:noFill/>
          <a:ln w="25400" cap="sq">
            <a:solidFill>
              <a:srgbClr val="002060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37" name="Line 29"/>
          <p:cNvSpPr>
            <a:spLocks noChangeShapeType="1"/>
          </p:cNvSpPr>
          <p:nvPr/>
        </p:nvSpPr>
        <p:spPr bwMode="auto">
          <a:xfrm>
            <a:off x="1678330" y="2341741"/>
            <a:ext cx="1549400" cy="0"/>
          </a:xfrm>
          <a:prstGeom prst="line">
            <a:avLst/>
          </a:prstGeom>
          <a:noFill/>
          <a:ln w="25400" cap="sq">
            <a:solidFill>
              <a:srgbClr val="3366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38" name="Line 30"/>
          <p:cNvSpPr>
            <a:spLocks noChangeShapeType="1"/>
          </p:cNvSpPr>
          <p:nvPr/>
        </p:nvSpPr>
        <p:spPr bwMode="auto">
          <a:xfrm>
            <a:off x="1678330" y="3256141"/>
            <a:ext cx="1549400" cy="0"/>
          </a:xfrm>
          <a:prstGeom prst="line">
            <a:avLst/>
          </a:prstGeom>
          <a:noFill/>
          <a:ln w="25400" cap="sq">
            <a:solidFill>
              <a:srgbClr val="3366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39" name="Line 31"/>
          <p:cNvSpPr>
            <a:spLocks noChangeShapeType="1"/>
          </p:cNvSpPr>
          <p:nvPr/>
        </p:nvSpPr>
        <p:spPr bwMode="auto">
          <a:xfrm>
            <a:off x="687730" y="3802241"/>
            <a:ext cx="0" cy="431800"/>
          </a:xfrm>
          <a:prstGeom prst="line">
            <a:avLst/>
          </a:prstGeom>
          <a:noFill/>
          <a:ln w="25400" cap="sq">
            <a:solidFill>
              <a:srgbClr val="002060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41" name="Freeform 33"/>
          <p:cNvSpPr>
            <a:spLocks/>
          </p:cNvSpPr>
          <p:nvPr/>
        </p:nvSpPr>
        <p:spPr bwMode="auto">
          <a:xfrm>
            <a:off x="1741830" y="2705279"/>
            <a:ext cx="1435100" cy="517525"/>
          </a:xfrm>
          <a:custGeom>
            <a:avLst/>
            <a:gdLst>
              <a:gd name="T0" fmla="*/ 0 w 904"/>
              <a:gd name="T1" fmla="*/ 323 h 326"/>
              <a:gd name="T2" fmla="*/ 136 w 904"/>
              <a:gd name="T3" fmla="*/ 323 h 326"/>
              <a:gd name="T4" fmla="*/ 256 w 904"/>
              <a:gd name="T5" fmla="*/ 307 h 326"/>
              <a:gd name="T6" fmla="*/ 320 w 904"/>
              <a:gd name="T7" fmla="*/ 275 h 326"/>
              <a:gd name="T8" fmla="*/ 384 w 904"/>
              <a:gd name="T9" fmla="*/ 99 h 326"/>
              <a:gd name="T10" fmla="*/ 440 w 904"/>
              <a:gd name="T11" fmla="*/ 19 h 326"/>
              <a:gd name="T12" fmla="*/ 544 w 904"/>
              <a:gd name="T13" fmla="*/ 19 h 326"/>
              <a:gd name="T14" fmla="*/ 632 w 904"/>
              <a:gd name="T15" fmla="*/ 131 h 326"/>
              <a:gd name="T16" fmla="*/ 752 w 904"/>
              <a:gd name="T17" fmla="*/ 291 h 326"/>
              <a:gd name="T18" fmla="*/ 824 w 904"/>
              <a:gd name="T19" fmla="*/ 315 h 326"/>
              <a:gd name="T20" fmla="*/ 904 w 904"/>
              <a:gd name="T21" fmla="*/ 323 h 32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904"/>
              <a:gd name="T34" fmla="*/ 0 h 326"/>
              <a:gd name="T35" fmla="*/ 904 w 904"/>
              <a:gd name="T36" fmla="*/ 326 h 32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904" h="326">
                <a:moveTo>
                  <a:pt x="0" y="323"/>
                </a:moveTo>
                <a:cubicBezTo>
                  <a:pt x="46" y="324"/>
                  <a:pt x="93" y="326"/>
                  <a:pt x="136" y="323"/>
                </a:cubicBezTo>
                <a:cubicBezTo>
                  <a:pt x="179" y="320"/>
                  <a:pt x="225" y="315"/>
                  <a:pt x="256" y="307"/>
                </a:cubicBezTo>
                <a:cubicBezTo>
                  <a:pt x="287" y="299"/>
                  <a:pt x="299" y="310"/>
                  <a:pt x="320" y="275"/>
                </a:cubicBezTo>
                <a:cubicBezTo>
                  <a:pt x="341" y="240"/>
                  <a:pt x="364" y="142"/>
                  <a:pt x="384" y="99"/>
                </a:cubicBezTo>
                <a:cubicBezTo>
                  <a:pt x="404" y="56"/>
                  <a:pt x="413" y="32"/>
                  <a:pt x="440" y="19"/>
                </a:cubicBezTo>
                <a:cubicBezTo>
                  <a:pt x="467" y="6"/>
                  <a:pt x="512" y="0"/>
                  <a:pt x="544" y="19"/>
                </a:cubicBezTo>
                <a:cubicBezTo>
                  <a:pt x="576" y="38"/>
                  <a:pt x="597" y="86"/>
                  <a:pt x="632" y="131"/>
                </a:cubicBezTo>
                <a:cubicBezTo>
                  <a:pt x="667" y="176"/>
                  <a:pt x="720" y="260"/>
                  <a:pt x="752" y="291"/>
                </a:cubicBezTo>
                <a:cubicBezTo>
                  <a:pt x="784" y="322"/>
                  <a:pt x="799" y="310"/>
                  <a:pt x="824" y="315"/>
                </a:cubicBezTo>
                <a:cubicBezTo>
                  <a:pt x="849" y="320"/>
                  <a:pt x="887" y="321"/>
                  <a:pt x="904" y="323"/>
                </a:cubicBezTo>
              </a:path>
            </a:pathLst>
          </a:custGeom>
          <a:noFill/>
          <a:ln w="25400" cap="sq" cmpd="sng">
            <a:solidFill>
              <a:srgbClr val="FF0000"/>
            </a:solidFill>
            <a:prstDash val="solid"/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42" name="Rectangle 34"/>
          <p:cNvSpPr>
            <a:spLocks noChangeArrowheads="1"/>
          </p:cNvSpPr>
          <p:nvPr/>
        </p:nvSpPr>
        <p:spPr bwMode="auto">
          <a:xfrm>
            <a:off x="3977030" y="1516241"/>
            <a:ext cx="584200" cy="23749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43" name="Line 35"/>
          <p:cNvSpPr>
            <a:spLocks noChangeShapeType="1"/>
          </p:cNvSpPr>
          <p:nvPr/>
        </p:nvSpPr>
        <p:spPr bwMode="auto">
          <a:xfrm>
            <a:off x="3570630" y="2329041"/>
            <a:ext cx="1549400" cy="0"/>
          </a:xfrm>
          <a:prstGeom prst="line">
            <a:avLst/>
          </a:prstGeom>
          <a:noFill/>
          <a:ln w="25400" cap="sq">
            <a:solidFill>
              <a:srgbClr val="3366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44" name="Line 36"/>
          <p:cNvSpPr>
            <a:spLocks noChangeShapeType="1"/>
          </p:cNvSpPr>
          <p:nvPr/>
        </p:nvSpPr>
        <p:spPr bwMode="auto">
          <a:xfrm>
            <a:off x="3570630" y="3243441"/>
            <a:ext cx="1549400" cy="0"/>
          </a:xfrm>
          <a:prstGeom prst="line">
            <a:avLst/>
          </a:prstGeom>
          <a:noFill/>
          <a:ln w="25400" cap="sq">
            <a:solidFill>
              <a:srgbClr val="3366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46" name="Rectangle 38"/>
          <p:cNvSpPr>
            <a:spLocks noChangeArrowheads="1"/>
          </p:cNvSpPr>
          <p:nvPr/>
        </p:nvSpPr>
        <p:spPr bwMode="auto">
          <a:xfrm>
            <a:off x="5932830" y="1503541"/>
            <a:ext cx="584200" cy="2387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47" name="Line 39"/>
          <p:cNvSpPr>
            <a:spLocks noChangeShapeType="1"/>
          </p:cNvSpPr>
          <p:nvPr/>
        </p:nvSpPr>
        <p:spPr bwMode="auto">
          <a:xfrm>
            <a:off x="5526430" y="2316341"/>
            <a:ext cx="1549400" cy="0"/>
          </a:xfrm>
          <a:prstGeom prst="line">
            <a:avLst/>
          </a:prstGeom>
          <a:noFill/>
          <a:ln w="25400" cap="sq">
            <a:solidFill>
              <a:srgbClr val="3366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48" name="Line 40"/>
          <p:cNvSpPr>
            <a:spLocks noChangeShapeType="1"/>
          </p:cNvSpPr>
          <p:nvPr/>
        </p:nvSpPr>
        <p:spPr bwMode="auto">
          <a:xfrm>
            <a:off x="5526430" y="3230741"/>
            <a:ext cx="1549400" cy="0"/>
          </a:xfrm>
          <a:prstGeom prst="line">
            <a:avLst/>
          </a:prstGeom>
          <a:noFill/>
          <a:ln w="25400" cap="sq">
            <a:solidFill>
              <a:srgbClr val="3366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49" name="Rectangle 41"/>
          <p:cNvSpPr>
            <a:spLocks noChangeArrowheads="1"/>
          </p:cNvSpPr>
          <p:nvPr/>
        </p:nvSpPr>
        <p:spPr bwMode="auto">
          <a:xfrm>
            <a:off x="7850530" y="1503541"/>
            <a:ext cx="584200" cy="2387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50" name="Line 42"/>
          <p:cNvSpPr>
            <a:spLocks noChangeShapeType="1"/>
          </p:cNvSpPr>
          <p:nvPr/>
        </p:nvSpPr>
        <p:spPr bwMode="auto">
          <a:xfrm>
            <a:off x="7444130" y="2316341"/>
            <a:ext cx="1549400" cy="0"/>
          </a:xfrm>
          <a:prstGeom prst="line">
            <a:avLst/>
          </a:prstGeom>
          <a:noFill/>
          <a:ln w="25400" cap="sq">
            <a:solidFill>
              <a:srgbClr val="3366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51" name="Line 43"/>
          <p:cNvSpPr>
            <a:spLocks noChangeShapeType="1"/>
          </p:cNvSpPr>
          <p:nvPr/>
        </p:nvSpPr>
        <p:spPr bwMode="auto">
          <a:xfrm>
            <a:off x="7444130" y="3230741"/>
            <a:ext cx="1549400" cy="0"/>
          </a:xfrm>
          <a:prstGeom prst="line">
            <a:avLst/>
          </a:prstGeom>
          <a:noFill/>
          <a:ln w="25400" cap="sq">
            <a:solidFill>
              <a:srgbClr val="3366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52" name="Freeform 44"/>
          <p:cNvSpPr>
            <a:spLocks/>
          </p:cNvSpPr>
          <p:nvPr/>
        </p:nvSpPr>
        <p:spPr bwMode="auto">
          <a:xfrm>
            <a:off x="7520330" y="3102154"/>
            <a:ext cx="1333500" cy="57150"/>
          </a:xfrm>
          <a:custGeom>
            <a:avLst/>
            <a:gdLst>
              <a:gd name="T0" fmla="*/ 0 w 840"/>
              <a:gd name="T1" fmla="*/ 25 h 36"/>
              <a:gd name="T2" fmla="*/ 176 w 840"/>
              <a:gd name="T3" fmla="*/ 25 h 36"/>
              <a:gd name="T4" fmla="*/ 328 w 840"/>
              <a:gd name="T5" fmla="*/ 1 h 36"/>
              <a:gd name="T6" fmla="*/ 424 w 840"/>
              <a:gd name="T7" fmla="*/ 33 h 36"/>
              <a:gd name="T8" fmla="*/ 648 w 840"/>
              <a:gd name="T9" fmla="*/ 17 h 36"/>
              <a:gd name="T10" fmla="*/ 768 w 840"/>
              <a:gd name="T11" fmla="*/ 9 h 36"/>
              <a:gd name="T12" fmla="*/ 840 w 840"/>
              <a:gd name="T13" fmla="*/ 17 h 3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840"/>
              <a:gd name="T22" fmla="*/ 0 h 36"/>
              <a:gd name="T23" fmla="*/ 840 w 840"/>
              <a:gd name="T24" fmla="*/ 36 h 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840" h="36">
                <a:moveTo>
                  <a:pt x="0" y="25"/>
                </a:moveTo>
                <a:cubicBezTo>
                  <a:pt x="60" y="27"/>
                  <a:pt x="121" y="29"/>
                  <a:pt x="176" y="25"/>
                </a:cubicBezTo>
                <a:cubicBezTo>
                  <a:pt x="231" y="21"/>
                  <a:pt x="287" y="0"/>
                  <a:pt x="328" y="1"/>
                </a:cubicBezTo>
                <a:cubicBezTo>
                  <a:pt x="369" y="2"/>
                  <a:pt x="371" y="30"/>
                  <a:pt x="424" y="33"/>
                </a:cubicBezTo>
                <a:cubicBezTo>
                  <a:pt x="477" y="36"/>
                  <a:pt x="591" y="21"/>
                  <a:pt x="648" y="17"/>
                </a:cubicBezTo>
                <a:cubicBezTo>
                  <a:pt x="705" y="13"/>
                  <a:pt x="736" y="9"/>
                  <a:pt x="768" y="9"/>
                </a:cubicBezTo>
                <a:cubicBezTo>
                  <a:pt x="800" y="9"/>
                  <a:pt x="820" y="13"/>
                  <a:pt x="840" y="17"/>
                </a:cubicBezTo>
              </a:path>
            </a:pathLst>
          </a:custGeom>
          <a:noFill/>
          <a:ln w="25400" cap="sq" cmpd="sng">
            <a:solidFill>
              <a:srgbClr val="00FFFF"/>
            </a:solidFill>
            <a:prstDash val="solid"/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53" name="AutoShape 45"/>
          <p:cNvSpPr>
            <a:spLocks noChangeArrowheads="1"/>
          </p:cNvSpPr>
          <p:nvPr/>
        </p:nvSpPr>
        <p:spPr bwMode="auto">
          <a:xfrm>
            <a:off x="2287930" y="4056241"/>
            <a:ext cx="190500" cy="431800"/>
          </a:xfrm>
          <a:prstGeom prst="upArrow">
            <a:avLst>
              <a:gd name="adj1" fmla="val 50000"/>
              <a:gd name="adj2" fmla="val 56667"/>
            </a:avLst>
          </a:prstGeom>
          <a:solidFill>
            <a:srgbClr val="FF0000"/>
          </a:solidFill>
          <a:ln w="25400" cap="sq">
            <a:solidFill>
              <a:srgbClr val="FF0000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54" name="Freeform 46"/>
          <p:cNvSpPr>
            <a:spLocks/>
          </p:cNvSpPr>
          <p:nvPr/>
        </p:nvSpPr>
        <p:spPr bwMode="auto">
          <a:xfrm>
            <a:off x="852830" y="2770366"/>
            <a:ext cx="1231900" cy="1577975"/>
          </a:xfrm>
          <a:custGeom>
            <a:avLst/>
            <a:gdLst>
              <a:gd name="T0" fmla="*/ 776 w 776"/>
              <a:gd name="T1" fmla="*/ 994 h 994"/>
              <a:gd name="T2" fmla="*/ 560 w 776"/>
              <a:gd name="T3" fmla="*/ 954 h 994"/>
              <a:gd name="T4" fmla="*/ 408 w 776"/>
              <a:gd name="T5" fmla="*/ 866 h 994"/>
              <a:gd name="T6" fmla="*/ 296 w 776"/>
              <a:gd name="T7" fmla="*/ 698 h 994"/>
              <a:gd name="T8" fmla="*/ 239 w 776"/>
              <a:gd name="T9" fmla="*/ 116 h 994"/>
              <a:gd name="T10" fmla="*/ 0 w 776"/>
              <a:gd name="T11" fmla="*/ 2 h 99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76"/>
              <a:gd name="T19" fmla="*/ 0 h 994"/>
              <a:gd name="T20" fmla="*/ 776 w 776"/>
              <a:gd name="T21" fmla="*/ 994 h 99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76" h="994">
                <a:moveTo>
                  <a:pt x="776" y="994"/>
                </a:moveTo>
                <a:cubicBezTo>
                  <a:pt x="740" y="987"/>
                  <a:pt x="621" y="975"/>
                  <a:pt x="560" y="954"/>
                </a:cubicBezTo>
                <a:cubicBezTo>
                  <a:pt x="499" y="933"/>
                  <a:pt x="452" y="909"/>
                  <a:pt x="408" y="866"/>
                </a:cubicBezTo>
                <a:cubicBezTo>
                  <a:pt x="364" y="823"/>
                  <a:pt x="324" y="823"/>
                  <a:pt x="296" y="698"/>
                </a:cubicBezTo>
                <a:cubicBezTo>
                  <a:pt x="268" y="573"/>
                  <a:pt x="288" y="232"/>
                  <a:pt x="239" y="116"/>
                </a:cubicBezTo>
                <a:cubicBezTo>
                  <a:pt x="190" y="0"/>
                  <a:pt x="92" y="2"/>
                  <a:pt x="0" y="2"/>
                </a:cubicBezTo>
              </a:path>
            </a:pathLst>
          </a:custGeom>
          <a:noFill/>
          <a:ln w="25400" cap="sq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55" name="Oval 47"/>
          <p:cNvSpPr>
            <a:spLocks noChangeArrowheads="1"/>
          </p:cNvSpPr>
          <p:nvPr/>
        </p:nvSpPr>
        <p:spPr bwMode="auto">
          <a:xfrm>
            <a:off x="4224680" y="4297541"/>
            <a:ext cx="88900" cy="88900"/>
          </a:xfrm>
          <a:prstGeom prst="ellipse">
            <a:avLst/>
          </a:prstGeom>
          <a:solidFill>
            <a:srgbClr val="FF0000"/>
          </a:solidFill>
          <a:ln w="254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56" name="Oval 48"/>
          <p:cNvSpPr>
            <a:spLocks noChangeArrowheads="1"/>
          </p:cNvSpPr>
          <p:nvPr/>
        </p:nvSpPr>
        <p:spPr bwMode="auto">
          <a:xfrm>
            <a:off x="8142630" y="4246741"/>
            <a:ext cx="88900" cy="88900"/>
          </a:xfrm>
          <a:prstGeom prst="ellipse">
            <a:avLst/>
          </a:prstGeom>
          <a:solidFill>
            <a:srgbClr val="FF0000"/>
          </a:solidFill>
          <a:ln w="254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57" name="Freeform 49"/>
          <p:cNvSpPr>
            <a:spLocks/>
          </p:cNvSpPr>
          <p:nvPr/>
        </p:nvSpPr>
        <p:spPr bwMode="auto">
          <a:xfrm>
            <a:off x="3557930" y="3114854"/>
            <a:ext cx="1333500" cy="57150"/>
          </a:xfrm>
          <a:custGeom>
            <a:avLst/>
            <a:gdLst>
              <a:gd name="T0" fmla="*/ 0 w 840"/>
              <a:gd name="T1" fmla="*/ 25 h 36"/>
              <a:gd name="T2" fmla="*/ 176 w 840"/>
              <a:gd name="T3" fmla="*/ 25 h 36"/>
              <a:gd name="T4" fmla="*/ 328 w 840"/>
              <a:gd name="T5" fmla="*/ 1 h 36"/>
              <a:gd name="T6" fmla="*/ 424 w 840"/>
              <a:gd name="T7" fmla="*/ 33 h 36"/>
              <a:gd name="T8" fmla="*/ 648 w 840"/>
              <a:gd name="T9" fmla="*/ 17 h 36"/>
              <a:gd name="T10" fmla="*/ 768 w 840"/>
              <a:gd name="T11" fmla="*/ 9 h 36"/>
              <a:gd name="T12" fmla="*/ 840 w 840"/>
              <a:gd name="T13" fmla="*/ 17 h 3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840"/>
              <a:gd name="T22" fmla="*/ 0 h 36"/>
              <a:gd name="T23" fmla="*/ 840 w 840"/>
              <a:gd name="T24" fmla="*/ 36 h 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840" h="36">
                <a:moveTo>
                  <a:pt x="0" y="25"/>
                </a:moveTo>
                <a:cubicBezTo>
                  <a:pt x="60" y="27"/>
                  <a:pt x="121" y="29"/>
                  <a:pt x="176" y="25"/>
                </a:cubicBezTo>
                <a:cubicBezTo>
                  <a:pt x="231" y="21"/>
                  <a:pt x="287" y="0"/>
                  <a:pt x="328" y="1"/>
                </a:cubicBezTo>
                <a:cubicBezTo>
                  <a:pt x="369" y="2"/>
                  <a:pt x="371" y="30"/>
                  <a:pt x="424" y="33"/>
                </a:cubicBezTo>
                <a:cubicBezTo>
                  <a:pt x="477" y="36"/>
                  <a:pt x="591" y="21"/>
                  <a:pt x="648" y="17"/>
                </a:cubicBezTo>
                <a:cubicBezTo>
                  <a:pt x="705" y="13"/>
                  <a:pt x="736" y="9"/>
                  <a:pt x="768" y="9"/>
                </a:cubicBezTo>
                <a:cubicBezTo>
                  <a:pt x="800" y="9"/>
                  <a:pt x="820" y="13"/>
                  <a:pt x="840" y="17"/>
                </a:cubicBezTo>
              </a:path>
            </a:pathLst>
          </a:custGeom>
          <a:noFill/>
          <a:ln w="25400" cap="sq" cmpd="sng">
            <a:solidFill>
              <a:srgbClr val="FF0000"/>
            </a:solidFill>
            <a:prstDash val="solid"/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59" name="Freeform 51"/>
          <p:cNvSpPr>
            <a:spLocks/>
          </p:cNvSpPr>
          <p:nvPr/>
        </p:nvSpPr>
        <p:spPr bwMode="auto">
          <a:xfrm>
            <a:off x="5564530" y="2213154"/>
            <a:ext cx="1358900" cy="28575"/>
          </a:xfrm>
          <a:custGeom>
            <a:avLst/>
            <a:gdLst>
              <a:gd name="T0" fmla="*/ 0 w 856"/>
              <a:gd name="T1" fmla="*/ 9 h 18"/>
              <a:gd name="T2" fmla="*/ 200 w 856"/>
              <a:gd name="T3" fmla="*/ 9 h 18"/>
              <a:gd name="T4" fmla="*/ 344 w 856"/>
              <a:gd name="T5" fmla="*/ 1 h 18"/>
              <a:gd name="T6" fmla="*/ 504 w 856"/>
              <a:gd name="T7" fmla="*/ 1 h 18"/>
              <a:gd name="T8" fmla="*/ 648 w 856"/>
              <a:gd name="T9" fmla="*/ 9 h 18"/>
              <a:gd name="T10" fmla="*/ 792 w 856"/>
              <a:gd name="T11" fmla="*/ 17 h 18"/>
              <a:gd name="T12" fmla="*/ 856 w 856"/>
              <a:gd name="T13" fmla="*/ 17 h 1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856"/>
              <a:gd name="T22" fmla="*/ 0 h 18"/>
              <a:gd name="T23" fmla="*/ 856 w 856"/>
              <a:gd name="T24" fmla="*/ 18 h 1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856" h="18">
                <a:moveTo>
                  <a:pt x="0" y="9"/>
                </a:moveTo>
                <a:cubicBezTo>
                  <a:pt x="71" y="9"/>
                  <a:pt x="143" y="10"/>
                  <a:pt x="200" y="9"/>
                </a:cubicBezTo>
                <a:cubicBezTo>
                  <a:pt x="257" y="8"/>
                  <a:pt x="293" y="2"/>
                  <a:pt x="344" y="1"/>
                </a:cubicBezTo>
                <a:cubicBezTo>
                  <a:pt x="395" y="0"/>
                  <a:pt x="453" y="0"/>
                  <a:pt x="504" y="1"/>
                </a:cubicBezTo>
                <a:cubicBezTo>
                  <a:pt x="555" y="2"/>
                  <a:pt x="600" y="6"/>
                  <a:pt x="648" y="9"/>
                </a:cubicBezTo>
                <a:cubicBezTo>
                  <a:pt x="696" y="12"/>
                  <a:pt x="757" y="16"/>
                  <a:pt x="792" y="17"/>
                </a:cubicBezTo>
                <a:cubicBezTo>
                  <a:pt x="827" y="18"/>
                  <a:pt x="841" y="17"/>
                  <a:pt x="856" y="17"/>
                </a:cubicBezTo>
              </a:path>
            </a:pathLst>
          </a:custGeom>
          <a:noFill/>
          <a:ln w="25400" cap="sq" cmpd="sng">
            <a:solidFill>
              <a:srgbClr val="FF0000"/>
            </a:solidFill>
            <a:prstDash val="solid"/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60" name="Freeform 52"/>
          <p:cNvSpPr>
            <a:spLocks/>
          </p:cNvSpPr>
          <p:nvPr/>
        </p:nvSpPr>
        <p:spPr bwMode="auto">
          <a:xfrm>
            <a:off x="5589930" y="2654479"/>
            <a:ext cx="1435100" cy="517525"/>
          </a:xfrm>
          <a:custGeom>
            <a:avLst/>
            <a:gdLst>
              <a:gd name="T0" fmla="*/ 0 w 904"/>
              <a:gd name="T1" fmla="*/ 323 h 326"/>
              <a:gd name="T2" fmla="*/ 136 w 904"/>
              <a:gd name="T3" fmla="*/ 323 h 326"/>
              <a:gd name="T4" fmla="*/ 256 w 904"/>
              <a:gd name="T5" fmla="*/ 307 h 326"/>
              <a:gd name="T6" fmla="*/ 320 w 904"/>
              <a:gd name="T7" fmla="*/ 275 h 326"/>
              <a:gd name="T8" fmla="*/ 384 w 904"/>
              <a:gd name="T9" fmla="*/ 99 h 326"/>
              <a:gd name="T10" fmla="*/ 440 w 904"/>
              <a:gd name="T11" fmla="*/ 19 h 326"/>
              <a:gd name="T12" fmla="*/ 544 w 904"/>
              <a:gd name="T13" fmla="*/ 19 h 326"/>
              <a:gd name="T14" fmla="*/ 632 w 904"/>
              <a:gd name="T15" fmla="*/ 131 h 326"/>
              <a:gd name="T16" fmla="*/ 752 w 904"/>
              <a:gd name="T17" fmla="*/ 291 h 326"/>
              <a:gd name="T18" fmla="*/ 824 w 904"/>
              <a:gd name="T19" fmla="*/ 315 h 326"/>
              <a:gd name="T20" fmla="*/ 904 w 904"/>
              <a:gd name="T21" fmla="*/ 323 h 32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904"/>
              <a:gd name="T34" fmla="*/ 0 h 326"/>
              <a:gd name="T35" fmla="*/ 904 w 904"/>
              <a:gd name="T36" fmla="*/ 326 h 32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904" h="326">
                <a:moveTo>
                  <a:pt x="0" y="323"/>
                </a:moveTo>
                <a:cubicBezTo>
                  <a:pt x="46" y="324"/>
                  <a:pt x="93" y="326"/>
                  <a:pt x="136" y="323"/>
                </a:cubicBezTo>
                <a:cubicBezTo>
                  <a:pt x="179" y="320"/>
                  <a:pt x="225" y="315"/>
                  <a:pt x="256" y="307"/>
                </a:cubicBezTo>
                <a:cubicBezTo>
                  <a:pt x="287" y="299"/>
                  <a:pt x="299" y="310"/>
                  <a:pt x="320" y="275"/>
                </a:cubicBezTo>
                <a:cubicBezTo>
                  <a:pt x="341" y="240"/>
                  <a:pt x="364" y="142"/>
                  <a:pt x="384" y="99"/>
                </a:cubicBezTo>
                <a:cubicBezTo>
                  <a:pt x="404" y="56"/>
                  <a:pt x="413" y="32"/>
                  <a:pt x="440" y="19"/>
                </a:cubicBezTo>
                <a:cubicBezTo>
                  <a:pt x="467" y="6"/>
                  <a:pt x="512" y="0"/>
                  <a:pt x="544" y="19"/>
                </a:cubicBezTo>
                <a:cubicBezTo>
                  <a:pt x="576" y="38"/>
                  <a:pt x="597" y="86"/>
                  <a:pt x="632" y="131"/>
                </a:cubicBezTo>
                <a:cubicBezTo>
                  <a:pt x="667" y="176"/>
                  <a:pt x="720" y="260"/>
                  <a:pt x="752" y="291"/>
                </a:cubicBezTo>
                <a:cubicBezTo>
                  <a:pt x="784" y="322"/>
                  <a:pt x="799" y="310"/>
                  <a:pt x="824" y="315"/>
                </a:cubicBezTo>
                <a:cubicBezTo>
                  <a:pt x="849" y="320"/>
                  <a:pt x="887" y="321"/>
                  <a:pt x="904" y="323"/>
                </a:cubicBezTo>
              </a:path>
            </a:pathLst>
          </a:custGeom>
          <a:noFill/>
          <a:ln w="25400" cap="sq" cmpd="sng">
            <a:solidFill>
              <a:srgbClr val="FF0000"/>
            </a:solidFill>
            <a:prstDash val="solid"/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61" name="Freeform 53"/>
          <p:cNvSpPr>
            <a:spLocks/>
          </p:cNvSpPr>
          <p:nvPr/>
        </p:nvSpPr>
        <p:spPr bwMode="auto">
          <a:xfrm>
            <a:off x="7545730" y="2213154"/>
            <a:ext cx="1358900" cy="28575"/>
          </a:xfrm>
          <a:custGeom>
            <a:avLst/>
            <a:gdLst>
              <a:gd name="T0" fmla="*/ 0 w 856"/>
              <a:gd name="T1" fmla="*/ 9 h 18"/>
              <a:gd name="T2" fmla="*/ 200 w 856"/>
              <a:gd name="T3" fmla="*/ 9 h 18"/>
              <a:gd name="T4" fmla="*/ 344 w 856"/>
              <a:gd name="T5" fmla="*/ 1 h 18"/>
              <a:gd name="T6" fmla="*/ 504 w 856"/>
              <a:gd name="T7" fmla="*/ 1 h 18"/>
              <a:gd name="T8" fmla="*/ 648 w 856"/>
              <a:gd name="T9" fmla="*/ 9 h 18"/>
              <a:gd name="T10" fmla="*/ 792 w 856"/>
              <a:gd name="T11" fmla="*/ 17 h 18"/>
              <a:gd name="T12" fmla="*/ 856 w 856"/>
              <a:gd name="T13" fmla="*/ 17 h 1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856"/>
              <a:gd name="T22" fmla="*/ 0 h 18"/>
              <a:gd name="T23" fmla="*/ 856 w 856"/>
              <a:gd name="T24" fmla="*/ 18 h 1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856" h="18">
                <a:moveTo>
                  <a:pt x="0" y="9"/>
                </a:moveTo>
                <a:cubicBezTo>
                  <a:pt x="71" y="9"/>
                  <a:pt x="143" y="10"/>
                  <a:pt x="200" y="9"/>
                </a:cubicBezTo>
                <a:cubicBezTo>
                  <a:pt x="257" y="8"/>
                  <a:pt x="293" y="2"/>
                  <a:pt x="344" y="1"/>
                </a:cubicBezTo>
                <a:cubicBezTo>
                  <a:pt x="395" y="0"/>
                  <a:pt x="453" y="0"/>
                  <a:pt x="504" y="1"/>
                </a:cubicBezTo>
                <a:cubicBezTo>
                  <a:pt x="555" y="2"/>
                  <a:pt x="600" y="6"/>
                  <a:pt x="648" y="9"/>
                </a:cubicBezTo>
                <a:cubicBezTo>
                  <a:pt x="696" y="12"/>
                  <a:pt x="757" y="16"/>
                  <a:pt x="792" y="17"/>
                </a:cubicBezTo>
                <a:cubicBezTo>
                  <a:pt x="827" y="18"/>
                  <a:pt x="841" y="17"/>
                  <a:pt x="856" y="17"/>
                </a:cubicBezTo>
              </a:path>
            </a:pathLst>
          </a:custGeom>
          <a:noFill/>
          <a:ln w="25400" cap="sq" cmpd="sng">
            <a:solidFill>
              <a:srgbClr val="FF0000"/>
            </a:solidFill>
            <a:prstDash val="solid"/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AutoShape 45">
            <a:extLst>
              <a:ext uri="{FF2B5EF4-FFF2-40B4-BE49-F238E27FC236}">
                <a16:creationId xmlns:a16="http://schemas.microsoft.com/office/drawing/2014/main" id="{433FBA5D-D361-42E8-9CD4-52B03FA14664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6205880" y="4113450"/>
            <a:ext cx="190500" cy="431800"/>
          </a:xfrm>
          <a:prstGeom prst="upArrow">
            <a:avLst>
              <a:gd name="adj1" fmla="val 50000"/>
              <a:gd name="adj2" fmla="val 56667"/>
            </a:avLst>
          </a:prstGeom>
          <a:solidFill>
            <a:srgbClr val="FF0000"/>
          </a:solidFill>
          <a:ln w="25400" cap="sq">
            <a:solidFill>
              <a:srgbClr val="FF0000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7644" y="1892241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72244" y="3331825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56264" y="253303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  <a:r>
              <a:rPr kumimoji="0" lang="en-US" sz="1800" b="1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ij</a:t>
            </a:r>
            <a:endParaRPr kumimoji="0" lang="en-US" sz="1800" b="1" i="1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508281" y="4907258"/>
            <a:ext cx="3485249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/>
              </a:rPr>
              <a:t>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/>
              </a:rPr>
              <a:t>w</a:t>
            </a:r>
            <a:r>
              <a:rPr kumimoji="0" lang="en-US" sz="20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/>
              </a:rPr>
              <a:t>ij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/>
              </a:rPr>
              <a:t> (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/>
              </a:rPr>
              <a:t>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/>
              </a:rPr>
              <a:t>) = 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/>
              </a:rPr>
              <a:t>y</a:t>
            </a:r>
            <a:r>
              <a:rPr lang="en-US" sz="2000" i="1" baseline="-25000" dirty="0">
                <a:solidFill>
                  <a:prstClr val="black"/>
                </a:solidFill>
                <a:cs typeface="Times New Roman" panose="02020603050405020304" pitchFamily="18" charset="0"/>
                <a:sym typeface="Symbol"/>
              </a:rPr>
              <a:t>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/>
              </a:rPr>
              <a:t> (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/>
              </a:rPr>
              <a:t>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/>
              </a:rPr>
              <a:t>) [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/>
              </a:rPr>
              <a:t>y</a:t>
            </a:r>
            <a:r>
              <a:rPr lang="en-US" sz="2000" i="1" baseline="-25000" dirty="0">
                <a:solidFill>
                  <a:prstClr val="black"/>
                </a:solidFill>
                <a:cs typeface="Times New Roman" panose="02020603050405020304" pitchFamily="18" charset="0"/>
                <a:sym typeface="Symbol"/>
              </a:rPr>
              <a:t>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/>
              </a:rPr>
              <a:t> (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/>
              </a:rPr>
              <a:t>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/>
              </a:rPr>
              <a:t>) -</a:t>
            </a:r>
            <a:r>
              <a:rPr lang="en-US" sz="2000" i="1" dirty="0">
                <a:solidFill>
                  <a:prstClr val="black"/>
                </a:solidFill>
                <a:cs typeface="Times New Roman" panose="02020603050405020304" pitchFamily="18" charset="0"/>
                <a:sym typeface="Symbol"/>
              </a:rPr>
              <a:t> </a:t>
            </a:r>
            <a:r>
              <a:rPr lang="en-US" sz="2000" i="1" dirty="0" err="1">
                <a:solidFill>
                  <a:prstClr val="black"/>
                </a:solidFill>
                <a:cs typeface="Times New Roman" panose="02020603050405020304" pitchFamily="18" charset="0"/>
                <a:sym typeface="Symbol"/>
              </a:rPr>
              <a:t>w</a:t>
            </a:r>
            <a:r>
              <a:rPr lang="en-US" sz="2000" i="1" baseline="-25000" dirty="0" err="1">
                <a:solidFill>
                  <a:prstClr val="black"/>
                </a:solidFill>
                <a:cs typeface="Times New Roman" panose="02020603050405020304" pitchFamily="18" charset="0"/>
                <a:sym typeface="Symbol"/>
              </a:rPr>
              <a:t>ij</a:t>
            </a:r>
            <a:r>
              <a:rPr lang="en-US" sz="2000" dirty="0">
                <a:solidFill>
                  <a:prstClr val="black"/>
                </a:solidFill>
                <a:cs typeface="Times New Roman" panose="02020603050405020304" pitchFamily="18" charset="0"/>
                <a:sym typeface="Symbol"/>
              </a:rPr>
              <a:t> (</a:t>
            </a:r>
            <a:r>
              <a:rPr lang="en-US" sz="2000" i="1" dirty="0">
                <a:solidFill>
                  <a:prstClr val="black"/>
                </a:solidFill>
                <a:cs typeface="Times New Roman" panose="02020603050405020304" pitchFamily="18" charset="0"/>
                <a:sym typeface="Symbol"/>
              </a:rPr>
              <a:t>t</a:t>
            </a:r>
            <a:r>
              <a:rPr lang="en-US" sz="2000" dirty="0">
                <a:solidFill>
                  <a:prstClr val="black"/>
                </a:solidFill>
                <a:cs typeface="Times New Roman" panose="02020603050405020304" pitchFamily="18" charset="0"/>
                <a:sym typeface="Symbol"/>
              </a:rPr>
              <a:t>)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  <a:sym typeface="Symbol"/>
              </a:rPr>
              <a:t> ]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Times New Roman" panose="020206030504050203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725353" y="5511402"/>
            <a:ext cx="323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For binary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y</a:t>
            </a:r>
            <a:r>
              <a:rPr kumimoji="0" lang="en-US" sz="18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 and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y</a:t>
            </a:r>
            <a:r>
              <a:rPr kumimoji="0" lang="en-US" sz="1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 this leads to:</a:t>
            </a:r>
          </a:p>
        </p:txBody>
      </p:sp>
      <p:sp>
        <p:nvSpPr>
          <p:cNvPr id="53" name="AutoShape 19">
            <a:extLst>
              <a:ext uri="{FF2B5EF4-FFF2-40B4-BE49-F238E27FC236}">
                <a16:creationId xmlns:a16="http://schemas.microsoft.com/office/drawing/2014/main" id="{180AF7C9-DFBA-43B1-950F-1860AA557717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261437" y="5511402"/>
            <a:ext cx="190500" cy="330200"/>
          </a:xfrm>
          <a:prstGeom prst="upArrow">
            <a:avLst>
              <a:gd name="adj1" fmla="val 50000"/>
              <a:gd name="adj2" fmla="val 43333"/>
            </a:avLst>
          </a:prstGeom>
          <a:solidFill>
            <a:srgbClr val="FF0000"/>
          </a:solidFill>
          <a:ln w="25400" cap="sq">
            <a:solidFill>
              <a:srgbClr val="FF0000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Times New Roman" panose="02020603050405020304" pitchFamily="18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4F546DB-0FB5-4962-AE5A-6C7A8CD62799}"/>
              </a:ext>
            </a:extLst>
          </p:cNvPr>
          <p:cNvSpPr/>
          <p:nvPr/>
        </p:nvSpPr>
        <p:spPr>
          <a:xfrm>
            <a:off x="5775028" y="5901879"/>
            <a:ext cx="265970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az-Cyrl-AZ" i="1" dirty="0">
                <a:sym typeface="Symbol"/>
              </a:rPr>
              <a:t>ѿ</a:t>
            </a:r>
            <a:r>
              <a:rPr lang="en-US" i="1" baseline="-25000" dirty="0" err="1">
                <a:sym typeface="Symbol"/>
              </a:rPr>
              <a:t>ij</a:t>
            </a:r>
            <a:r>
              <a:rPr lang="en-US" dirty="0">
                <a:sym typeface="Symbol"/>
              </a:rPr>
              <a:t>  </a:t>
            </a:r>
            <a:r>
              <a:rPr lang="en-US" i="1" dirty="0">
                <a:sym typeface="Symbol"/>
              </a:rPr>
              <a:t>p</a:t>
            </a:r>
            <a:r>
              <a:rPr lang="en-US" dirty="0">
                <a:sym typeface="Symbol"/>
              </a:rPr>
              <a:t>(</a:t>
            </a:r>
            <a:r>
              <a:rPr lang="en-US" i="1" dirty="0" err="1">
                <a:sym typeface="Symbol"/>
              </a:rPr>
              <a:t>y</a:t>
            </a:r>
            <a:r>
              <a:rPr lang="en-US" i="1" baseline="-25000" dirty="0" err="1">
                <a:sym typeface="Symbol"/>
              </a:rPr>
              <a:t>j</a:t>
            </a:r>
            <a:r>
              <a:rPr lang="en-US" i="1" dirty="0">
                <a:sym typeface="Symbol"/>
              </a:rPr>
              <a:t> </a:t>
            </a:r>
            <a:r>
              <a:rPr lang="en-US" dirty="0">
                <a:sym typeface="Symbol"/>
              </a:rPr>
              <a:t>(</a:t>
            </a:r>
            <a:r>
              <a:rPr lang="en-US" i="1" dirty="0">
                <a:sym typeface="Symbol"/>
              </a:rPr>
              <a:t>t</a:t>
            </a:r>
            <a:r>
              <a:rPr lang="en-US" dirty="0">
                <a:sym typeface="Symbol"/>
              </a:rPr>
              <a:t>) = 1 | </a:t>
            </a:r>
            <a:r>
              <a:rPr lang="en-US" i="1" dirty="0">
                <a:sym typeface="Symbol"/>
              </a:rPr>
              <a:t>y</a:t>
            </a:r>
            <a:r>
              <a:rPr lang="en-US" i="1" baseline="-25000" dirty="0">
                <a:sym typeface="Symbol"/>
              </a:rPr>
              <a:t>i</a:t>
            </a:r>
            <a:r>
              <a:rPr lang="en-US" dirty="0">
                <a:sym typeface="Symbol"/>
              </a:rPr>
              <a:t> (</a:t>
            </a:r>
            <a:r>
              <a:rPr lang="en-US" i="1" dirty="0">
                <a:sym typeface="Symbol"/>
              </a:rPr>
              <a:t>t</a:t>
            </a:r>
            <a:r>
              <a:rPr lang="en-US" dirty="0">
                <a:sym typeface="Symbol"/>
              </a:rPr>
              <a:t>) = 1)</a:t>
            </a:r>
            <a:endParaRPr lang="en-US" dirty="0"/>
          </a:p>
        </p:txBody>
      </p:sp>
      <p:sp>
        <p:nvSpPr>
          <p:cNvPr id="55" name="Freeform 17">
            <a:extLst>
              <a:ext uri="{FF2B5EF4-FFF2-40B4-BE49-F238E27FC236}">
                <a16:creationId xmlns:a16="http://schemas.microsoft.com/office/drawing/2014/main" id="{CF207F60-0B0E-49AB-AAB2-A662A7AA3D66}"/>
              </a:ext>
            </a:extLst>
          </p:cNvPr>
          <p:cNvSpPr>
            <a:spLocks/>
          </p:cNvSpPr>
          <p:nvPr/>
        </p:nvSpPr>
        <p:spPr bwMode="auto">
          <a:xfrm>
            <a:off x="3818280" y="1677651"/>
            <a:ext cx="1485900" cy="798512"/>
          </a:xfrm>
          <a:custGeom>
            <a:avLst/>
            <a:gdLst>
              <a:gd name="T0" fmla="*/ 0 w 936"/>
              <a:gd name="T1" fmla="*/ 407 h 503"/>
              <a:gd name="T2" fmla="*/ 96 w 936"/>
              <a:gd name="T3" fmla="*/ 407 h 503"/>
              <a:gd name="T4" fmla="*/ 208 w 936"/>
              <a:gd name="T5" fmla="*/ 391 h 503"/>
              <a:gd name="T6" fmla="*/ 232 w 936"/>
              <a:gd name="T7" fmla="*/ 295 h 503"/>
              <a:gd name="T8" fmla="*/ 264 w 936"/>
              <a:gd name="T9" fmla="*/ 79 h 503"/>
              <a:gd name="T10" fmla="*/ 272 w 936"/>
              <a:gd name="T11" fmla="*/ 31 h 503"/>
              <a:gd name="T12" fmla="*/ 272 w 936"/>
              <a:gd name="T13" fmla="*/ 263 h 503"/>
              <a:gd name="T14" fmla="*/ 288 w 936"/>
              <a:gd name="T15" fmla="*/ 471 h 503"/>
              <a:gd name="T16" fmla="*/ 392 w 936"/>
              <a:gd name="T17" fmla="*/ 455 h 503"/>
              <a:gd name="T18" fmla="*/ 488 w 936"/>
              <a:gd name="T19" fmla="*/ 407 h 503"/>
              <a:gd name="T20" fmla="*/ 592 w 936"/>
              <a:gd name="T21" fmla="*/ 407 h 503"/>
              <a:gd name="T22" fmla="*/ 680 w 936"/>
              <a:gd name="T23" fmla="*/ 407 h 503"/>
              <a:gd name="T24" fmla="*/ 768 w 936"/>
              <a:gd name="T25" fmla="*/ 407 h 503"/>
              <a:gd name="T26" fmla="*/ 936 w 936"/>
              <a:gd name="T27" fmla="*/ 407 h 503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936"/>
              <a:gd name="T43" fmla="*/ 0 h 503"/>
              <a:gd name="T44" fmla="*/ 936 w 936"/>
              <a:gd name="T45" fmla="*/ 503 h 503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936" h="503">
                <a:moveTo>
                  <a:pt x="0" y="407"/>
                </a:moveTo>
                <a:cubicBezTo>
                  <a:pt x="30" y="408"/>
                  <a:pt x="61" y="410"/>
                  <a:pt x="96" y="407"/>
                </a:cubicBezTo>
                <a:cubicBezTo>
                  <a:pt x="131" y="404"/>
                  <a:pt x="185" y="410"/>
                  <a:pt x="208" y="391"/>
                </a:cubicBezTo>
                <a:cubicBezTo>
                  <a:pt x="231" y="372"/>
                  <a:pt x="223" y="347"/>
                  <a:pt x="232" y="295"/>
                </a:cubicBezTo>
                <a:cubicBezTo>
                  <a:pt x="241" y="243"/>
                  <a:pt x="257" y="123"/>
                  <a:pt x="264" y="79"/>
                </a:cubicBezTo>
                <a:cubicBezTo>
                  <a:pt x="271" y="35"/>
                  <a:pt x="271" y="0"/>
                  <a:pt x="272" y="31"/>
                </a:cubicBezTo>
                <a:cubicBezTo>
                  <a:pt x="273" y="62"/>
                  <a:pt x="269" y="190"/>
                  <a:pt x="272" y="263"/>
                </a:cubicBezTo>
                <a:cubicBezTo>
                  <a:pt x="275" y="336"/>
                  <a:pt x="268" y="439"/>
                  <a:pt x="288" y="471"/>
                </a:cubicBezTo>
                <a:cubicBezTo>
                  <a:pt x="308" y="503"/>
                  <a:pt x="359" y="466"/>
                  <a:pt x="392" y="455"/>
                </a:cubicBezTo>
                <a:cubicBezTo>
                  <a:pt x="425" y="444"/>
                  <a:pt x="455" y="415"/>
                  <a:pt x="488" y="407"/>
                </a:cubicBezTo>
                <a:cubicBezTo>
                  <a:pt x="521" y="399"/>
                  <a:pt x="560" y="407"/>
                  <a:pt x="592" y="407"/>
                </a:cubicBezTo>
                <a:cubicBezTo>
                  <a:pt x="624" y="407"/>
                  <a:pt x="651" y="407"/>
                  <a:pt x="680" y="407"/>
                </a:cubicBezTo>
                <a:cubicBezTo>
                  <a:pt x="709" y="407"/>
                  <a:pt x="725" y="407"/>
                  <a:pt x="768" y="407"/>
                </a:cubicBezTo>
                <a:cubicBezTo>
                  <a:pt x="811" y="407"/>
                  <a:pt x="873" y="407"/>
                  <a:pt x="936" y="407"/>
                </a:cubicBezTo>
              </a:path>
            </a:pathLst>
          </a:custGeom>
          <a:noFill/>
          <a:ln w="25400" cap="sq" cmpd="sng">
            <a:solidFill>
              <a:srgbClr val="FF0000"/>
            </a:solidFill>
            <a:prstDash val="solid"/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6" name="Freeform 17">
            <a:extLst>
              <a:ext uri="{FF2B5EF4-FFF2-40B4-BE49-F238E27FC236}">
                <a16:creationId xmlns:a16="http://schemas.microsoft.com/office/drawing/2014/main" id="{CEC9125F-095F-4F32-93F6-C11971E60209}"/>
              </a:ext>
            </a:extLst>
          </p:cNvPr>
          <p:cNvSpPr>
            <a:spLocks/>
          </p:cNvSpPr>
          <p:nvPr/>
        </p:nvSpPr>
        <p:spPr bwMode="auto">
          <a:xfrm>
            <a:off x="1983130" y="1696424"/>
            <a:ext cx="1485900" cy="798512"/>
          </a:xfrm>
          <a:custGeom>
            <a:avLst/>
            <a:gdLst>
              <a:gd name="T0" fmla="*/ 0 w 936"/>
              <a:gd name="T1" fmla="*/ 407 h 503"/>
              <a:gd name="T2" fmla="*/ 96 w 936"/>
              <a:gd name="T3" fmla="*/ 407 h 503"/>
              <a:gd name="T4" fmla="*/ 208 w 936"/>
              <a:gd name="T5" fmla="*/ 391 h 503"/>
              <a:gd name="T6" fmla="*/ 232 w 936"/>
              <a:gd name="T7" fmla="*/ 295 h 503"/>
              <a:gd name="T8" fmla="*/ 264 w 936"/>
              <a:gd name="T9" fmla="*/ 79 h 503"/>
              <a:gd name="T10" fmla="*/ 272 w 936"/>
              <a:gd name="T11" fmla="*/ 31 h 503"/>
              <a:gd name="T12" fmla="*/ 272 w 936"/>
              <a:gd name="T13" fmla="*/ 263 h 503"/>
              <a:gd name="T14" fmla="*/ 288 w 936"/>
              <a:gd name="T15" fmla="*/ 471 h 503"/>
              <a:gd name="T16" fmla="*/ 392 w 936"/>
              <a:gd name="T17" fmla="*/ 455 h 503"/>
              <a:gd name="T18" fmla="*/ 488 w 936"/>
              <a:gd name="T19" fmla="*/ 407 h 503"/>
              <a:gd name="T20" fmla="*/ 592 w 936"/>
              <a:gd name="T21" fmla="*/ 407 h 503"/>
              <a:gd name="T22" fmla="*/ 680 w 936"/>
              <a:gd name="T23" fmla="*/ 407 h 503"/>
              <a:gd name="T24" fmla="*/ 768 w 936"/>
              <a:gd name="T25" fmla="*/ 407 h 503"/>
              <a:gd name="T26" fmla="*/ 936 w 936"/>
              <a:gd name="T27" fmla="*/ 407 h 503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936"/>
              <a:gd name="T43" fmla="*/ 0 h 503"/>
              <a:gd name="T44" fmla="*/ 936 w 936"/>
              <a:gd name="T45" fmla="*/ 503 h 503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936" h="503">
                <a:moveTo>
                  <a:pt x="0" y="407"/>
                </a:moveTo>
                <a:cubicBezTo>
                  <a:pt x="30" y="408"/>
                  <a:pt x="61" y="410"/>
                  <a:pt x="96" y="407"/>
                </a:cubicBezTo>
                <a:cubicBezTo>
                  <a:pt x="131" y="404"/>
                  <a:pt x="185" y="410"/>
                  <a:pt x="208" y="391"/>
                </a:cubicBezTo>
                <a:cubicBezTo>
                  <a:pt x="231" y="372"/>
                  <a:pt x="223" y="347"/>
                  <a:pt x="232" y="295"/>
                </a:cubicBezTo>
                <a:cubicBezTo>
                  <a:pt x="241" y="243"/>
                  <a:pt x="257" y="123"/>
                  <a:pt x="264" y="79"/>
                </a:cubicBezTo>
                <a:cubicBezTo>
                  <a:pt x="271" y="35"/>
                  <a:pt x="271" y="0"/>
                  <a:pt x="272" y="31"/>
                </a:cubicBezTo>
                <a:cubicBezTo>
                  <a:pt x="273" y="62"/>
                  <a:pt x="269" y="190"/>
                  <a:pt x="272" y="263"/>
                </a:cubicBezTo>
                <a:cubicBezTo>
                  <a:pt x="275" y="336"/>
                  <a:pt x="268" y="439"/>
                  <a:pt x="288" y="471"/>
                </a:cubicBezTo>
                <a:cubicBezTo>
                  <a:pt x="308" y="503"/>
                  <a:pt x="359" y="466"/>
                  <a:pt x="392" y="455"/>
                </a:cubicBezTo>
                <a:cubicBezTo>
                  <a:pt x="425" y="444"/>
                  <a:pt x="455" y="415"/>
                  <a:pt x="488" y="407"/>
                </a:cubicBezTo>
                <a:cubicBezTo>
                  <a:pt x="521" y="399"/>
                  <a:pt x="560" y="407"/>
                  <a:pt x="592" y="407"/>
                </a:cubicBezTo>
                <a:cubicBezTo>
                  <a:pt x="624" y="407"/>
                  <a:pt x="651" y="407"/>
                  <a:pt x="680" y="407"/>
                </a:cubicBezTo>
                <a:cubicBezTo>
                  <a:pt x="709" y="407"/>
                  <a:pt x="725" y="407"/>
                  <a:pt x="768" y="407"/>
                </a:cubicBezTo>
                <a:cubicBezTo>
                  <a:pt x="811" y="407"/>
                  <a:pt x="873" y="407"/>
                  <a:pt x="936" y="407"/>
                </a:cubicBezTo>
              </a:path>
            </a:pathLst>
          </a:custGeom>
          <a:noFill/>
          <a:ln w="25400" cap="sq" cmpd="sng">
            <a:solidFill>
              <a:srgbClr val="FF0000"/>
            </a:solidFill>
            <a:prstDash val="solid"/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5564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EB9953-8773-4859-B738-C6D08E37EFDA}"/>
              </a:ext>
            </a:extLst>
          </p:cNvPr>
          <p:cNvSpPr/>
          <p:nvPr/>
        </p:nvSpPr>
        <p:spPr>
          <a:xfrm>
            <a:off x="19443" y="810937"/>
            <a:ext cx="456415" cy="5843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56415" y="702788"/>
            <a:ext cx="8574783" cy="597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 the pre-</a:t>
            </a:r>
            <a:r>
              <a:rPr lang="en-US" dirty="0" err="1"/>
              <a:t>synaptically</a:t>
            </a:r>
            <a:r>
              <a:rPr lang="en-US" dirty="0"/>
              <a:t>-gated rule:</a:t>
            </a:r>
          </a:p>
          <a:p>
            <a:endParaRPr lang="en-US" dirty="0"/>
          </a:p>
          <a:p>
            <a:r>
              <a:rPr lang="en-US" dirty="0"/>
              <a:t>                   </a:t>
            </a:r>
            <a:r>
              <a:rPr lang="en-US" dirty="0">
                <a:sym typeface="Symbol"/>
              </a:rPr>
              <a:t></a:t>
            </a:r>
            <a:r>
              <a:rPr lang="en-US" i="1" dirty="0" err="1">
                <a:sym typeface="Symbol"/>
              </a:rPr>
              <a:t>w</a:t>
            </a:r>
            <a:r>
              <a:rPr lang="en-US" i="1" baseline="-25000" dirty="0" err="1">
                <a:sym typeface="Symbol"/>
              </a:rPr>
              <a:t>ij</a:t>
            </a:r>
            <a:r>
              <a:rPr lang="en-US" dirty="0">
                <a:sym typeface="Symbol"/>
              </a:rPr>
              <a:t> (</a:t>
            </a:r>
            <a:r>
              <a:rPr lang="en-US" i="1" dirty="0">
                <a:sym typeface="Symbol"/>
              </a:rPr>
              <a:t>t</a:t>
            </a:r>
            <a:r>
              <a:rPr lang="en-US" dirty="0">
                <a:sym typeface="Symbol"/>
              </a:rPr>
              <a:t>) =  </a:t>
            </a:r>
            <a:r>
              <a:rPr lang="en-US" i="1" dirty="0" err="1">
                <a:sym typeface="Symbol"/>
              </a:rPr>
              <a:t>y</a:t>
            </a:r>
            <a:r>
              <a:rPr lang="en-US" i="1" baseline="-25000" dirty="0" err="1">
                <a:sym typeface="Symbol"/>
              </a:rPr>
              <a:t>j</a:t>
            </a:r>
            <a:r>
              <a:rPr lang="en-US" dirty="0">
                <a:sym typeface="Symbol"/>
              </a:rPr>
              <a:t> (</a:t>
            </a:r>
            <a:r>
              <a:rPr lang="en-US" i="1" dirty="0">
                <a:sym typeface="Symbol"/>
              </a:rPr>
              <a:t>t</a:t>
            </a:r>
            <a:r>
              <a:rPr lang="en-US" dirty="0">
                <a:sym typeface="Symbol"/>
              </a:rPr>
              <a:t>) </a:t>
            </a:r>
            <a:r>
              <a:rPr lang="en-US" sz="2000" dirty="0">
                <a:sym typeface="Symbol"/>
              </a:rPr>
              <a:t>[</a:t>
            </a:r>
            <a:r>
              <a:rPr lang="en-US" dirty="0">
                <a:sym typeface="Symbol"/>
              </a:rPr>
              <a:t> </a:t>
            </a:r>
            <a:r>
              <a:rPr lang="en-US" i="1" dirty="0">
                <a:sym typeface="Symbol"/>
              </a:rPr>
              <a:t>y</a:t>
            </a:r>
            <a:r>
              <a:rPr lang="en-US" i="1" baseline="-25000" dirty="0">
                <a:sym typeface="Symbol"/>
              </a:rPr>
              <a:t>i</a:t>
            </a:r>
            <a:r>
              <a:rPr lang="en-US" dirty="0">
                <a:sym typeface="Symbol"/>
              </a:rPr>
              <a:t> (</a:t>
            </a:r>
            <a:r>
              <a:rPr lang="en-US" i="1" dirty="0">
                <a:sym typeface="Symbol"/>
              </a:rPr>
              <a:t>t</a:t>
            </a:r>
            <a:r>
              <a:rPr lang="en-US" dirty="0">
                <a:sym typeface="Symbol"/>
              </a:rPr>
              <a:t>) – </a:t>
            </a:r>
            <a:r>
              <a:rPr lang="en-US" i="1" dirty="0" err="1">
                <a:sym typeface="Symbol"/>
              </a:rPr>
              <a:t>w</a:t>
            </a:r>
            <a:r>
              <a:rPr lang="en-US" i="1" baseline="-25000" dirty="0" err="1">
                <a:sym typeface="Symbol"/>
              </a:rPr>
              <a:t>ij</a:t>
            </a:r>
            <a:r>
              <a:rPr lang="en-US" dirty="0">
                <a:sym typeface="Symbol"/>
              </a:rPr>
              <a:t> (</a:t>
            </a:r>
            <a:r>
              <a:rPr lang="en-US" i="1" dirty="0">
                <a:sym typeface="Symbol"/>
              </a:rPr>
              <a:t>t</a:t>
            </a:r>
            <a:r>
              <a:rPr lang="en-US" dirty="0">
                <a:sym typeface="Symbol"/>
              </a:rPr>
              <a:t>) </a:t>
            </a:r>
            <a:r>
              <a:rPr lang="en-US" sz="2000" dirty="0">
                <a:sym typeface="Symbol"/>
              </a:rPr>
              <a:t>]</a:t>
            </a:r>
          </a:p>
          <a:p>
            <a:endParaRPr lang="en-US" dirty="0">
              <a:sym typeface="Symbol"/>
            </a:endParaRPr>
          </a:p>
          <a:p>
            <a:r>
              <a:rPr lang="en-US" dirty="0">
                <a:sym typeface="Symbol"/>
              </a:rPr>
              <a:t>First, note that if  is small, the rule is self-stabilizing, i.e., </a:t>
            </a:r>
            <a:r>
              <a:rPr lang="en-US" i="1" dirty="0" err="1">
                <a:sym typeface="Symbol"/>
              </a:rPr>
              <a:t>w</a:t>
            </a:r>
            <a:r>
              <a:rPr lang="en-US" i="1" baseline="-25000" dirty="0" err="1">
                <a:sym typeface="Symbol"/>
              </a:rPr>
              <a:t>ij</a:t>
            </a:r>
            <a:r>
              <a:rPr lang="en-US" dirty="0">
                <a:sym typeface="Symbol"/>
              </a:rPr>
              <a:t> remains within the </a:t>
            </a:r>
          </a:p>
          <a:p>
            <a:r>
              <a:rPr lang="en-US" dirty="0">
                <a:sym typeface="Symbol"/>
              </a:rPr>
              <a:t>  same limits as </a:t>
            </a:r>
            <a:r>
              <a:rPr lang="en-US" i="1" dirty="0">
                <a:sym typeface="Symbol"/>
              </a:rPr>
              <a:t>y</a:t>
            </a:r>
            <a:r>
              <a:rPr lang="en-US" i="1" baseline="-25000" dirty="0">
                <a:sym typeface="Symbol"/>
              </a:rPr>
              <a:t>i</a:t>
            </a:r>
          </a:p>
          <a:p>
            <a:endParaRPr lang="en-US" dirty="0">
              <a:sym typeface="Symbol"/>
            </a:endParaRPr>
          </a:p>
          <a:p>
            <a:r>
              <a:rPr lang="en-US" dirty="0">
                <a:sym typeface="Symbol"/>
              </a:rPr>
              <a:t>Now, taking expectations, we get </a:t>
            </a:r>
          </a:p>
          <a:p>
            <a:endParaRPr lang="en-US" dirty="0">
              <a:sym typeface="Symbol"/>
            </a:endParaRPr>
          </a:p>
          <a:p>
            <a:r>
              <a:rPr lang="en-US" dirty="0">
                <a:sym typeface="Symbol"/>
              </a:rPr>
              <a:t>                   </a:t>
            </a:r>
            <a:r>
              <a:rPr lang="en-US" i="1" dirty="0" err="1">
                <a:sym typeface="Symbol"/>
              </a:rPr>
              <a:t>w</a:t>
            </a:r>
            <a:r>
              <a:rPr lang="en-US" i="1" baseline="-25000" dirty="0" err="1">
                <a:sym typeface="Symbol"/>
              </a:rPr>
              <a:t>ij</a:t>
            </a:r>
            <a:r>
              <a:rPr lang="en-US" dirty="0">
                <a:sym typeface="Symbol"/>
              </a:rPr>
              <a:t> (</a:t>
            </a:r>
            <a:r>
              <a:rPr lang="en-US" i="1" dirty="0">
                <a:sym typeface="Symbol"/>
              </a:rPr>
              <a:t>t</a:t>
            </a:r>
            <a:r>
              <a:rPr lang="en-US" dirty="0">
                <a:sym typeface="Symbol"/>
              </a:rPr>
              <a:t>)  =  </a:t>
            </a:r>
            <a:r>
              <a:rPr lang="en-US" i="1" dirty="0" err="1">
                <a:sym typeface="Symbol"/>
              </a:rPr>
              <a:t>y</a:t>
            </a:r>
            <a:r>
              <a:rPr lang="en-US" i="1" baseline="-25000" dirty="0" err="1">
                <a:sym typeface="Symbol"/>
              </a:rPr>
              <a:t>j</a:t>
            </a:r>
            <a:r>
              <a:rPr lang="en-US" dirty="0">
                <a:sym typeface="Symbol"/>
              </a:rPr>
              <a:t> (</a:t>
            </a:r>
            <a:r>
              <a:rPr lang="en-US" i="1" dirty="0">
                <a:sym typeface="Symbol"/>
              </a:rPr>
              <a:t>t</a:t>
            </a:r>
            <a:r>
              <a:rPr lang="en-US" dirty="0">
                <a:sym typeface="Symbol"/>
              </a:rPr>
              <a:t>) </a:t>
            </a:r>
            <a:r>
              <a:rPr lang="en-US" i="1" dirty="0">
                <a:sym typeface="Symbol"/>
              </a:rPr>
              <a:t>y</a:t>
            </a:r>
            <a:r>
              <a:rPr lang="en-US" i="1" baseline="-25000" dirty="0">
                <a:sym typeface="Symbol"/>
              </a:rPr>
              <a:t>i</a:t>
            </a:r>
            <a:r>
              <a:rPr lang="en-US" dirty="0">
                <a:sym typeface="Symbol"/>
              </a:rPr>
              <a:t> (</a:t>
            </a:r>
            <a:r>
              <a:rPr lang="en-US" i="1" dirty="0">
                <a:sym typeface="Symbol"/>
              </a:rPr>
              <a:t>t</a:t>
            </a:r>
            <a:r>
              <a:rPr lang="en-US" dirty="0">
                <a:sym typeface="Symbol"/>
              </a:rPr>
              <a:t>)  – </a:t>
            </a:r>
            <a:r>
              <a:rPr lang="en-US" i="1" dirty="0">
                <a:sym typeface="Symbol"/>
              </a:rPr>
              <a:t> </a:t>
            </a:r>
            <a:r>
              <a:rPr lang="en-US" i="1" dirty="0" err="1">
                <a:sym typeface="Symbol"/>
              </a:rPr>
              <a:t>y</a:t>
            </a:r>
            <a:r>
              <a:rPr lang="en-US" i="1" baseline="-25000" dirty="0" err="1">
                <a:sym typeface="Symbol"/>
              </a:rPr>
              <a:t>j</a:t>
            </a:r>
            <a:r>
              <a:rPr lang="en-US" dirty="0">
                <a:sym typeface="Symbol"/>
              </a:rPr>
              <a:t> (</a:t>
            </a:r>
            <a:r>
              <a:rPr lang="en-US" i="1" dirty="0">
                <a:sym typeface="Symbol"/>
              </a:rPr>
              <a:t>t</a:t>
            </a:r>
            <a:r>
              <a:rPr lang="en-US" dirty="0">
                <a:sym typeface="Symbol"/>
              </a:rPr>
              <a:t>) </a:t>
            </a:r>
            <a:r>
              <a:rPr lang="en-US" i="1" dirty="0" err="1">
                <a:sym typeface="Symbol"/>
              </a:rPr>
              <a:t>w</a:t>
            </a:r>
            <a:r>
              <a:rPr lang="en-US" i="1" baseline="-25000" dirty="0" err="1">
                <a:sym typeface="Symbol"/>
              </a:rPr>
              <a:t>ij</a:t>
            </a:r>
            <a:r>
              <a:rPr lang="en-US" dirty="0">
                <a:sym typeface="Symbol"/>
              </a:rPr>
              <a:t> (</a:t>
            </a:r>
            <a:r>
              <a:rPr lang="en-US" i="1" dirty="0">
                <a:sym typeface="Symbol"/>
              </a:rPr>
              <a:t>t</a:t>
            </a:r>
            <a:r>
              <a:rPr lang="en-US" dirty="0">
                <a:sym typeface="Symbol"/>
              </a:rPr>
              <a:t>) </a:t>
            </a:r>
          </a:p>
          <a:p>
            <a:endParaRPr lang="en-US" dirty="0">
              <a:sym typeface="Symbol"/>
            </a:endParaRPr>
          </a:p>
          <a:p>
            <a:r>
              <a:rPr lang="en-US" dirty="0">
                <a:sym typeface="Symbol"/>
              </a:rPr>
              <a:t>At convergence, we get (approximately) </a:t>
            </a:r>
          </a:p>
          <a:p>
            <a:endParaRPr lang="en-US" dirty="0">
              <a:sym typeface="Symbol"/>
            </a:endParaRPr>
          </a:p>
          <a:p>
            <a:r>
              <a:rPr lang="en-US" dirty="0">
                <a:sym typeface="Symbol"/>
              </a:rPr>
              <a:t>                  0 = </a:t>
            </a:r>
            <a:r>
              <a:rPr lang="en-US" i="1" dirty="0" err="1">
                <a:sym typeface="Symbol"/>
              </a:rPr>
              <a:t>y</a:t>
            </a:r>
            <a:r>
              <a:rPr lang="en-US" i="1" baseline="-25000" dirty="0" err="1">
                <a:sym typeface="Symbol"/>
              </a:rPr>
              <a:t>j</a:t>
            </a:r>
            <a:r>
              <a:rPr lang="en-US" dirty="0">
                <a:sym typeface="Symbol"/>
              </a:rPr>
              <a:t> (</a:t>
            </a:r>
            <a:r>
              <a:rPr lang="en-US" i="1" dirty="0">
                <a:sym typeface="Symbol"/>
              </a:rPr>
              <a:t>t</a:t>
            </a:r>
            <a:r>
              <a:rPr lang="en-US" dirty="0">
                <a:sym typeface="Symbol"/>
              </a:rPr>
              <a:t>) </a:t>
            </a:r>
            <a:r>
              <a:rPr lang="en-US" i="1" dirty="0">
                <a:sym typeface="Symbol"/>
              </a:rPr>
              <a:t>y</a:t>
            </a:r>
            <a:r>
              <a:rPr lang="en-US" i="1" baseline="-25000" dirty="0">
                <a:sym typeface="Symbol"/>
              </a:rPr>
              <a:t>i</a:t>
            </a:r>
            <a:r>
              <a:rPr lang="en-US" dirty="0">
                <a:sym typeface="Symbol"/>
              </a:rPr>
              <a:t> (</a:t>
            </a:r>
            <a:r>
              <a:rPr lang="en-US" i="1" dirty="0">
                <a:sym typeface="Symbol"/>
              </a:rPr>
              <a:t>t</a:t>
            </a:r>
            <a:r>
              <a:rPr lang="en-US" dirty="0">
                <a:sym typeface="Symbol"/>
              </a:rPr>
              <a:t>)  – </a:t>
            </a:r>
            <a:r>
              <a:rPr lang="en-US" i="1" dirty="0">
                <a:sym typeface="Symbol"/>
              </a:rPr>
              <a:t> </a:t>
            </a:r>
            <a:r>
              <a:rPr lang="en-US" i="1" dirty="0" err="1">
                <a:sym typeface="Symbol"/>
              </a:rPr>
              <a:t>y</a:t>
            </a:r>
            <a:r>
              <a:rPr lang="en-US" i="1" baseline="-25000" dirty="0" err="1">
                <a:sym typeface="Symbol"/>
              </a:rPr>
              <a:t>j</a:t>
            </a:r>
            <a:r>
              <a:rPr lang="en-US" dirty="0">
                <a:sym typeface="Symbol"/>
              </a:rPr>
              <a:t> (</a:t>
            </a:r>
            <a:r>
              <a:rPr lang="en-US" i="1" dirty="0">
                <a:sym typeface="Symbol"/>
              </a:rPr>
              <a:t>t</a:t>
            </a:r>
            <a:r>
              <a:rPr lang="en-US" dirty="0">
                <a:sym typeface="Symbol"/>
              </a:rPr>
              <a:t>)  </a:t>
            </a:r>
            <a:r>
              <a:rPr lang="az-Cyrl-AZ" i="1" dirty="0">
                <a:sym typeface="Symbol"/>
              </a:rPr>
              <a:t>ѿ</a:t>
            </a:r>
            <a:r>
              <a:rPr lang="en-US" i="1" baseline="-25000" dirty="0" err="1">
                <a:sym typeface="Symbol"/>
              </a:rPr>
              <a:t>ij</a:t>
            </a:r>
            <a:r>
              <a:rPr lang="en-US" dirty="0">
                <a:sym typeface="Symbol"/>
              </a:rPr>
              <a:t>                         where </a:t>
            </a:r>
            <a:r>
              <a:rPr lang="az-Cyrl-AZ" i="1" dirty="0">
                <a:sym typeface="Symbol"/>
              </a:rPr>
              <a:t>ѿ</a:t>
            </a:r>
            <a:r>
              <a:rPr lang="en-US" i="1" baseline="-25000" dirty="0" err="1">
                <a:sym typeface="Symbol"/>
              </a:rPr>
              <a:t>ij</a:t>
            </a:r>
            <a:r>
              <a:rPr lang="en-US" dirty="0">
                <a:sym typeface="Symbol"/>
              </a:rPr>
              <a:t> is the equilibrium weight</a:t>
            </a:r>
          </a:p>
          <a:p>
            <a:endParaRPr lang="en-US" dirty="0">
              <a:sym typeface="Symbol"/>
            </a:endParaRPr>
          </a:p>
          <a:p>
            <a:r>
              <a:rPr lang="en-US" dirty="0">
                <a:sym typeface="Symbol"/>
              </a:rPr>
              <a:t>Giving </a:t>
            </a:r>
          </a:p>
          <a:p>
            <a:endParaRPr lang="en-US" i="1" dirty="0">
              <a:sym typeface="Symbol"/>
            </a:endParaRPr>
          </a:p>
          <a:p>
            <a:r>
              <a:rPr lang="en-US" i="1" dirty="0">
                <a:sym typeface="Symbol"/>
              </a:rPr>
              <a:t>         </a:t>
            </a:r>
            <a:r>
              <a:rPr lang="az-Cyrl-AZ" i="1" dirty="0">
                <a:sym typeface="Symbol"/>
              </a:rPr>
              <a:t>ѿ</a:t>
            </a:r>
            <a:r>
              <a:rPr lang="en-US" i="1" baseline="-25000" dirty="0" err="1">
                <a:sym typeface="Symbol"/>
              </a:rPr>
              <a:t>ij</a:t>
            </a:r>
            <a:r>
              <a:rPr lang="en-US" dirty="0">
                <a:sym typeface="Symbol"/>
              </a:rPr>
              <a:t> =                           =                                                     = </a:t>
            </a:r>
            <a:r>
              <a:rPr lang="en-US" i="1" dirty="0">
                <a:sym typeface="Symbol"/>
              </a:rPr>
              <a:t>p</a:t>
            </a:r>
            <a:r>
              <a:rPr lang="en-US" dirty="0">
                <a:sym typeface="Symbol"/>
              </a:rPr>
              <a:t>(</a:t>
            </a:r>
            <a:r>
              <a:rPr lang="en-US" i="1" dirty="0">
                <a:sym typeface="Symbol"/>
              </a:rPr>
              <a:t>y</a:t>
            </a:r>
            <a:r>
              <a:rPr lang="en-US" i="1" baseline="-25000" dirty="0">
                <a:sym typeface="Symbol"/>
              </a:rPr>
              <a:t>i</a:t>
            </a:r>
            <a:r>
              <a:rPr lang="en-US" i="1" dirty="0">
                <a:sym typeface="Symbol"/>
              </a:rPr>
              <a:t> </a:t>
            </a:r>
            <a:r>
              <a:rPr lang="en-US" dirty="0">
                <a:sym typeface="Symbol"/>
              </a:rPr>
              <a:t>(</a:t>
            </a:r>
            <a:r>
              <a:rPr lang="en-US" i="1" dirty="0">
                <a:sym typeface="Symbol"/>
              </a:rPr>
              <a:t>t</a:t>
            </a:r>
            <a:r>
              <a:rPr lang="en-US" dirty="0">
                <a:sym typeface="Symbol"/>
              </a:rPr>
              <a:t>) = 1 | </a:t>
            </a:r>
            <a:r>
              <a:rPr lang="en-US" i="1" dirty="0" err="1">
                <a:sym typeface="Symbol"/>
              </a:rPr>
              <a:t>y</a:t>
            </a:r>
            <a:r>
              <a:rPr lang="en-US" baseline="-25000" dirty="0" err="1">
                <a:sym typeface="Symbol"/>
              </a:rPr>
              <a:t>j</a:t>
            </a:r>
            <a:r>
              <a:rPr lang="en-US" dirty="0">
                <a:sym typeface="Symbol"/>
              </a:rPr>
              <a:t> (</a:t>
            </a:r>
            <a:r>
              <a:rPr lang="en-US" i="1" dirty="0">
                <a:sym typeface="Symbol"/>
              </a:rPr>
              <a:t>t</a:t>
            </a:r>
            <a:r>
              <a:rPr lang="en-US" dirty="0">
                <a:sym typeface="Symbol"/>
              </a:rPr>
              <a:t>) = 1)</a:t>
            </a:r>
          </a:p>
          <a:p>
            <a:endParaRPr lang="en-US" dirty="0">
              <a:sym typeface="Symbol"/>
            </a:endParaRPr>
          </a:p>
          <a:p>
            <a:endParaRPr lang="en-US" dirty="0">
              <a:sym typeface="Symbol"/>
            </a:endParaRPr>
          </a:p>
          <a:p>
            <a:r>
              <a:rPr lang="en-US" dirty="0">
                <a:sym typeface="Symbol"/>
              </a:rPr>
              <a:t>Similarly, </a:t>
            </a:r>
            <a:r>
              <a:rPr lang="en-US" i="1" dirty="0" err="1">
                <a:sym typeface="Symbol"/>
              </a:rPr>
              <a:t>w</a:t>
            </a:r>
            <a:r>
              <a:rPr lang="en-US" i="1" baseline="-25000" dirty="0" err="1">
                <a:sym typeface="Symbol"/>
              </a:rPr>
              <a:t>ij</a:t>
            </a:r>
            <a:r>
              <a:rPr lang="en-US" dirty="0">
                <a:sym typeface="Symbol"/>
              </a:rPr>
              <a:t> (</a:t>
            </a:r>
            <a:r>
              <a:rPr lang="en-US" i="1" dirty="0">
                <a:sym typeface="Symbol"/>
              </a:rPr>
              <a:t>t</a:t>
            </a:r>
            <a:r>
              <a:rPr lang="en-US" dirty="0">
                <a:sym typeface="Symbol"/>
              </a:rPr>
              <a:t>) =  </a:t>
            </a:r>
            <a:r>
              <a:rPr lang="en-US" i="1" dirty="0">
                <a:sym typeface="Symbol"/>
              </a:rPr>
              <a:t>y</a:t>
            </a:r>
            <a:r>
              <a:rPr lang="en-US" i="1" baseline="-25000" dirty="0">
                <a:sym typeface="Symbol"/>
              </a:rPr>
              <a:t>i</a:t>
            </a:r>
            <a:r>
              <a:rPr lang="en-US" dirty="0">
                <a:sym typeface="Symbol"/>
              </a:rPr>
              <a:t> (</a:t>
            </a:r>
            <a:r>
              <a:rPr lang="en-US" i="1" dirty="0">
                <a:sym typeface="Symbol"/>
              </a:rPr>
              <a:t>t</a:t>
            </a:r>
            <a:r>
              <a:rPr lang="en-US" dirty="0">
                <a:sym typeface="Symbol"/>
              </a:rPr>
              <a:t>) </a:t>
            </a:r>
            <a:r>
              <a:rPr lang="en-US" sz="2000" dirty="0">
                <a:sym typeface="Symbol"/>
              </a:rPr>
              <a:t>[</a:t>
            </a:r>
            <a:r>
              <a:rPr lang="en-US" dirty="0">
                <a:sym typeface="Symbol"/>
              </a:rPr>
              <a:t> </a:t>
            </a:r>
            <a:r>
              <a:rPr lang="en-US" i="1" dirty="0" err="1">
                <a:sym typeface="Symbol"/>
              </a:rPr>
              <a:t>y</a:t>
            </a:r>
            <a:r>
              <a:rPr lang="en-US" i="1" baseline="-25000" dirty="0" err="1">
                <a:sym typeface="Symbol"/>
              </a:rPr>
              <a:t>j</a:t>
            </a:r>
            <a:r>
              <a:rPr lang="en-US" dirty="0">
                <a:sym typeface="Symbol"/>
              </a:rPr>
              <a:t> (</a:t>
            </a:r>
            <a:r>
              <a:rPr lang="en-US" i="1" dirty="0">
                <a:sym typeface="Symbol"/>
              </a:rPr>
              <a:t>t</a:t>
            </a:r>
            <a:r>
              <a:rPr lang="en-US" dirty="0">
                <a:sym typeface="Symbol"/>
              </a:rPr>
              <a:t>) – </a:t>
            </a:r>
            <a:r>
              <a:rPr lang="en-US" i="1" dirty="0" err="1">
                <a:sym typeface="Symbol"/>
              </a:rPr>
              <a:t>w</a:t>
            </a:r>
            <a:r>
              <a:rPr lang="en-US" i="1" baseline="-25000" dirty="0" err="1">
                <a:sym typeface="Symbol"/>
              </a:rPr>
              <a:t>ij</a:t>
            </a:r>
            <a:r>
              <a:rPr lang="en-US" dirty="0">
                <a:sym typeface="Symbol"/>
              </a:rPr>
              <a:t> (</a:t>
            </a:r>
            <a:r>
              <a:rPr lang="en-US" i="1" dirty="0">
                <a:sym typeface="Symbol"/>
              </a:rPr>
              <a:t>t</a:t>
            </a:r>
            <a:r>
              <a:rPr lang="en-US" dirty="0">
                <a:sym typeface="Symbol"/>
              </a:rPr>
              <a:t>) </a:t>
            </a:r>
            <a:r>
              <a:rPr lang="en-US" sz="2000" dirty="0">
                <a:sym typeface="Symbol"/>
              </a:rPr>
              <a:t>]   </a:t>
            </a:r>
            <a:r>
              <a:rPr lang="en-US" dirty="0">
                <a:sym typeface="Symbol"/>
              </a:rPr>
              <a:t>gives      </a:t>
            </a:r>
            <a:r>
              <a:rPr lang="en-US" sz="2000" dirty="0">
                <a:sym typeface="Symbol"/>
              </a:rPr>
              <a:t> </a:t>
            </a:r>
            <a:r>
              <a:rPr lang="az-Cyrl-AZ" i="1" dirty="0">
                <a:sym typeface="Symbol"/>
              </a:rPr>
              <a:t>ѿ</a:t>
            </a:r>
            <a:r>
              <a:rPr lang="en-US" i="1" baseline="-25000" dirty="0" err="1">
                <a:sym typeface="Symbol"/>
              </a:rPr>
              <a:t>ij</a:t>
            </a:r>
            <a:r>
              <a:rPr lang="en-US" dirty="0">
                <a:sym typeface="Symbol"/>
              </a:rPr>
              <a:t> = </a:t>
            </a:r>
            <a:r>
              <a:rPr lang="en-US" i="1" dirty="0">
                <a:sym typeface="Symbol"/>
              </a:rPr>
              <a:t>p</a:t>
            </a:r>
            <a:r>
              <a:rPr lang="en-US" dirty="0">
                <a:sym typeface="Symbol"/>
              </a:rPr>
              <a:t>(</a:t>
            </a:r>
            <a:r>
              <a:rPr lang="en-US" i="1" dirty="0" err="1">
                <a:sym typeface="Symbol"/>
              </a:rPr>
              <a:t>y</a:t>
            </a:r>
            <a:r>
              <a:rPr lang="en-US" i="1" baseline="-25000" dirty="0" err="1">
                <a:sym typeface="Symbol"/>
              </a:rPr>
              <a:t>j</a:t>
            </a:r>
            <a:r>
              <a:rPr lang="en-US" i="1" dirty="0">
                <a:sym typeface="Symbol"/>
              </a:rPr>
              <a:t> </a:t>
            </a:r>
            <a:r>
              <a:rPr lang="en-US" dirty="0">
                <a:sym typeface="Symbol"/>
              </a:rPr>
              <a:t>(</a:t>
            </a:r>
            <a:r>
              <a:rPr lang="en-US" i="1" dirty="0">
                <a:sym typeface="Symbol"/>
              </a:rPr>
              <a:t>t</a:t>
            </a:r>
            <a:r>
              <a:rPr lang="en-US" dirty="0">
                <a:sym typeface="Symbol"/>
              </a:rPr>
              <a:t>) = 1 | </a:t>
            </a:r>
            <a:r>
              <a:rPr lang="en-US" i="1" dirty="0">
                <a:sym typeface="Symbol"/>
              </a:rPr>
              <a:t>y</a:t>
            </a:r>
            <a:r>
              <a:rPr lang="en-US" baseline="-25000" dirty="0">
                <a:sym typeface="Symbol"/>
              </a:rPr>
              <a:t>i</a:t>
            </a:r>
            <a:r>
              <a:rPr lang="en-US" dirty="0">
                <a:sym typeface="Symbol"/>
              </a:rPr>
              <a:t> (</a:t>
            </a:r>
            <a:r>
              <a:rPr lang="en-US" i="1" dirty="0">
                <a:sym typeface="Symbol"/>
              </a:rPr>
              <a:t>t</a:t>
            </a:r>
            <a:r>
              <a:rPr lang="en-US" dirty="0">
                <a:sym typeface="Symbol"/>
              </a:rPr>
              <a:t>) = 1)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80365" y="5200633"/>
            <a:ext cx="405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/>
              </a:rPr>
              <a:t></a:t>
            </a:r>
            <a:r>
              <a:rPr lang="en-US" i="1" dirty="0" err="1">
                <a:sym typeface="Symbol"/>
              </a:rPr>
              <a:t>y</a:t>
            </a:r>
            <a:r>
              <a:rPr lang="en-US" i="1" baseline="-25000" dirty="0" err="1">
                <a:sym typeface="Symbol"/>
              </a:rPr>
              <a:t>j</a:t>
            </a:r>
            <a:r>
              <a:rPr lang="en-US" dirty="0">
                <a:sym typeface="Symbol"/>
              </a:rPr>
              <a:t> (</a:t>
            </a:r>
            <a:r>
              <a:rPr lang="en-US" i="1" dirty="0">
                <a:sym typeface="Symbol"/>
              </a:rPr>
              <a:t>t</a:t>
            </a:r>
            <a:r>
              <a:rPr lang="en-US" dirty="0">
                <a:sym typeface="Symbol"/>
              </a:rPr>
              <a:t>) </a:t>
            </a:r>
            <a:r>
              <a:rPr lang="en-US" i="1" dirty="0">
                <a:sym typeface="Symbol"/>
              </a:rPr>
              <a:t>y</a:t>
            </a:r>
            <a:r>
              <a:rPr lang="en-US" i="1" baseline="-25000" dirty="0">
                <a:sym typeface="Symbol"/>
              </a:rPr>
              <a:t>i</a:t>
            </a:r>
            <a:r>
              <a:rPr lang="en-US" dirty="0">
                <a:sym typeface="Symbol"/>
              </a:rPr>
              <a:t> (</a:t>
            </a:r>
            <a:r>
              <a:rPr lang="en-US" i="1" dirty="0">
                <a:sym typeface="Symbol"/>
              </a:rPr>
              <a:t>t</a:t>
            </a:r>
            <a:r>
              <a:rPr lang="en-US" dirty="0">
                <a:sym typeface="Symbol"/>
              </a:rPr>
              <a:t>)               </a:t>
            </a:r>
            <a:r>
              <a:rPr lang="en-US" i="1" dirty="0">
                <a:sym typeface="Symbol"/>
              </a:rPr>
              <a:t>p</a:t>
            </a:r>
            <a:r>
              <a:rPr lang="en-US" dirty="0">
                <a:sym typeface="Symbol"/>
              </a:rPr>
              <a:t>(</a:t>
            </a:r>
            <a:r>
              <a:rPr lang="en-US" i="1" dirty="0">
                <a:sym typeface="Symbol"/>
              </a:rPr>
              <a:t>y</a:t>
            </a:r>
            <a:r>
              <a:rPr lang="en-US" i="1" baseline="-25000" dirty="0">
                <a:sym typeface="Symbol"/>
              </a:rPr>
              <a:t>i</a:t>
            </a:r>
            <a:r>
              <a:rPr lang="en-US" i="1" dirty="0">
                <a:sym typeface="Symbol"/>
              </a:rPr>
              <a:t> </a:t>
            </a:r>
            <a:r>
              <a:rPr lang="en-US" dirty="0">
                <a:sym typeface="Symbol"/>
              </a:rPr>
              <a:t>(</a:t>
            </a:r>
            <a:r>
              <a:rPr lang="en-US" i="1" dirty="0">
                <a:sym typeface="Symbol"/>
              </a:rPr>
              <a:t>t</a:t>
            </a:r>
            <a:r>
              <a:rPr lang="en-US" dirty="0">
                <a:sym typeface="Symbol"/>
              </a:rPr>
              <a:t>) = 1, </a:t>
            </a:r>
            <a:r>
              <a:rPr lang="en-US" i="1" dirty="0" err="1">
                <a:sym typeface="Symbol"/>
              </a:rPr>
              <a:t>y</a:t>
            </a:r>
            <a:r>
              <a:rPr lang="en-US" baseline="-25000" dirty="0" err="1">
                <a:sym typeface="Symbol"/>
              </a:rPr>
              <a:t>j</a:t>
            </a:r>
            <a:r>
              <a:rPr lang="en-US" dirty="0">
                <a:sym typeface="Symbol"/>
              </a:rPr>
              <a:t> (</a:t>
            </a:r>
            <a:r>
              <a:rPr lang="en-US" i="1" dirty="0">
                <a:sym typeface="Symbol"/>
              </a:rPr>
              <a:t>t</a:t>
            </a:r>
            <a:r>
              <a:rPr lang="en-US" dirty="0">
                <a:sym typeface="Symbol"/>
              </a:rPr>
              <a:t>) = 1)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99415" y="5598540"/>
            <a:ext cx="353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/>
              </a:rPr>
              <a:t> </a:t>
            </a:r>
            <a:r>
              <a:rPr lang="en-US" i="1" dirty="0">
                <a:sym typeface="Symbol"/>
              </a:rPr>
              <a:t> </a:t>
            </a:r>
            <a:r>
              <a:rPr lang="en-US" i="1" dirty="0" err="1">
                <a:sym typeface="Symbol"/>
              </a:rPr>
              <a:t>y</a:t>
            </a:r>
            <a:r>
              <a:rPr lang="en-US" i="1" baseline="-25000" dirty="0" err="1">
                <a:sym typeface="Symbol"/>
              </a:rPr>
              <a:t>j</a:t>
            </a:r>
            <a:r>
              <a:rPr lang="en-US" dirty="0">
                <a:sym typeface="Symbol"/>
              </a:rPr>
              <a:t> (</a:t>
            </a:r>
            <a:r>
              <a:rPr lang="en-US" i="1" dirty="0">
                <a:sym typeface="Symbol"/>
              </a:rPr>
              <a:t>t</a:t>
            </a:r>
            <a:r>
              <a:rPr lang="en-US" dirty="0">
                <a:sym typeface="Symbol"/>
              </a:rPr>
              <a:t>)                           </a:t>
            </a:r>
            <a:r>
              <a:rPr lang="en-US" i="1" dirty="0">
                <a:sym typeface="Symbol"/>
              </a:rPr>
              <a:t>p</a:t>
            </a:r>
            <a:r>
              <a:rPr lang="en-US" dirty="0">
                <a:sym typeface="Symbol"/>
              </a:rPr>
              <a:t>(</a:t>
            </a:r>
            <a:r>
              <a:rPr lang="en-US" i="1" dirty="0" err="1">
                <a:sym typeface="Symbol"/>
              </a:rPr>
              <a:t>y</a:t>
            </a:r>
            <a:r>
              <a:rPr lang="en-US" baseline="-25000" dirty="0" err="1">
                <a:sym typeface="Symbol"/>
              </a:rPr>
              <a:t>j</a:t>
            </a:r>
            <a:r>
              <a:rPr lang="en-US" dirty="0">
                <a:sym typeface="Symbol"/>
              </a:rPr>
              <a:t> (</a:t>
            </a:r>
            <a:r>
              <a:rPr lang="en-US" i="1" dirty="0">
                <a:sym typeface="Symbol"/>
              </a:rPr>
              <a:t>t</a:t>
            </a:r>
            <a:r>
              <a:rPr lang="en-US" dirty="0">
                <a:sym typeface="Symbol"/>
              </a:rPr>
              <a:t>) = 1)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 bwMode="auto">
          <a:xfrm flipV="1">
            <a:off x="1580365" y="5608065"/>
            <a:ext cx="1085850" cy="9525"/>
          </a:xfrm>
          <a:prstGeom prst="line">
            <a:avLst/>
          </a:prstGeom>
          <a:noFill/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 flipV="1">
            <a:off x="3332965" y="5569965"/>
            <a:ext cx="2238375" cy="19051"/>
          </a:xfrm>
          <a:prstGeom prst="line">
            <a:avLst/>
          </a:prstGeom>
          <a:noFill/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4271446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2"/>
          <p:cNvSpPr txBox="1">
            <a:spLocks noChangeArrowheads="1"/>
          </p:cNvSpPr>
          <p:nvPr/>
        </p:nvSpPr>
        <p:spPr bwMode="auto">
          <a:xfrm>
            <a:off x="1905937" y="644759"/>
            <a:ext cx="5549981" cy="461665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</a:rPr>
              <a:t>Spike Time-Dependent Plasticity (STDP)</a:t>
            </a:r>
          </a:p>
        </p:txBody>
      </p:sp>
      <p:sp>
        <p:nvSpPr>
          <p:cNvPr id="47113" name="Rectangle 9"/>
          <p:cNvSpPr>
            <a:spLocks noChangeArrowheads="1"/>
          </p:cNvSpPr>
          <p:nvPr/>
        </p:nvSpPr>
        <p:spPr bwMode="auto">
          <a:xfrm>
            <a:off x="890263" y="3876397"/>
            <a:ext cx="7800975" cy="515937"/>
          </a:xfrm>
          <a:prstGeom prst="rect">
            <a:avLst/>
          </a:prstGeom>
          <a:solidFill>
            <a:srgbClr val="333300"/>
          </a:solidFill>
          <a:ln w="25400" cap="sq">
            <a:solidFill>
              <a:srgbClr val="99CC00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4" name="Oval 10"/>
          <p:cNvSpPr>
            <a:spLocks noChangeArrowheads="1"/>
          </p:cNvSpPr>
          <p:nvPr/>
        </p:nvSpPr>
        <p:spPr bwMode="auto">
          <a:xfrm>
            <a:off x="8229276" y="4093884"/>
            <a:ext cx="82550" cy="71438"/>
          </a:xfrm>
          <a:prstGeom prst="ellipse">
            <a:avLst/>
          </a:prstGeom>
          <a:solidFill>
            <a:srgbClr val="33CCCC"/>
          </a:solidFill>
          <a:ln w="25400" cap="sq">
            <a:solidFill>
              <a:srgbClr val="00FFFF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5" name="Rectangle 11"/>
          <p:cNvSpPr>
            <a:spLocks noChangeArrowheads="1"/>
          </p:cNvSpPr>
          <p:nvPr/>
        </p:nvSpPr>
        <p:spPr bwMode="auto">
          <a:xfrm>
            <a:off x="674290" y="1030515"/>
            <a:ext cx="8058296" cy="523220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 anchor="ctr">
            <a:spAutoFit/>
          </a:bodyPr>
          <a:lstStyle/>
          <a:p>
            <a:pPr algn="ctr"/>
            <a:r>
              <a:rPr lang="en-US" sz="1400" dirty="0" err="1">
                <a:solidFill>
                  <a:srgbClr val="0000CC"/>
                </a:solidFill>
              </a:rPr>
              <a:t>Markram</a:t>
            </a:r>
            <a:r>
              <a:rPr lang="en-US" sz="1400" dirty="0">
                <a:solidFill>
                  <a:srgbClr val="0000CC"/>
                </a:solidFill>
              </a:rPr>
              <a:t>, H., </a:t>
            </a:r>
            <a:r>
              <a:rPr lang="en-US" sz="1400" dirty="0" err="1">
                <a:solidFill>
                  <a:srgbClr val="0000CC"/>
                </a:solidFill>
              </a:rPr>
              <a:t>Lübke</a:t>
            </a:r>
            <a:r>
              <a:rPr lang="en-US" sz="1400" dirty="0">
                <a:solidFill>
                  <a:srgbClr val="0000CC"/>
                </a:solidFill>
              </a:rPr>
              <a:t>, J., </a:t>
            </a:r>
            <a:r>
              <a:rPr lang="en-US" sz="1400" dirty="0" err="1">
                <a:solidFill>
                  <a:srgbClr val="0000CC"/>
                </a:solidFill>
              </a:rPr>
              <a:t>Frotscher</a:t>
            </a:r>
            <a:r>
              <a:rPr lang="en-US" sz="1400" dirty="0">
                <a:solidFill>
                  <a:srgbClr val="0000CC"/>
                </a:solidFill>
              </a:rPr>
              <a:t>, M., and </a:t>
            </a:r>
            <a:r>
              <a:rPr lang="en-US" sz="1400" dirty="0" err="1">
                <a:solidFill>
                  <a:srgbClr val="0000CC"/>
                </a:solidFill>
              </a:rPr>
              <a:t>Sakmann</a:t>
            </a:r>
            <a:r>
              <a:rPr lang="en-US" sz="1400" dirty="0">
                <a:solidFill>
                  <a:srgbClr val="0000CC"/>
                </a:solidFill>
              </a:rPr>
              <a:t>, B. (1997). </a:t>
            </a:r>
          </a:p>
          <a:p>
            <a:pPr lvl="1" algn="ctr"/>
            <a:r>
              <a:rPr lang="en-US" sz="1400" dirty="0">
                <a:solidFill>
                  <a:srgbClr val="0000CC"/>
                </a:solidFill>
              </a:rPr>
              <a:t>Regulation of synaptic efficacy by coincidence of postsynaptic APs and EPSPs. </a:t>
            </a:r>
            <a:r>
              <a:rPr lang="en-US" sz="1400" i="1" dirty="0">
                <a:solidFill>
                  <a:srgbClr val="0000CC"/>
                </a:solidFill>
              </a:rPr>
              <a:t>Science</a:t>
            </a:r>
            <a:r>
              <a:rPr lang="en-US" sz="1400" dirty="0">
                <a:solidFill>
                  <a:srgbClr val="0000CC"/>
                </a:solidFill>
              </a:rPr>
              <a:t>, 275:213-215. </a:t>
            </a:r>
          </a:p>
        </p:txBody>
      </p:sp>
      <p:grpSp>
        <p:nvGrpSpPr>
          <p:cNvPr id="47116" name="Group 12"/>
          <p:cNvGrpSpPr>
            <a:grpSpLocks/>
          </p:cNvGrpSpPr>
          <p:nvPr/>
        </p:nvGrpSpPr>
        <p:grpSpPr bwMode="auto">
          <a:xfrm>
            <a:off x="2070360" y="1861858"/>
            <a:ext cx="1328738" cy="1939925"/>
            <a:chOff x="1280" y="758"/>
            <a:chExt cx="837" cy="1222"/>
          </a:xfrm>
        </p:grpSpPr>
        <p:sp>
          <p:nvSpPr>
            <p:cNvPr id="47164" name="Rectangle 13"/>
            <p:cNvSpPr>
              <a:spLocks noChangeArrowheads="1"/>
            </p:cNvSpPr>
            <p:nvPr/>
          </p:nvSpPr>
          <p:spPr bwMode="auto">
            <a:xfrm>
              <a:off x="1439" y="758"/>
              <a:ext cx="278" cy="1222"/>
            </a:xfrm>
            <a:prstGeom prst="rect">
              <a:avLst/>
            </a:prstGeom>
            <a:solidFill>
              <a:srgbClr val="800000"/>
            </a:solidFill>
            <a:ln w="25400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7165" name="Rectangle 14"/>
            <p:cNvSpPr>
              <a:spLocks noChangeArrowheads="1"/>
            </p:cNvSpPr>
            <p:nvPr/>
          </p:nvSpPr>
          <p:spPr bwMode="auto">
            <a:xfrm>
              <a:off x="1719" y="758"/>
              <a:ext cx="278" cy="1222"/>
            </a:xfrm>
            <a:prstGeom prst="rect">
              <a:avLst/>
            </a:prstGeom>
            <a:solidFill>
              <a:srgbClr val="808000"/>
            </a:solidFill>
            <a:ln w="25400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66" name="Line 15"/>
            <p:cNvSpPr>
              <a:spLocks noChangeShapeType="1"/>
            </p:cNvSpPr>
            <p:nvPr/>
          </p:nvSpPr>
          <p:spPr bwMode="auto">
            <a:xfrm>
              <a:off x="1321" y="1181"/>
              <a:ext cx="796" cy="0"/>
            </a:xfrm>
            <a:prstGeom prst="line">
              <a:avLst/>
            </a:prstGeom>
            <a:noFill/>
            <a:ln w="25400" cap="sq">
              <a:solidFill>
                <a:srgbClr val="3366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7167" name="Line 16"/>
            <p:cNvSpPr>
              <a:spLocks noChangeShapeType="1"/>
            </p:cNvSpPr>
            <p:nvPr/>
          </p:nvSpPr>
          <p:spPr bwMode="auto">
            <a:xfrm>
              <a:off x="1321" y="1649"/>
              <a:ext cx="796" cy="0"/>
            </a:xfrm>
            <a:prstGeom prst="line">
              <a:avLst/>
            </a:prstGeom>
            <a:noFill/>
            <a:ln w="25400" cap="sq">
              <a:solidFill>
                <a:srgbClr val="3366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7168" name="Freeform 17"/>
            <p:cNvSpPr>
              <a:spLocks/>
            </p:cNvSpPr>
            <p:nvPr/>
          </p:nvSpPr>
          <p:spPr bwMode="auto">
            <a:xfrm>
              <a:off x="1456" y="810"/>
              <a:ext cx="468" cy="408"/>
            </a:xfrm>
            <a:custGeom>
              <a:avLst/>
              <a:gdLst>
                <a:gd name="T0" fmla="*/ 0 w 468"/>
                <a:gd name="T1" fmla="*/ 334 h 408"/>
                <a:gd name="T2" fmla="*/ 163 w 468"/>
                <a:gd name="T3" fmla="*/ 330 h 408"/>
                <a:gd name="T4" fmla="*/ 232 w 468"/>
                <a:gd name="T5" fmla="*/ 317 h 408"/>
                <a:gd name="T6" fmla="*/ 247 w 468"/>
                <a:gd name="T7" fmla="*/ 239 h 408"/>
                <a:gd name="T8" fmla="*/ 266 w 468"/>
                <a:gd name="T9" fmla="*/ 64 h 408"/>
                <a:gd name="T10" fmla="*/ 271 w 468"/>
                <a:gd name="T11" fmla="*/ 25 h 408"/>
                <a:gd name="T12" fmla="*/ 271 w 468"/>
                <a:gd name="T13" fmla="*/ 213 h 408"/>
                <a:gd name="T14" fmla="*/ 281 w 468"/>
                <a:gd name="T15" fmla="*/ 382 h 408"/>
                <a:gd name="T16" fmla="*/ 345 w 468"/>
                <a:gd name="T17" fmla="*/ 369 h 408"/>
                <a:gd name="T18" fmla="*/ 404 w 468"/>
                <a:gd name="T19" fmla="*/ 330 h 408"/>
                <a:gd name="T20" fmla="*/ 468 w 468"/>
                <a:gd name="T21" fmla="*/ 330 h 40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68"/>
                <a:gd name="T34" fmla="*/ 0 h 408"/>
                <a:gd name="T35" fmla="*/ 468 w 468"/>
                <a:gd name="T36" fmla="*/ 408 h 40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68" h="408">
                  <a:moveTo>
                    <a:pt x="0" y="334"/>
                  </a:moveTo>
                  <a:cubicBezTo>
                    <a:pt x="26" y="333"/>
                    <a:pt x="124" y="333"/>
                    <a:pt x="163" y="330"/>
                  </a:cubicBezTo>
                  <a:cubicBezTo>
                    <a:pt x="202" y="327"/>
                    <a:pt x="218" y="333"/>
                    <a:pt x="232" y="317"/>
                  </a:cubicBezTo>
                  <a:cubicBezTo>
                    <a:pt x="246" y="302"/>
                    <a:pt x="241" y="281"/>
                    <a:pt x="247" y="239"/>
                  </a:cubicBezTo>
                  <a:cubicBezTo>
                    <a:pt x="252" y="197"/>
                    <a:pt x="262" y="100"/>
                    <a:pt x="266" y="64"/>
                  </a:cubicBezTo>
                  <a:cubicBezTo>
                    <a:pt x="270" y="28"/>
                    <a:pt x="270" y="0"/>
                    <a:pt x="271" y="25"/>
                  </a:cubicBezTo>
                  <a:cubicBezTo>
                    <a:pt x="272" y="50"/>
                    <a:pt x="269" y="154"/>
                    <a:pt x="271" y="213"/>
                  </a:cubicBezTo>
                  <a:cubicBezTo>
                    <a:pt x="273" y="273"/>
                    <a:pt x="269" y="356"/>
                    <a:pt x="281" y="382"/>
                  </a:cubicBezTo>
                  <a:cubicBezTo>
                    <a:pt x="293" y="408"/>
                    <a:pt x="325" y="378"/>
                    <a:pt x="345" y="369"/>
                  </a:cubicBezTo>
                  <a:cubicBezTo>
                    <a:pt x="365" y="360"/>
                    <a:pt x="384" y="337"/>
                    <a:pt x="404" y="330"/>
                  </a:cubicBezTo>
                  <a:cubicBezTo>
                    <a:pt x="424" y="324"/>
                    <a:pt x="457" y="330"/>
                    <a:pt x="468" y="330"/>
                  </a:cubicBezTo>
                </a:path>
              </a:pathLst>
            </a:custGeom>
            <a:noFill/>
            <a:ln w="25400" cap="sq" cmpd="sng">
              <a:solidFill>
                <a:srgbClr val="00FFFF"/>
              </a:solidFill>
              <a:prstDash val="solid"/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7169" name="Freeform 18"/>
            <p:cNvSpPr>
              <a:spLocks/>
            </p:cNvSpPr>
            <p:nvPr/>
          </p:nvSpPr>
          <p:spPr bwMode="auto">
            <a:xfrm>
              <a:off x="1280" y="1290"/>
              <a:ext cx="468" cy="408"/>
            </a:xfrm>
            <a:custGeom>
              <a:avLst/>
              <a:gdLst>
                <a:gd name="T0" fmla="*/ 0 w 468"/>
                <a:gd name="T1" fmla="*/ 334 h 408"/>
                <a:gd name="T2" fmla="*/ 163 w 468"/>
                <a:gd name="T3" fmla="*/ 330 h 408"/>
                <a:gd name="T4" fmla="*/ 232 w 468"/>
                <a:gd name="T5" fmla="*/ 317 h 408"/>
                <a:gd name="T6" fmla="*/ 247 w 468"/>
                <a:gd name="T7" fmla="*/ 239 h 408"/>
                <a:gd name="T8" fmla="*/ 266 w 468"/>
                <a:gd name="T9" fmla="*/ 64 h 408"/>
                <a:gd name="T10" fmla="*/ 271 w 468"/>
                <a:gd name="T11" fmla="*/ 25 h 408"/>
                <a:gd name="T12" fmla="*/ 271 w 468"/>
                <a:gd name="T13" fmla="*/ 213 h 408"/>
                <a:gd name="T14" fmla="*/ 281 w 468"/>
                <a:gd name="T15" fmla="*/ 382 h 408"/>
                <a:gd name="T16" fmla="*/ 345 w 468"/>
                <a:gd name="T17" fmla="*/ 369 h 408"/>
                <a:gd name="T18" fmla="*/ 404 w 468"/>
                <a:gd name="T19" fmla="*/ 330 h 408"/>
                <a:gd name="T20" fmla="*/ 468 w 468"/>
                <a:gd name="T21" fmla="*/ 330 h 40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68"/>
                <a:gd name="T34" fmla="*/ 0 h 408"/>
                <a:gd name="T35" fmla="*/ 468 w 468"/>
                <a:gd name="T36" fmla="*/ 408 h 40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68" h="408">
                  <a:moveTo>
                    <a:pt x="0" y="334"/>
                  </a:moveTo>
                  <a:cubicBezTo>
                    <a:pt x="26" y="333"/>
                    <a:pt x="124" y="333"/>
                    <a:pt x="163" y="330"/>
                  </a:cubicBezTo>
                  <a:cubicBezTo>
                    <a:pt x="202" y="327"/>
                    <a:pt x="218" y="333"/>
                    <a:pt x="232" y="317"/>
                  </a:cubicBezTo>
                  <a:cubicBezTo>
                    <a:pt x="246" y="302"/>
                    <a:pt x="241" y="281"/>
                    <a:pt x="247" y="239"/>
                  </a:cubicBezTo>
                  <a:cubicBezTo>
                    <a:pt x="252" y="197"/>
                    <a:pt x="262" y="100"/>
                    <a:pt x="266" y="64"/>
                  </a:cubicBezTo>
                  <a:cubicBezTo>
                    <a:pt x="270" y="28"/>
                    <a:pt x="270" y="0"/>
                    <a:pt x="271" y="25"/>
                  </a:cubicBezTo>
                  <a:cubicBezTo>
                    <a:pt x="272" y="50"/>
                    <a:pt x="269" y="154"/>
                    <a:pt x="271" y="213"/>
                  </a:cubicBezTo>
                  <a:cubicBezTo>
                    <a:pt x="273" y="273"/>
                    <a:pt x="269" y="356"/>
                    <a:pt x="281" y="382"/>
                  </a:cubicBezTo>
                  <a:cubicBezTo>
                    <a:pt x="293" y="408"/>
                    <a:pt x="325" y="378"/>
                    <a:pt x="345" y="369"/>
                  </a:cubicBezTo>
                  <a:cubicBezTo>
                    <a:pt x="365" y="360"/>
                    <a:pt x="384" y="337"/>
                    <a:pt x="404" y="330"/>
                  </a:cubicBezTo>
                  <a:cubicBezTo>
                    <a:pt x="424" y="324"/>
                    <a:pt x="457" y="330"/>
                    <a:pt x="468" y="330"/>
                  </a:cubicBezTo>
                </a:path>
              </a:pathLst>
            </a:custGeom>
            <a:noFill/>
            <a:ln w="25400" cap="sq" cmpd="sng">
              <a:solidFill>
                <a:srgbClr val="00FFFF"/>
              </a:solidFill>
              <a:prstDash val="solid"/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7117" name="Group 19"/>
          <p:cNvGrpSpPr>
            <a:grpSpLocks/>
          </p:cNvGrpSpPr>
          <p:nvPr/>
        </p:nvGrpSpPr>
        <p:grpSpPr bwMode="auto">
          <a:xfrm>
            <a:off x="3488350" y="1849159"/>
            <a:ext cx="1263650" cy="1939925"/>
            <a:chOff x="2329" y="750"/>
            <a:chExt cx="796" cy="1222"/>
          </a:xfrm>
        </p:grpSpPr>
        <p:sp>
          <p:nvSpPr>
            <p:cNvPr id="47158" name="Rectangle 20"/>
            <p:cNvSpPr>
              <a:spLocks noChangeArrowheads="1"/>
            </p:cNvSpPr>
            <p:nvPr/>
          </p:nvSpPr>
          <p:spPr bwMode="auto">
            <a:xfrm>
              <a:off x="2447" y="750"/>
              <a:ext cx="278" cy="1222"/>
            </a:xfrm>
            <a:prstGeom prst="rect">
              <a:avLst/>
            </a:prstGeom>
            <a:solidFill>
              <a:srgbClr val="800000"/>
            </a:solidFill>
            <a:ln w="25400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59" name="Rectangle 21"/>
            <p:cNvSpPr>
              <a:spLocks noChangeArrowheads="1"/>
            </p:cNvSpPr>
            <p:nvPr/>
          </p:nvSpPr>
          <p:spPr bwMode="auto">
            <a:xfrm>
              <a:off x="2727" y="750"/>
              <a:ext cx="278" cy="1222"/>
            </a:xfrm>
            <a:prstGeom prst="rect">
              <a:avLst/>
            </a:prstGeom>
            <a:solidFill>
              <a:srgbClr val="808000"/>
            </a:solidFill>
            <a:ln w="25400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60" name="Line 22"/>
            <p:cNvSpPr>
              <a:spLocks noChangeShapeType="1"/>
            </p:cNvSpPr>
            <p:nvPr/>
          </p:nvSpPr>
          <p:spPr bwMode="auto">
            <a:xfrm>
              <a:off x="2329" y="1173"/>
              <a:ext cx="796" cy="0"/>
            </a:xfrm>
            <a:prstGeom prst="line">
              <a:avLst/>
            </a:prstGeom>
            <a:noFill/>
            <a:ln w="25400" cap="sq">
              <a:solidFill>
                <a:srgbClr val="3366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7161" name="Line 23"/>
            <p:cNvSpPr>
              <a:spLocks noChangeShapeType="1"/>
            </p:cNvSpPr>
            <p:nvPr/>
          </p:nvSpPr>
          <p:spPr bwMode="auto">
            <a:xfrm>
              <a:off x="2329" y="1641"/>
              <a:ext cx="796" cy="0"/>
            </a:xfrm>
            <a:prstGeom prst="line">
              <a:avLst/>
            </a:prstGeom>
            <a:noFill/>
            <a:ln w="25400" cap="sq">
              <a:solidFill>
                <a:srgbClr val="3366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7162" name="Freeform 24"/>
            <p:cNvSpPr>
              <a:spLocks/>
            </p:cNvSpPr>
            <p:nvPr/>
          </p:nvSpPr>
          <p:spPr bwMode="auto">
            <a:xfrm>
              <a:off x="2464" y="802"/>
              <a:ext cx="468" cy="408"/>
            </a:xfrm>
            <a:custGeom>
              <a:avLst/>
              <a:gdLst>
                <a:gd name="T0" fmla="*/ 0 w 468"/>
                <a:gd name="T1" fmla="*/ 334 h 408"/>
                <a:gd name="T2" fmla="*/ 163 w 468"/>
                <a:gd name="T3" fmla="*/ 330 h 408"/>
                <a:gd name="T4" fmla="*/ 232 w 468"/>
                <a:gd name="T5" fmla="*/ 317 h 408"/>
                <a:gd name="T6" fmla="*/ 247 w 468"/>
                <a:gd name="T7" fmla="*/ 239 h 408"/>
                <a:gd name="T8" fmla="*/ 266 w 468"/>
                <a:gd name="T9" fmla="*/ 64 h 408"/>
                <a:gd name="T10" fmla="*/ 271 w 468"/>
                <a:gd name="T11" fmla="*/ 25 h 408"/>
                <a:gd name="T12" fmla="*/ 271 w 468"/>
                <a:gd name="T13" fmla="*/ 213 h 408"/>
                <a:gd name="T14" fmla="*/ 281 w 468"/>
                <a:gd name="T15" fmla="*/ 382 h 408"/>
                <a:gd name="T16" fmla="*/ 345 w 468"/>
                <a:gd name="T17" fmla="*/ 369 h 408"/>
                <a:gd name="T18" fmla="*/ 404 w 468"/>
                <a:gd name="T19" fmla="*/ 330 h 408"/>
                <a:gd name="T20" fmla="*/ 468 w 468"/>
                <a:gd name="T21" fmla="*/ 330 h 40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68"/>
                <a:gd name="T34" fmla="*/ 0 h 408"/>
                <a:gd name="T35" fmla="*/ 468 w 468"/>
                <a:gd name="T36" fmla="*/ 408 h 40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68" h="408">
                  <a:moveTo>
                    <a:pt x="0" y="334"/>
                  </a:moveTo>
                  <a:cubicBezTo>
                    <a:pt x="26" y="333"/>
                    <a:pt x="124" y="333"/>
                    <a:pt x="163" y="330"/>
                  </a:cubicBezTo>
                  <a:cubicBezTo>
                    <a:pt x="202" y="327"/>
                    <a:pt x="218" y="333"/>
                    <a:pt x="232" y="317"/>
                  </a:cubicBezTo>
                  <a:cubicBezTo>
                    <a:pt x="246" y="302"/>
                    <a:pt x="241" y="281"/>
                    <a:pt x="247" y="239"/>
                  </a:cubicBezTo>
                  <a:cubicBezTo>
                    <a:pt x="252" y="197"/>
                    <a:pt x="262" y="100"/>
                    <a:pt x="266" y="64"/>
                  </a:cubicBezTo>
                  <a:cubicBezTo>
                    <a:pt x="270" y="28"/>
                    <a:pt x="270" y="0"/>
                    <a:pt x="271" y="25"/>
                  </a:cubicBezTo>
                  <a:cubicBezTo>
                    <a:pt x="272" y="50"/>
                    <a:pt x="269" y="154"/>
                    <a:pt x="271" y="213"/>
                  </a:cubicBezTo>
                  <a:cubicBezTo>
                    <a:pt x="273" y="273"/>
                    <a:pt x="269" y="356"/>
                    <a:pt x="281" y="382"/>
                  </a:cubicBezTo>
                  <a:cubicBezTo>
                    <a:pt x="293" y="408"/>
                    <a:pt x="325" y="378"/>
                    <a:pt x="345" y="369"/>
                  </a:cubicBezTo>
                  <a:cubicBezTo>
                    <a:pt x="365" y="360"/>
                    <a:pt x="384" y="337"/>
                    <a:pt x="404" y="330"/>
                  </a:cubicBezTo>
                  <a:cubicBezTo>
                    <a:pt x="424" y="324"/>
                    <a:pt x="457" y="330"/>
                    <a:pt x="468" y="330"/>
                  </a:cubicBezTo>
                </a:path>
              </a:pathLst>
            </a:custGeom>
            <a:noFill/>
            <a:ln w="25400" cap="sq" cmpd="sng">
              <a:solidFill>
                <a:srgbClr val="00FFFF"/>
              </a:solidFill>
              <a:prstDash val="solid"/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7163" name="Freeform 25"/>
            <p:cNvSpPr>
              <a:spLocks/>
            </p:cNvSpPr>
            <p:nvPr/>
          </p:nvSpPr>
          <p:spPr bwMode="auto">
            <a:xfrm>
              <a:off x="2400" y="1274"/>
              <a:ext cx="468" cy="408"/>
            </a:xfrm>
            <a:custGeom>
              <a:avLst/>
              <a:gdLst>
                <a:gd name="T0" fmla="*/ 0 w 468"/>
                <a:gd name="T1" fmla="*/ 334 h 408"/>
                <a:gd name="T2" fmla="*/ 163 w 468"/>
                <a:gd name="T3" fmla="*/ 330 h 408"/>
                <a:gd name="T4" fmla="*/ 232 w 468"/>
                <a:gd name="T5" fmla="*/ 317 h 408"/>
                <a:gd name="T6" fmla="*/ 247 w 468"/>
                <a:gd name="T7" fmla="*/ 239 h 408"/>
                <a:gd name="T8" fmla="*/ 266 w 468"/>
                <a:gd name="T9" fmla="*/ 64 h 408"/>
                <a:gd name="T10" fmla="*/ 271 w 468"/>
                <a:gd name="T11" fmla="*/ 25 h 408"/>
                <a:gd name="T12" fmla="*/ 271 w 468"/>
                <a:gd name="T13" fmla="*/ 213 h 408"/>
                <a:gd name="T14" fmla="*/ 281 w 468"/>
                <a:gd name="T15" fmla="*/ 382 h 408"/>
                <a:gd name="T16" fmla="*/ 345 w 468"/>
                <a:gd name="T17" fmla="*/ 369 h 408"/>
                <a:gd name="T18" fmla="*/ 404 w 468"/>
                <a:gd name="T19" fmla="*/ 330 h 408"/>
                <a:gd name="T20" fmla="*/ 468 w 468"/>
                <a:gd name="T21" fmla="*/ 330 h 40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68"/>
                <a:gd name="T34" fmla="*/ 0 h 408"/>
                <a:gd name="T35" fmla="*/ 468 w 468"/>
                <a:gd name="T36" fmla="*/ 408 h 40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68" h="408">
                  <a:moveTo>
                    <a:pt x="0" y="334"/>
                  </a:moveTo>
                  <a:cubicBezTo>
                    <a:pt x="26" y="333"/>
                    <a:pt x="124" y="333"/>
                    <a:pt x="163" y="330"/>
                  </a:cubicBezTo>
                  <a:cubicBezTo>
                    <a:pt x="202" y="327"/>
                    <a:pt x="218" y="333"/>
                    <a:pt x="232" y="317"/>
                  </a:cubicBezTo>
                  <a:cubicBezTo>
                    <a:pt x="246" y="302"/>
                    <a:pt x="241" y="281"/>
                    <a:pt x="247" y="239"/>
                  </a:cubicBezTo>
                  <a:cubicBezTo>
                    <a:pt x="252" y="197"/>
                    <a:pt x="262" y="100"/>
                    <a:pt x="266" y="64"/>
                  </a:cubicBezTo>
                  <a:cubicBezTo>
                    <a:pt x="270" y="28"/>
                    <a:pt x="270" y="0"/>
                    <a:pt x="271" y="25"/>
                  </a:cubicBezTo>
                  <a:cubicBezTo>
                    <a:pt x="272" y="50"/>
                    <a:pt x="269" y="154"/>
                    <a:pt x="271" y="213"/>
                  </a:cubicBezTo>
                  <a:cubicBezTo>
                    <a:pt x="273" y="273"/>
                    <a:pt x="269" y="356"/>
                    <a:pt x="281" y="382"/>
                  </a:cubicBezTo>
                  <a:cubicBezTo>
                    <a:pt x="293" y="408"/>
                    <a:pt x="325" y="378"/>
                    <a:pt x="345" y="369"/>
                  </a:cubicBezTo>
                  <a:cubicBezTo>
                    <a:pt x="365" y="360"/>
                    <a:pt x="384" y="337"/>
                    <a:pt x="404" y="330"/>
                  </a:cubicBezTo>
                  <a:cubicBezTo>
                    <a:pt x="424" y="324"/>
                    <a:pt x="457" y="330"/>
                    <a:pt x="468" y="330"/>
                  </a:cubicBezTo>
                </a:path>
              </a:pathLst>
            </a:custGeom>
            <a:noFill/>
            <a:ln w="25400" cap="sq" cmpd="sng">
              <a:solidFill>
                <a:srgbClr val="00FFFF"/>
              </a:solidFill>
              <a:prstDash val="solid"/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7118" name="Group 26"/>
          <p:cNvGrpSpPr>
            <a:grpSpLocks/>
          </p:cNvGrpSpPr>
          <p:nvPr/>
        </p:nvGrpSpPr>
        <p:grpSpPr bwMode="auto">
          <a:xfrm>
            <a:off x="4882826" y="1849159"/>
            <a:ext cx="1263650" cy="1939925"/>
            <a:chOff x="3353" y="750"/>
            <a:chExt cx="796" cy="1222"/>
          </a:xfrm>
        </p:grpSpPr>
        <p:sp>
          <p:nvSpPr>
            <p:cNvPr id="47152" name="Rectangle 27"/>
            <p:cNvSpPr>
              <a:spLocks noChangeArrowheads="1"/>
            </p:cNvSpPr>
            <p:nvPr/>
          </p:nvSpPr>
          <p:spPr bwMode="auto">
            <a:xfrm>
              <a:off x="3471" y="750"/>
              <a:ext cx="278" cy="1222"/>
            </a:xfrm>
            <a:prstGeom prst="rect">
              <a:avLst/>
            </a:prstGeom>
            <a:solidFill>
              <a:srgbClr val="800000"/>
            </a:solidFill>
            <a:ln w="25400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53" name="Rectangle 28"/>
            <p:cNvSpPr>
              <a:spLocks noChangeArrowheads="1"/>
            </p:cNvSpPr>
            <p:nvPr/>
          </p:nvSpPr>
          <p:spPr bwMode="auto">
            <a:xfrm>
              <a:off x="3751" y="750"/>
              <a:ext cx="278" cy="1222"/>
            </a:xfrm>
            <a:prstGeom prst="rect">
              <a:avLst/>
            </a:prstGeom>
            <a:solidFill>
              <a:srgbClr val="808000"/>
            </a:solidFill>
            <a:ln w="25400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54" name="Line 29"/>
            <p:cNvSpPr>
              <a:spLocks noChangeShapeType="1"/>
            </p:cNvSpPr>
            <p:nvPr/>
          </p:nvSpPr>
          <p:spPr bwMode="auto">
            <a:xfrm>
              <a:off x="3353" y="1173"/>
              <a:ext cx="796" cy="0"/>
            </a:xfrm>
            <a:prstGeom prst="line">
              <a:avLst/>
            </a:prstGeom>
            <a:noFill/>
            <a:ln w="25400" cap="sq">
              <a:solidFill>
                <a:srgbClr val="3366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7155" name="Line 30"/>
            <p:cNvSpPr>
              <a:spLocks noChangeShapeType="1"/>
            </p:cNvSpPr>
            <p:nvPr/>
          </p:nvSpPr>
          <p:spPr bwMode="auto">
            <a:xfrm>
              <a:off x="3353" y="1641"/>
              <a:ext cx="796" cy="0"/>
            </a:xfrm>
            <a:prstGeom prst="line">
              <a:avLst/>
            </a:prstGeom>
            <a:noFill/>
            <a:ln w="25400" cap="sq">
              <a:solidFill>
                <a:srgbClr val="3366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7156" name="Freeform 31"/>
            <p:cNvSpPr>
              <a:spLocks/>
            </p:cNvSpPr>
            <p:nvPr/>
          </p:nvSpPr>
          <p:spPr bwMode="auto">
            <a:xfrm>
              <a:off x="3488" y="802"/>
              <a:ext cx="468" cy="408"/>
            </a:xfrm>
            <a:custGeom>
              <a:avLst/>
              <a:gdLst>
                <a:gd name="T0" fmla="*/ 0 w 468"/>
                <a:gd name="T1" fmla="*/ 334 h 408"/>
                <a:gd name="T2" fmla="*/ 163 w 468"/>
                <a:gd name="T3" fmla="*/ 330 h 408"/>
                <a:gd name="T4" fmla="*/ 232 w 468"/>
                <a:gd name="T5" fmla="*/ 317 h 408"/>
                <a:gd name="T6" fmla="*/ 247 w 468"/>
                <a:gd name="T7" fmla="*/ 239 h 408"/>
                <a:gd name="T8" fmla="*/ 266 w 468"/>
                <a:gd name="T9" fmla="*/ 64 h 408"/>
                <a:gd name="T10" fmla="*/ 271 w 468"/>
                <a:gd name="T11" fmla="*/ 25 h 408"/>
                <a:gd name="T12" fmla="*/ 271 w 468"/>
                <a:gd name="T13" fmla="*/ 213 h 408"/>
                <a:gd name="T14" fmla="*/ 281 w 468"/>
                <a:gd name="T15" fmla="*/ 382 h 408"/>
                <a:gd name="T16" fmla="*/ 345 w 468"/>
                <a:gd name="T17" fmla="*/ 369 h 408"/>
                <a:gd name="T18" fmla="*/ 404 w 468"/>
                <a:gd name="T19" fmla="*/ 330 h 408"/>
                <a:gd name="T20" fmla="*/ 468 w 468"/>
                <a:gd name="T21" fmla="*/ 330 h 40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68"/>
                <a:gd name="T34" fmla="*/ 0 h 408"/>
                <a:gd name="T35" fmla="*/ 468 w 468"/>
                <a:gd name="T36" fmla="*/ 408 h 40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68" h="408">
                  <a:moveTo>
                    <a:pt x="0" y="334"/>
                  </a:moveTo>
                  <a:cubicBezTo>
                    <a:pt x="26" y="333"/>
                    <a:pt x="124" y="333"/>
                    <a:pt x="163" y="330"/>
                  </a:cubicBezTo>
                  <a:cubicBezTo>
                    <a:pt x="202" y="327"/>
                    <a:pt x="218" y="333"/>
                    <a:pt x="232" y="317"/>
                  </a:cubicBezTo>
                  <a:cubicBezTo>
                    <a:pt x="246" y="302"/>
                    <a:pt x="241" y="281"/>
                    <a:pt x="247" y="239"/>
                  </a:cubicBezTo>
                  <a:cubicBezTo>
                    <a:pt x="252" y="197"/>
                    <a:pt x="262" y="100"/>
                    <a:pt x="266" y="64"/>
                  </a:cubicBezTo>
                  <a:cubicBezTo>
                    <a:pt x="270" y="28"/>
                    <a:pt x="270" y="0"/>
                    <a:pt x="271" y="25"/>
                  </a:cubicBezTo>
                  <a:cubicBezTo>
                    <a:pt x="272" y="50"/>
                    <a:pt x="269" y="154"/>
                    <a:pt x="271" y="213"/>
                  </a:cubicBezTo>
                  <a:cubicBezTo>
                    <a:pt x="273" y="273"/>
                    <a:pt x="269" y="356"/>
                    <a:pt x="281" y="382"/>
                  </a:cubicBezTo>
                  <a:cubicBezTo>
                    <a:pt x="293" y="408"/>
                    <a:pt x="325" y="378"/>
                    <a:pt x="345" y="369"/>
                  </a:cubicBezTo>
                  <a:cubicBezTo>
                    <a:pt x="365" y="360"/>
                    <a:pt x="384" y="337"/>
                    <a:pt x="404" y="330"/>
                  </a:cubicBezTo>
                  <a:cubicBezTo>
                    <a:pt x="424" y="324"/>
                    <a:pt x="457" y="330"/>
                    <a:pt x="468" y="330"/>
                  </a:cubicBezTo>
                </a:path>
              </a:pathLst>
            </a:custGeom>
            <a:noFill/>
            <a:ln w="25400" cap="sq" cmpd="sng">
              <a:solidFill>
                <a:srgbClr val="00FFFF"/>
              </a:solidFill>
              <a:prstDash val="solid"/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7157" name="Freeform 32"/>
            <p:cNvSpPr>
              <a:spLocks/>
            </p:cNvSpPr>
            <p:nvPr/>
          </p:nvSpPr>
          <p:spPr bwMode="auto">
            <a:xfrm>
              <a:off x="3568" y="1282"/>
              <a:ext cx="468" cy="408"/>
            </a:xfrm>
            <a:custGeom>
              <a:avLst/>
              <a:gdLst>
                <a:gd name="T0" fmla="*/ 0 w 468"/>
                <a:gd name="T1" fmla="*/ 334 h 408"/>
                <a:gd name="T2" fmla="*/ 163 w 468"/>
                <a:gd name="T3" fmla="*/ 330 h 408"/>
                <a:gd name="T4" fmla="*/ 232 w 468"/>
                <a:gd name="T5" fmla="*/ 317 h 408"/>
                <a:gd name="T6" fmla="*/ 247 w 468"/>
                <a:gd name="T7" fmla="*/ 239 h 408"/>
                <a:gd name="T8" fmla="*/ 266 w 468"/>
                <a:gd name="T9" fmla="*/ 64 h 408"/>
                <a:gd name="T10" fmla="*/ 271 w 468"/>
                <a:gd name="T11" fmla="*/ 25 h 408"/>
                <a:gd name="T12" fmla="*/ 271 w 468"/>
                <a:gd name="T13" fmla="*/ 213 h 408"/>
                <a:gd name="T14" fmla="*/ 281 w 468"/>
                <a:gd name="T15" fmla="*/ 382 h 408"/>
                <a:gd name="T16" fmla="*/ 345 w 468"/>
                <a:gd name="T17" fmla="*/ 369 h 408"/>
                <a:gd name="T18" fmla="*/ 404 w 468"/>
                <a:gd name="T19" fmla="*/ 330 h 408"/>
                <a:gd name="T20" fmla="*/ 468 w 468"/>
                <a:gd name="T21" fmla="*/ 330 h 40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68"/>
                <a:gd name="T34" fmla="*/ 0 h 408"/>
                <a:gd name="T35" fmla="*/ 468 w 468"/>
                <a:gd name="T36" fmla="*/ 408 h 40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68" h="408">
                  <a:moveTo>
                    <a:pt x="0" y="334"/>
                  </a:moveTo>
                  <a:cubicBezTo>
                    <a:pt x="26" y="333"/>
                    <a:pt x="124" y="333"/>
                    <a:pt x="163" y="330"/>
                  </a:cubicBezTo>
                  <a:cubicBezTo>
                    <a:pt x="202" y="327"/>
                    <a:pt x="218" y="333"/>
                    <a:pt x="232" y="317"/>
                  </a:cubicBezTo>
                  <a:cubicBezTo>
                    <a:pt x="246" y="302"/>
                    <a:pt x="241" y="281"/>
                    <a:pt x="247" y="239"/>
                  </a:cubicBezTo>
                  <a:cubicBezTo>
                    <a:pt x="252" y="197"/>
                    <a:pt x="262" y="100"/>
                    <a:pt x="266" y="64"/>
                  </a:cubicBezTo>
                  <a:cubicBezTo>
                    <a:pt x="270" y="28"/>
                    <a:pt x="270" y="0"/>
                    <a:pt x="271" y="25"/>
                  </a:cubicBezTo>
                  <a:cubicBezTo>
                    <a:pt x="272" y="50"/>
                    <a:pt x="269" y="154"/>
                    <a:pt x="271" y="213"/>
                  </a:cubicBezTo>
                  <a:cubicBezTo>
                    <a:pt x="273" y="273"/>
                    <a:pt x="269" y="356"/>
                    <a:pt x="281" y="382"/>
                  </a:cubicBezTo>
                  <a:cubicBezTo>
                    <a:pt x="293" y="408"/>
                    <a:pt x="325" y="378"/>
                    <a:pt x="345" y="369"/>
                  </a:cubicBezTo>
                  <a:cubicBezTo>
                    <a:pt x="365" y="360"/>
                    <a:pt x="384" y="337"/>
                    <a:pt x="404" y="330"/>
                  </a:cubicBezTo>
                  <a:cubicBezTo>
                    <a:pt x="424" y="324"/>
                    <a:pt x="457" y="330"/>
                    <a:pt x="468" y="330"/>
                  </a:cubicBezTo>
                </a:path>
              </a:pathLst>
            </a:custGeom>
            <a:noFill/>
            <a:ln w="25400" cap="sq" cmpd="sng">
              <a:solidFill>
                <a:srgbClr val="00FFFF"/>
              </a:solidFill>
              <a:prstDash val="solid"/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7119" name="Group 33"/>
          <p:cNvGrpSpPr>
            <a:grpSpLocks/>
          </p:cNvGrpSpPr>
          <p:nvPr/>
        </p:nvGrpSpPr>
        <p:grpSpPr bwMode="auto">
          <a:xfrm>
            <a:off x="6254426" y="1849159"/>
            <a:ext cx="1312862" cy="1939925"/>
            <a:chOff x="4361" y="750"/>
            <a:chExt cx="827" cy="1222"/>
          </a:xfrm>
        </p:grpSpPr>
        <p:sp>
          <p:nvSpPr>
            <p:cNvPr id="47146" name="Rectangle 34"/>
            <p:cNvSpPr>
              <a:spLocks noChangeArrowheads="1"/>
            </p:cNvSpPr>
            <p:nvPr/>
          </p:nvSpPr>
          <p:spPr bwMode="auto">
            <a:xfrm>
              <a:off x="4479" y="750"/>
              <a:ext cx="278" cy="1222"/>
            </a:xfrm>
            <a:prstGeom prst="rect">
              <a:avLst/>
            </a:prstGeom>
            <a:solidFill>
              <a:srgbClr val="800000"/>
            </a:solidFill>
            <a:ln w="25400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47" name="Rectangle 35"/>
            <p:cNvSpPr>
              <a:spLocks noChangeArrowheads="1"/>
            </p:cNvSpPr>
            <p:nvPr/>
          </p:nvSpPr>
          <p:spPr bwMode="auto">
            <a:xfrm>
              <a:off x="4759" y="750"/>
              <a:ext cx="278" cy="1222"/>
            </a:xfrm>
            <a:prstGeom prst="rect">
              <a:avLst/>
            </a:prstGeom>
            <a:solidFill>
              <a:srgbClr val="808000"/>
            </a:solidFill>
            <a:ln w="25400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48" name="Line 36"/>
            <p:cNvSpPr>
              <a:spLocks noChangeShapeType="1"/>
            </p:cNvSpPr>
            <p:nvPr/>
          </p:nvSpPr>
          <p:spPr bwMode="auto">
            <a:xfrm>
              <a:off x="4361" y="1173"/>
              <a:ext cx="796" cy="0"/>
            </a:xfrm>
            <a:prstGeom prst="line">
              <a:avLst/>
            </a:prstGeom>
            <a:noFill/>
            <a:ln w="25400" cap="sq">
              <a:solidFill>
                <a:srgbClr val="3366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7149" name="Line 37"/>
            <p:cNvSpPr>
              <a:spLocks noChangeShapeType="1"/>
            </p:cNvSpPr>
            <p:nvPr/>
          </p:nvSpPr>
          <p:spPr bwMode="auto">
            <a:xfrm>
              <a:off x="4361" y="1641"/>
              <a:ext cx="796" cy="0"/>
            </a:xfrm>
            <a:prstGeom prst="line">
              <a:avLst/>
            </a:prstGeom>
            <a:noFill/>
            <a:ln w="25400" cap="sq">
              <a:solidFill>
                <a:srgbClr val="3366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7150" name="Freeform 38"/>
            <p:cNvSpPr>
              <a:spLocks/>
            </p:cNvSpPr>
            <p:nvPr/>
          </p:nvSpPr>
          <p:spPr bwMode="auto">
            <a:xfrm>
              <a:off x="4496" y="802"/>
              <a:ext cx="468" cy="408"/>
            </a:xfrm>
            <a:custGeom>
              <a:avLst/>
              <a:gdLst>
                <a:gd name="T0" fmla="*/ 0 w 468"/>
                <a:gd name="T1" fmla="*/ 334 h 408"/>
                <a:gd name="T2" fmla="*/ 163 w 468"/>
                <a:gd name="T3" fmla="*/ 330 h 408"/>
                <a:gd name="T4" fmla="*/ 232 w 468"/>
                <a:gd name="T5" fmla="*/ 317 h 408"/>
                <a:gd name="T6" fmla="*/ 247 w 468"/>
                <a:gd name="T7" fmla="*/ 239 h 408"/>
                <a:gd name="T8" fmla="*/ 266 w 468"/>
                <a:gd name="T9" fmla="*/ 64 h 408"/>
                <a:gd name="T10" fmla="*/ 271 w 468"/>
                <a:gd name="T11" fmla="*/ 25 h 408"/>
                <a:gd name="T12" fmla="*/ 271 w 468"/>
                <a:gd name="T13" fmla="*/ 213 h 408"/>
                <a:gd name="T14" fmla="*/ 281 w 468"/>
                <a:gd name="T15" fmla="*/ 382 h 408"/>
                <a:gd name="T16" fmla="*/ 345 w 468"/>
                <a:gd name="T17" fmla="*/ 369 h 408"/>
                <a:gd name="T18" fmla="*/ 404 w 468"/>
                <a:gd name="T19" fmla="*/ 330 h 408"/>
                <a:gd name="T20" fmla="*/ 468 w 468"/>
                <a:gd name="T21" fmla="*/ 330 h 40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68"/>
                <a:gd name="T34" fmla="*/ 0 h 408"/>
                <a:gd name="T35" fmla="*/ 468 w 468"/>
                <a:gd name="T36" fmla="*/ 408 h 40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68" h="408">
                  <a:moveTo>
                    <a:pt x="0" y="334"/>
                  </a:moveTo>
                  <a:cubicBezTo>
                    <a:pt x="26" y="333"/>
                    <a:pt x="124" y="333"/>
                    <a:pt x="163" y="330"/>
                  </a:cubicBezTo>
                  <a:cubicBezTo>
                    <a:pt x="202" y="327"/>
                    <a:pt x="218" y="333"/>
                    <a:pt x="232" y="317"/>
                  </a:cubicBezTo>
                  <a:cubicBezTo>
                    <a:pt x="246" y="302"/>
                    <a:pt x="241" y="281"/>
                    <a:pt x="247" y="239"/>
                  </a:cubicBezTo>
                  <a:cubicBezTo>
                    <a:pt x="252" y="197"/>
                    <a:pt x="262" y="100"/>
                    <a:pt x="266" y="64"/>
                  </a:cubicBezTo>
                  <a:cubicBezTo>
                    <a:pt x="270" y="28"/>
                    <a:pt x="270" y="0"/>
                    <a:pt x="271" y="25"/>
                  </a:cubicBezTo>
                  <a:cubicBezTo>
                    <a:pt x="272" y="50"/>
                    <a:pt x="269" y="154"/>
                    <a:pt x="271" y="213"/>
                  </a:cubicBezTo>
                  <a:cubicBezTo>
                    <a:pt x="273" y="273"/>
                    <a:pt x="269" y="356"/>
                    <a:pt x="281" y="382"/>
                  </a:cubicBezTo>
                  <a:cubicBezTo>
                    <a:pt x="293" y="408"/>
                    <a:pt x="325" y="378"/>
                    <a:pt x="345" y="369"/>
                  </a:cubicBezTo>
                  <a:cubicBezTo>
                    <a:pt x="365" y="360"/>
                    <a:pt x="384" y="337"/>
                    <a:pt x="404" y="330"/>
                  </a:cubicBezTo>
                  <a:cubicBezTo>
                    <a:pt x="424" y="324"/>
                    <a:pt x="457" y="330"/>
                    <a:pt x="468" y="330"/>
                  </a:cubicBezTo>
                </a:path>
              </a:pathLst>
            </a:custGeom>
            <a:noFill/>
            <a:ln w="25400" cap="sq" cmpd="sng">
              <a:solidFill>
                <a:srgbClr val="00FFFF"/>
              </a:solidFill>
              <a:prstDash val="solid"/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7151" name="Freeform 39"/>
            <p:cNvSpPr>
              <a:spLocks/>
            </p:cNvSpPr>
            <p:nvPr/>
          </p:nvSpPr>
          <p:spPr bwMode="auto">
            <a:xfrm>
              <a:off x="4720" y="1282"/>
              <a:ext cx="468" cy="408"/>
            </a:xfrm>
            <a:custGeom>
              <a:avLst/>
              <a:gdLst>
                <a:gd name="T0" fmla="*/ 0 w 468"/>
                <a:gd name="T1" fmla="*/ 334 h 408"/>
                <a:gd name="T2" fmla="*/ 163 w 468"/>
                <a:gd name="T3" fmla="*/ 330 h 408"/>
                <a:gd name="T4" fmla="*/ 232 w 468"/>
                <a:gd name="T5" fmla="*/ 317 h 408"/>
                <a:gd name="T6" fmla="*/ 247 w 468"/>
                <a:gd name="T7" fmla="*/ 239 h 408"/>
                <a:gd name="T8" fmla="*/ 266 w 468"/>
                <a:gd name="T9" fmla="*/ 64 h 408"/>
                <a:gd name="T10" fmla="*/ 271 w 468"/>
                <a:gd name="T11" fmla="*/ 25 h 408"/>
                <a:gd name="T12" fmla="*/ 271 w 468"/>
                <a:gd name="T13" fmla="*/ 213 h 408"/>
                <a:gd name="T14" fmla="*/ 281 w 468"/>
                <a:gd name="T15" fmla="*/ 382 h 408"/>
                <a:gd name="T16" fmla="*/ 345 w 468"/>
                <a:gd name="T17" fmla="*/ 369 h 408"/>
                <a:gd name="T18" fmla="*/ 404 w 468"/>
                <a:gd name="T19" fmla="*/ 330 h 408"/>
                <a:gd name="T20" fmla="*/ 468 w 468"/>
                <a:gd name="T21" fmla="*/ 330 h 40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68"/>
                <a:gd name="T34" fmla="*/ 0 h 408"/>
                <a:gd name="T35" fmla="*/ 468 w 468"/>
                <a:gd name="T36" fmla="*/ 408 h 40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68" h="408">
                  <a:moveTo>
                    <a:pt x="0" y="334"/>
                  </a:moveTo>
                  <a:cubicBezTo>
                    <a:pt x="26" y="333"/>
                    <a:pt x="124" y="333"/>
                    <a:pt x="163" y="330"/>
                  </a:cubicBezTo>
                  <a:cubicBezTo>
                    <a:pt x="202" y="327"/>
                    <a:pt x="218" y="333"/>
                    <a:pt x="232" y="317"/>
                  </a:cubicBezTo>
                  <a:cubicBezTo>
                    <a:pt x="246" y="302"/>
                    <a:pt x="241" y="281"/>
                    <a:pt x="247" y="239"/>
                  </a:cubicBezTo>
                  <a:cubicBezTo>
                    <a:pt x="252" y="197"/>
                    <a:pt x="262" y="100"/>
                    <a:pt x="266" y="64"/>
                  </a:cubicBezTo>
                  <a:cubicBezTo>
                    <a:pt x="270" y="28"/>
                    <a:pt x="270" y="0"/>
                    <a:pt x="271" y="25"/>
                  </a:cubicBezTo>
                  <a:cubicBezTo>
                    <a:pt x="272" y="50"/>
                    <a:pt x="269" y="154"/>
                    <a:pt x="271" y="213"/>
                  </a:cubicBezTo>
                  <a:cubicBezTo>
                    <a:pt x="273" y="273"/>
                    <a:pt x="269" y="356"/>
                    <a:pt x="281" y="382"/>
                  </a:cubicBezTo>
                  <a:cubicBezTo>
                    <a:pt x="293" y="408"/>
                    <a:pt x="325" y="378"/>
                    <a:pt x="345" y="369"/>
                  </a:cubicBezTo>
                  <a:cubicBezTo>
                    <a:pt x="365" y="360"/>
                    <a:pt x="384" y="337"/>
                    <a:pt x="404" y="330"/>
                  </a:cubicBezTo>
                  <a:cubicBezTo>
                    <a:pt x="424" y="324"/>
                    <a:pt x="457" y="330"/>
                    <a:pt x="468" y="330"/>
                  </a:cubicBezTo>
                </a:path>
              </a:pathLst>
            </a:custGeom>
            <a:noFill/>
            <a:ln w="25400" cap="sq" cmpd="sng">
              <a:solidFill>
                <a:srgbClr val="00FFFF"/>
              </a:solidFill>
              <a:prstDash val="solid"/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7120" name="Rectangle 40"/>
          <p:cNvSpPr>
            <a:spLocks noChangeArrowheads="1"/>
          </p:cNvSpPr>
          <p:nvPr/>
        </p:nvSpPr>
        <p:spPr bwMode="auto">
          <a:xfrm>
            <a:off x="7807001" y="1861859"/>
            <a:ext cx="441325" cy="1939925"/>
          </a:xfrm>
          <a:prstGeom prst="rect">
            <a:avLst/>
          </a:prstGeom>
          <a:solidFill>
            <a:srgbClr val="800000"/>
          </a:solidFill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21" name="Rectangle 41"/>
          <p:cNvSpPr>
            <a:spLocks noChangeArrowheads="1"/>
          </p:cNvSpPr>
          <p:nvPr/>
        </p:nvSpPr>
        <p:spPr bwMode="auto">
          <a:xfrm>
            <a:off x="8251501" y="1861859"/>
            <a:ext cx="441325" cy="1939925"/>
          </a:xfrm>
          <a:prstGeom prst="rect">
            <a:avLst/>
          </a:prstGeom>
          <a:solidFill>
            <a:srgbClr val="808000"/>
          </a:solidFill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22" name="Line 42"/>
          <p:cNvSpPr>
            <a:spLocks noChangeShapeType="1"/>
          </p:cNvSpPr>
          <p:nvPr/>
        </p:nvSpPr>
        <p:spPr bwMode="auto">
          <a:xfrm>
            <a:off x="7619676" y="2533372"/>
            <a:ext cx="1263650" cy="0"/>
          </a:xfrm>
          <a:prstGeom prst="line">
            <a:avLst/>
          </a:prstGeom>
          <a:noFill/>
          <a:ln w="25400" cap="sq">
            <a:solidFill>
              <a:srgbClr val="3366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7123" name="Line 43"/>
          <p:cNvSpPr>
            <a:spLocks noChangeShapeType="1"/>
          </p:cNvSpPr>
          <p:nvPr/>
        </p:nvSpPr>
        <p:spPr bwMode="auto">
          <a:xfrm>
            <a:off x="7619676" y="3276322"/>
            <a:ext cx="1263650" cy="0"/>
          </a:xfrm>
          <a:prstGeom prst="line">
            <a:avLst/>
          </a:prstGeom>
          <a:noFill/>
          <a:ln w="25400" cap="sq">
            <a:solidFill>
              <a:srgbClr val="3366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7124" name="Freeform 44"/>
          <p:cNvSpPr>
            <a:spLocks/>
          </p:cNvSpPr>
          <p:nvPr/>
        </p:nvSpPr>
        <p:spPr bwMode="auto">
          <a:xfrm>
            <a:off x="7833988" y="1944409"/>
            <a:ext cx="742950" cy="647700"/>
          </a:xfrm>
          <a:custGeom>
            <a:avLst/>
            <a:gdLst>
              <a:gd name="T0" fmla="*/ 0 w 468"/>
              <a:gd name="T1" fmla="*/ 334 h 408"/>
              <a:gd name="T2" fmla="*/ 163 w 468"/>
              <a:gd name="T3" fmla="*/ 330 h 408"/>
              <a:gd name="T4" fmla="*/ 232 w 468"/>
              <a:gd name="T5" fmla="*/ 317 h 408"/>
              <a:gd name="T6" fmla="*/ 247 w 468"/>
              <a:gd name="T7" fmla="*/ 239 h 408"/>
              <a:gd name="T8" fmla="*/ 266 w 468"/>
              <a:gd name="T9" fmla="*/ 64 h 408"/>
              <a:gd name="T10" fmla="*/ 271 w 468"/>
              <a:gd name="T11" fmla="*/ 25 h 408"/>
              <a:gd name="T12" fmla="*/ 271 w 468"/>
              <a:gd name="T13" fmla="*/ 213 h 408"/>
              <a:gd name="T14" fmla="*/ 281 w 468"/>
              <a:gd name="T15" fmla="*/ 382 h 408"/>
              <a:gd name="T16" fmla="*/ 345 w 468"/>
              <a:gd name="T17" fmla="*/ 369 h 408"/>
              <a:gd name="T18" fmla="*/ 404 w 468"/>
              <a:gd name="T19" fmla="*/ 330 h 408"/>
              <a:gd name="T20" fmla="*/ 468 w 468"/>
              <a:gd name="T21" fmla="*/ 330 h 40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468"/>
              <a:gd name="T34" fmla="*/ 0 h 408"/>
              <a:gd name="T35" fmla="*/ 468 w 468"/>
              <a:gd name="T36" fmla="*/ 408 h 408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468" h="408">
                <a:moveTo>
                  <a:pt x="0" y="334"/>
                </a:moveTo>
                <a:cubicBezTo>
                  <a:pt x="26" y="333"/>
                  <a:pt x="124" y="333"/>
                  <a:pt x="163" y="330"/>
                </a:cubicBezTo>
                <a:cubicBezTo>
                  <a:pt x="202" y="327"/>
                  <a:pt x="218" y="333"/>
                  <a:pt x="232" y="317"/>
                </a:cubicBezTo>
                <a:cubicBezTo>
                  <a:pt x="246" y="302"/>
                  <a:pt x="241" y="281"/>
                  <a:pt x="247" y="239"/>
                </a:cubicBezTo>
                <a:cubicBezTo>
                  <a:pt x="252" y="197"/>
                  <a:pt x="262" y="100"/>
                  <a:pt x="266" y="64"/>
                </a:cubicBezTo>
                <a:cubicBezTo>
                  <a:pt x="270" y="28"/>
                  <a:pt x="270" y="0"/>
                  <a:pt x="271" y="25"/>
                </a:cubicBezTo>
                <a:cubicBezTo>
                  <a:pt x="272" y="50"/>
                  <a:pt x="269" y="154"/>
                  <a:pt x="271" y="213"/>
                </a:cubicBezTo>
                <a:cubicBezTo>
                  <a:pt x="273" y="273"/>
                  <a:pt x="269" y="356"/>
                  <a:pt x="281" y="382"/>
                </a:cubicBezTo>
                <a:cubicBezTo>
                  <a:pt x="293" y="408"/>
                  <a:pt x="325" y="378"/>
                  <a:pt x="345" y="369"/>
                </a:cubicBezTo>
                <a:cubicBezTo>
                  <a:pt x="365" y="360"/>
                  <a:pt x="384" y="337"/>
                  <a:pt x="404" y="330"/>
                </a:cubicBezTo>
                <a:cubicBezTo>
                  <a:pt x="424" y="324"/>
                  <a:pt x="457" y="330"/>
                  <a:pt x="468" y="330"/>
                </a:cubicBezTo>
              </a:path>
            </a:pathLst>
          </a:custGeom>
          <a:noFill/>
          <a:ln w="25400" cap="sq" cmpd="sng">
            <a:solidFill>
              <a:srgbClr val="00FFFF"/>
            </a:solidFill>
            <a:prstDash val="solid"/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7125" name="Freeform 45"/>
          <p:cNvSpPr>
            <a:spLocks/>
          </p:cNvSpPr>
          <p:nvPr/>
        </p:nvSpPr>
        <p:spPr bwMode="auto">
          <a:xfrm>
            <a:off x="8329288" y="2706409"/>
            <a:ext cx="547688" cy="647700"/>
          </a:xfrm>
          <a:custGeom>
            <a:avLst/>
            <a:gdLst>
              <a:gd name="T0" fmla="*/ 0 w 345"/>
              <a:gd name="T1" fmla="*/ 334 h 408"/>
              <a:gd name="T2" fmla="*/ 163 w 345"/>
              <a:gd name="T3" fmla="*/ 330 h 408"/>
              <a:gd name="T4" fmla="*/ 232 w 345"/>
              <a:gd name="T5" fmla="*/ 317 h 408"/>
              <a:gd name="T6" fmla="*/ 247 w 345"/>
              <a:gd name="T7" fmla="*/ 239 h 408"/>
              <a:gd name="T8" fmla="*/ 266 w 345"/>
              <a:gd name="T9" fmla="*/ 64 h 408"/>
              <a:gd name="T10" fmla="*/ 271 w 345"/>
              <a:gd name="T11" fmla="*/ 25 h 408"/>
              <a:gd name="T12" fmla="*/ 271 w 345"/>
              <a:gd name="T13" fmla="*/ 213 h 408"/>
              <a:gd name="T14" fmla="*/ 281 w 345"/>
              <a:gd name="T15" fmla="*/ 382 h 408"/>
              <a:gd name="T16" fmla="*/ 345 w 345"/>
              <a:gd name="T17" fmla="*/ 369 h 40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45"/>
              <a:gd name="T28" fmla="*/ 0 h 408"/>
              <a:gd name="T29" fmla="*/ 345 w 345"/>
              <a:gd name="T30" fmla="*/ 408 h 40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45" h="408">
                <a:moveTo>
                  <a:pt x="0" y="334"/>
                </a:moveTo>
                <a:cubicBezTo>
                  <a:pt x="26" y="333"/>
                  <a:pt x="124" y="333"/>
                  <a:pt x="163" y="330"/>
                </a:cubicBezTo>
                <a:cubicBezTo>
                  <a:pt x="202" y="327"/>
                  <a:pt x="218" y="333"/>
                  <a:pt x="232" y="317"/>
                </a:cubicBezTo>
                <a:cubicBezTo>
                  <a:pt x="246" y="302"/>
                  <a:pt x="241" y="281"/>
                  <a:pt x="247" y="239"/>
                </a:cubicBezTo>
                <a:cubicBezTo>
                  <a:pt x="252" y="197"/>
                  <a:pt x="262" y="100"/>
                  <a:pt x="266" y="64"/>
                </a:cubicBezTo>
                <a:cubicBezTo>
                  <a:pt x="270" y="28"/>
                  <a:pt x="270" y="0"/>
                  <a:pt x="271" y="25"/>
                </a:cubicBezTo>
                <a:cubicBezTo>
                  <a:pt x="272" y="50"/>
                  <a:pt x="269" y="154"/>
                  <a:pt x="271" y="213"/>
                </a:cubicBezTo>
                <a:cubicBezTo>
                  <a:pt x="273" y="273"/>
                  <a:pt x="269" y="356"/>
                  <a:pt x="281" y="382"/>
                </a:cubicBezTo>
                <a:cubicBezTo>
                  <a:pt x="293" y="408"/>
                  <a:pt x="334" y="371"/>
                  <a:pt x="345" y="369"/>
                </a:cubicBezTo>
              </a:path>
            </a:pathLst>
          </a:custGeom>
          <a:noFill/>
          <a:ln w="25400" cap="sq" cmpd="sng">
            <a:solidFill>
              <a:srgbClr val="00FFFF"/>
            </a:solidFill>
            <a:prstDash val="solid"/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7126" name="AutoShape 46"/>
          <p:cNvSpPr>
            <a:spLocks noChangeArrowheads="1"/>
          </p:cNvSpPr>
          <p:nvPr/>
        </p:nvSpPr>
        <p:spPr bwMode="auto">
          <a:xfrm>
            <a:off x="2671438" y="4011334"/>
            <a:ext cx="177800" cy="1778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33CCCC"/>
          </a:solidFill>
          <a:ln w="25400" cap="sq">
            <a:solidFill>
              <a:srgbClr val="00FFFF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27" name="AutoShape 47"/>
          <p:cNvSpPr>
            <a:spLocks noChangeArrowheads="1"/>
          </p:cNvSpPr>
          <p:nvPr/>
        </p:nvSpPr>
        <p:spPr bwMode="auto">
          <a:xfrm>
            <a:off x="4081138" y="3985934"/>
            <a:ext cx="177800" cy="292100"/>
          </a:xfrm>
          <a:prstGeom prst="downArrow">
            <a:avLst>
              <a:gd name="adj1" fmla="val 50000"/>
              <a:gd name="adj2" fmla="val 41071"/>
            </a:avLst>
          </a:prstGeom>
          <a:solidFill>
            <a:srgbClr val="33CCCC"/>
          </a:solidFill>
          <a:ln w="25400" cap="sq">
            <a:solidFill>
              <a:srgbClr val="00FFFF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28" name="AutoShape 48"/>
          <p:cNvSpPr>
            <a:spLocks noChangeArrowheads="1"/>
          </p:cNvSpPr>
          <p:nvPr/>
        </p:nvSpPr>
        <p:spPr bwMode="auto">
          <a:xfrm>
            <a:off x="5424163" y="3951009"/>
            <a:ext cx="177800" cy="312738"/>
          </a:xfrm>
          <a:prstGeom prst="upArrow">
            <a:avLst>
              <a:gd name="adj1" fmla="val 50000"/>
              <a:gd name="adj2" fmla="val 43973"/>
            </a:avLst>
          </a:prstGeom>
          <a:solidFill>
            <a:srgbClr val="33CCCC"/>
          </a:solidFill>
          <a:ln w="25400" cap="sq">
            <a:solidFill>
              <a:srgbClr val="00FFFF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29" name="AutoShape 49"/>
          <p:cNvSpPr>
            <a:spLocks noChangeArrowheads="1"/>
          </p:cNvSpPr>
          <p:nvPr/>
        </p:nvSpPr>
        <p:spPr bwMode="auto">
          <a:xfrm>
            <a:off x="6808463" y="4001809"/>
            <a:ext cx="177800" cy="211138"/>
          </a:xfrm>
          <a:prstGeom prst="upArrow">
            <a:avLst>
              <a:gd name="adj1" fmla="val 50000"/>
              <a:gd name="adj2" fmla="val 29688"/>
            </a:avLst>
          </a:prstGeom>
          <a:solidFill>
            <a:srgbClr val="33CCCC"/>
          </a:solidFill>
          <a:ln w="25400" cap="sq">
            <a:solidFill>
              <a:srgbClr val="00FFFF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30" name="Rectangle 50"/>
          <p:cNvSpPr>
            <a:spLocks noChangeArrowheads="1"/>
          </p:cNvSpPr>
          <p:nvPr/>
        </p:nvSpPr>
        <p:spPr bwMode="auto">
          <a:xfrm>
            <a:off x="879151" y="1836459"/>
            <a:ext cx="441325" cy="1939925"/>
          </a:xfrm>
          <a:prstGeom prst="rect">
            <a:avLst/>
          </a:prstGeom>
          <a:solidFill>
            <a:srgbClr val="800000"/>
          </a:solidFill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31" name="Rectangle 51"/>
          <p:cNvSpPr>
            <a:spLocks noChangeArrowheads="1"/>
          </p:cNvSpPr>
          <p:nvPr/>
        </p:nvSpPr>
        <p:spPr bwMode="auto">
          <a:xfrm>
            <a:off x="1323651" y="1836459"/>
            <a:ext cx="441325" cy="1939925"/>
          </a:xfrm>
          <a:prstGeom prst="rect">
            <a:avLst/>
          </a:prstGeom>
          <a:solidFill>
            <a:srgbClr val="808000"/>
          </a:solidFill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32" name="Line 52"/>
          <p:cNvSpPr>
            <a:spLocks noChangeShapeType="1"/>
          </p:cNvSpPr>
          <p:nvPr/>
        </p:nvSpPr>
        <p:spPr bwMode="auto">
          <a:xfrm>
            <a:off x="691826" y="2507972"/>
            <a:ext cx="1263650" cy="0"/>
          </a:xfrm>
          <a:prstGeom prst="line">
            <a:avLst/>
          </a:prstGeom>
          <a:noFill/>
          <a:ln w="25400" cap="sq">
            <a:solidFill>
              <a:srgbClr val="3366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7133" name="Line 53"/>
          <p:cNvSpPr>
            <a:spLocks noChangeShapeType="1"/>
          </p:cNvSpPr>
          <p:nvPr/>
        </p:nvSpPr>
        <p:spPr bwMode="auto">
          <a:xfrm>
            <a:off x="691826" y="3250922"/>
            <a:ext cx="1263650" cy="0"/>
          </a:xfrm>
          <a:prstGeom prst="line">
            <a:avLst/>
          </a:prstGeom>
          <a:noFill/>
          <a:ln w="25400" cap="sq">
            <a:solidFill>
              <a:srgbClr val="3366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7134" name="Freeform 54"/>
          <p:cNvSpPr>
            <a:spLocks/>
          </p:cNvSpPr>
          <p:nvPr/>
        </p:nvSpPr>
        <p:spPr bwMode="auto">
          <a:xfrm>
            <a:off x="906138" y="1919009"/>
            <a:ext cx="742950" cy="647700"/>
          </a:xfrm>
          <a:custGeom>
            <a:avLst/>
            <a:gdLst>
              <a:gd name="T0" fmla="*/ 0 w 468"/>
              <a:gd name="T1" fmla="*/ 334 h 408"/>
              <a:gd name="T2" fmla="*/ 163 w 468"/>
              <a:gd name="T3" fmla="*/ 330 h 408"/>
              <a:gd name="T4" fmla="*/ 232 w 468"/>
              <a:gd name="T5" fmla="*/ 317 h 408"/>
              <a:gd name="T6" fmla="*/ 247 w 468"/>
              <a:gd name="T7" fmla="*/ 239 h 408"/>
              <a:gd name="T8" fmla="*/ 266 w 468"/>
              <a:gd name="T9" fmla="*/ 64 h 408"/>
              <a:gd name="T10" fmla="*/ 271 w 468"/>
              <a:gd name="T11" fmla="*/ 25 h 408"/>
              <a:gd name="T12" fmla="*/ 271 w 468"/>
              <a:gd name="T13" fmla="*/ 213 h 408"/>
              <a:gd name="T14" fmla="*/ 281 w 468"/>
              <a:gd name="T15" fmla="*/ 382 h 408"/>
              <a:gd name="T16" fmla="*/ 345 w 468"/>
              <a:gd name="T17" fmla="*/ 369 h 408"/>
              <a:gd name="T18" fmla="*/ 404 w 468"/>
              <a:gd name="T19" fmla="*/ 330 h 408"/>
              <a:gd name="T20" fmla="*/ 468 w 468"/>
              <a:gd name="T21" fmla="*/ 330 h 40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468"/>
              <a:gd name="T34" fmla="*/ 0 h 408"/>
              <a:gd name="T35" fmla="*/ 468 w 468"/>
              <a:gd name="T36" fmla="*/ 408 h 408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468" h="408">
                <a:moveTo>
                  <a:pt x="0" y="334"/>
                </a:moveTo>
                <a:cubicBezTo>
                  <a:pt x="26" y="333"/>
                  <a:pt x="124" y="333"/>
                  <a:pt x="163" y="330"/>
                </a:cubicBezTo>
                <a:cubicBezTo>
                  <a:pt x="202" y="327"/>
                  <a:pt x="218" y="333"/>
                  <a:pt x="232" y="317"/>
                </a:cubicBezTo>
                <a:cubicBezTo>
                  <a:pt x="246" y="302"/>
                  <a:pt x="241" y="281"/>
                  <a:pt x="247" y="239"/>
                </a:cubicBezTo>
                <a:cubicBezTo>
                  <a:pt x="252" y="197"/>
                  <a:pt x="262" y="100"/>
                  <a:pt x="266" y="64"/>
                </a:cubicBezTo>
                <a:cubicBezTo>
                  <a:pt x="270" y="28"/>
                  <a:pt x="270" y="0"/>
                  <a:pt x="271" y="25"/>
                </a:cubicBezTo>
                <a:cubicBezTo>
                  <a:pt x="272" y="50"/>
                  <a:pt x="269" y="154"/>
                  <a:pt x="271" y="213"/>
                </a:cubicBezTo>
                <a:cubicBezTo>
                  <a:pt x="273" y="273"/>
                  <a:pt x="269" y="356"/>
                  <a:pt x="281" y="382"/>
                </a:cubicBezTo>
                <a:cubicBezTo>
                  <a:pt x="293" y="408"/>
                  <a:pt x="325" y="378"/>
                  <a:pt x="345" y="369"/>
                </a:cubicBezTo>
                <a:cubicBezTo>
                  <a:pt x="365" y="360"/>
                  <a:pt x="384" y="337"/>
                  <a:pt x="404" y="330"/>
                </a:cubicBezTo>
                <a:cubicBezTo>
                  <a:pt x="424" y="324"/>
                  <a:pt x="457" y="330"/>
                  <a:pt x="468" y="330"/>
                </a:cubicBezTo>
              </a:path>
            </a:pathLst>
          </a:custGeom>
          <a:noFill/>
          <a:ln w="25400" cap="sq" cmpd="sng">
            <a:solidFill>
              <a:srgbClr val="00FFFF"/>
            </a:solidFill>
            <a:prstDash val="solid"/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7135" name="Freeform 55"/>
          <p:cNvSpPr>
            <a:spLocks/>
          </p:cNvSpPr>
          <p:nvPr/>
        </p:nvSpPr>
        <p:spPr bwMode="auto">
          <a:xfrm>
            <a:off x="656901" y="2681009"/>
            <a:ext cx="484187" cy="647700"/>
          </a:xfrm>
          <a:custGeom>
            <a:avLst/>
            <a:gdLst>
              <a:gd name="T0" fmla="*/ 0 w 305"/>
              <a:gd name="T1" fmla="*/ 330 h 408"/>
              <a:gd name="T2" fmla="*/ 69 w 305"/>
              <a:gd name="T3" fmla="*/ 317 h 408"/>
              <a:gd name="T4" fmla="*/ 84 w 305"/>
              <a:gd name="T5" fmla="*/ 239 h 408"/>
              <a:gd name="T6" fmla="*/ 103 w 305"/>
              <a:gd name="T7" fmla="*/ 64 h 408"/>
              <a:gd name="T8" fmla="*/ 108 w 305"/>
              <a:gd name="T9" fmla="*/ 25 h 408"/>
              <a:gd name="T10" fmla="*/ 108 w 305"/>
              <a:gd name="T11" fmla="*/ 213 h 408"/>
              <a:gd name="T12" fmla="*/ 118 w 305"/>
              <a:gd name="T13" fmla="*/ 382 h 408"/>
              <a:gd name="T14" fmla="*/ 182 w 305"/>
              <a:gd name="T15" fmla="*/ 369 h 408"/>
              <a:gd name="T16" fmla="*/ 241 w 305"/>
              <a:gd name="T17" fmla="*/ 330 h 408"/>
              <a:gd name="T18" fmla="*/ 305 w 305"/>
              <a:gd name="T19" fmla="*/ 330 h 40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05"/>
              <a:gd name="T31" fmla="*/ 0 h 408"/>
              <a:gd name="T32" fmla="*/ 305 w 305"/>
              <a:gd name="T33" fmla="*/ 408 h 408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05" h="408">
                <a:moveTo>
                  <a:pt x="0" y="330"/>
                </a:moveTo>
                <a:cubicBezTo>
                  <a:pt x="11" y="328"/>
                  <a:pt x="55" y="333"/>
                  <a:pt x="69" y="317"/>
                </a:cubicBezTo>
                <a:cubicBezTo>
                  <a:pt x="83" y="302"/>
                  <a:pt x="78" y="281"/>
                  <a:pt x="84" y="239"/>
                </a:cubicBezTo>
                <a:cubicBezTo>
                  <a:pt x="89" y="197"/>
                  <a:pt x="99" y="100"/>
                  <a:pt x="103" y="64"/>
                </a:cubicBezTo>
                <a:cubicBezTo>
                  <a:pt x="107" y="28"/>
                  <a:pt x="107" y="0"/>
                  <a:pt x="108" y="25"/>
                </a:cubicBezTo>
                <a:cubicBezTo>
                  <a:pt x="109" y="50"/>
                  <a:pt x="106" y="154"/>
                  <a:pt x="108" y="213"/>
                </a:cubicBezTo>
                <a:cubicBezTo>
                  <a:pt x="110" y="273"/>
                  <a:pt x="106" y="356"/>
                  <a:pt x="118" y="382"/>
                </a:cubicBezTo>
                <a:cubicBezTo>
                  <a:pt x="130" y="408"/>
                  <a:pt x="162" y="378"/>
                  <a:pt x="182" y="369"/>
                </a:cubicBezTo>
                <a:cubicBezTo>
                  <a:pt x="202" y="360"/>
                  <a:pt x="221" y="337"/>
                  <a:pt x="241" y="330"/>
                </a:cubicBezTo>
                <a:cubicBezTo>
                  <a:pt x="261" y="324"/>
                  <a:pt x="294" y="330"/>
                  <a:pt x="305" y="330"/>
                </a:cubicBezTo>
              </a:path>
            </a:pathLst>
          </a:custGeom>
          <a:noFill/>
          <a:ln w="25400" cap="sq" cmpd="sng">
            <a:solidFill>
              <a:srgbClr val="00FFFF"/>
            </a:solidFill>
            <a:prstDash val="solid"/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7136" name="Oval 56"/>
          <p:cNvSpPr>
            <a:spLocks noChangeArrowheads="1"/>
          </p:cNvSpPr>
          <p:nvPr/>
        </p:nvSpPr>
        <p:spPr bwMode="auto">
          <a:xfrm>
            <a:off x="1295076" y="4081184"/>
            <a:ext cx="82550" cy="71438"/>
          </a:xfrm>
          <a:prstGeom prst="ellipse">
            <a:avLst/>
          </a:prstGeom>
          <a:solidFill>
            <a:srgbClr val="33CCCC"/>
          </a:solidFill>
          <a:ln w="25400" cap="sq">
            <a:solidFill>
              <a:srgbClr val="00FFFF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37" name="Text Box 57"/>
          <p:cNvSpPr txBox="1">
            <a:spLocks noChangeArrowheads="1"/>
          </p:cNvSpPr>
          <p:nvPr/>
        </p:nvSpPr>
        <p:spPr bwMode="auto">
          <a:xfrm>
            <a:off x="229863" y="2003147"/>
            <a:ext cx="488950" cy="336550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1600" b="1"/>
              <a:t>Pre</a:t>
            </a:r>
          </a:p>
        </p:txBody>
      </p:sp>
      <p:sp>
        <p:nvSpPr>
          <p:cNvPr id="47138" name="Text Box 58"/>
          <p:cNvSpPr txBox="1">
            <a:spLocks noChangeArrowheads="1"/>
          </p:cNvSpPr>
          <p:nvPr/>
        </p:nvSpPr>
        <p:spPr bwMode="auto">
          <a:xfrm>
            <a:off x="204463" y="2727047"/>
            <a:ext cx="557213" cy="336550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1600" b="1"/>
              <a:t>Post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54E67F-B496-4226-B0E0-E159767F5A86}"/>
              </a:ext>
            </a:extLst>
          </p:cNvPr>
          <p:cNvGrpSpPr/>
          <p:nvPr/>
        </p:nvGrpSpPr>
        <p:grpSpPr>
          <a:xfrm>
            <a:off x="1868488" y="4479648"/>
            <a:ext cx="6413500" cy="2284279"/>
            <a:chOff x="1409700" y="3625362"/>
            <a:chExt cx="6413500" cy="3232638"/>
          </a:xfrm>
        </p:grpSpPr>
        <p:sp>
          <p:nvSpPr>
            <p:cNvPr id="47107" name="Line 3"/>
            <p:cNvSpPr>
              <a:spLocks noChangeShapeType="1"/>
            </p:cNvSpPr>
            <p:nvPr/>
          </p:nvSpPr>
          <p:spPr bwMode="auto">
            <a:xfrm>
              <a:off x="4521200" y="3898900"/>
              <a:ext cx="0" cy="2959100"/>
            </a:xfrm>
            <a:prstGeom prst="line">
              <a:avLst/>
            </a:prstGeom>
            <a:noFill/>
            <a:ln w="25400" cap="sq">
              <a:solidFill>
                <a:srgbClr val="3366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7108" name="Line 4"/>
            <p:cNvSpPr>
              <a:spLocks noChangeShapeType="1"/>
            </p:cNvSpPr>
            <p:nvPr/>
          </p:nvSpPr>
          <p:spPr bwMode="auto">
            <a:xfrm>
              <a:off x="1409700" y="5435600"/>
              <a:ext cx="6413500" cy="0"/>
            </a:xfrm>
            <a:prstGeom prst="line">
              <a:avLst/>
            </a:prstGeom>
            <a:noFill/>
            <a:ln w="25400" cap="sq">
              <a:solidFill>
                <a:srgbClr val="3366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7109" name="Text Box 5"/>
            <p:cNvSpPr txBox="1">
              <a:spLocks noChangeArrowheads="1"/>
            </p:cNvSpPr>
            <p:nvPr/>
          </p:nvSpPr>
          <p:spPr bwMode="auto">
            <a:xfrm>
              <a:off x="6689725" y="5522913"/>
              <a:ext cx="1087438" cy="336550"/>
            </a:xfrm>
            <a:prstGeom prst="rect">
              <a:avLst/>
            </a:prstGeom>
            <a:noFill/>
            <a:ln w="25400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r>
                <a:rPr lang="en-US" sz="1600" b="1" i="1"/>
                <a:t>T</a:t>
              </a:r>
              <a:r>
                <a:rPr lang="en-US" sz="1600" b="1" i="1" baseline="-25000"/>
                <a:t>post</a:t>
              </a:r>
              <a:r>
                <a:rPr lang="en-US" sz="1600" b="1" i="1"/>
                <a:t> – T</a:t>
              </a:r>
              <a:r>
                <a:rPr lang="en-US" sz="1600" b="1" i="1" baseline="-25000"/>
                <a:t>pre</a:t>
              </a:r>
              <a:r>
                <a:rPr lang="en-US" sz="1600" b="1" baseline="-25000"/>
                <a:t> </a:t>
              </a:r>
            </a:p>
          </p:txBody>
        </p:sp>
        <p:sp>
          <p:nvSpPr>
            <p:cNvPr id="47110" name="Text Box 6"/>
            <p:cNvSpPr txBox="1">
              <a:spLocks noChangeArrowheads="1"/>
            </p:cNvSpPr>
            <p:nvPr/>
          </p:nvSpPr>
          <p:spPr bwMode="auto">
            <a:xfrm rot="16200000">
              <a:off x="3416344" y="4387093"/>
              <a:ext cx="1831240" cy="307777"/>
            </a:xfrm>
            <a:prstGeom prst="rect">
              <a:avLst/>
            </a:prstGeom>
            <a:noFill/>
            <a:ln w="25400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Weight Change</a:t>
              </a:r>
            </a:p>
          </p:txBody>
        </p:sp>
        <p:sp>
          <p:nvSpPr>
            <p:cNvPr id="47111" name="Text Box 7"/>
            <p:cNvSpPr txBox="1">
              <a:spLocks noChangeArrowheads="1"/>
            </p:cNvSpPr>
            <p:nvPr/>
          </p:nvSpPr>
          <p:spPr bwMode="auto">
            <a:xfrm>
              <a:off x="3019425" y="5830888"/>
              <a:ext cx="661271" cy="566223"/>
            </a:xfrm>
            <a:prstGeom prst="rect">
              <a:avLst/>
            </a:prstGeom>
            <a:solidFill>
              <a:srgbClr val="800000"/>
            </a:solidFill>
            <a:ln w="25400" cap="sq">
              <a:solidFill>
                <a:srgbClr val="FF9900"/>
              </a:solidFill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LTD</a:t>
              </a:r>
            </a:p>
          </p:txBody>
        </p:sp>
        <p:sp>
          <p:nvSpPr>
            <p:cNvPr id="47112" name="Text Box 8"/>
            <p:cNvSpPr txBox="1">
              <a:spLocks noChangeArrowheads="1"/>
            </p:cNvSpPr>
            <p:nvPr/>
          </p:nvSpPr>
          <p:spPr bwMode="auto">
            <a:xfrm>
              <a:off x="5267325" y="4383088"/>
              <a:ext cx="617990" cy="566223"/>
            </a:xfrm>
            <a:prstGeom prst="rect">
              <a:avLst/>
            </a:prstGeom>
            <a:solidFill>
              <a:srgbClr val="333300"/>
            </a:solidFill>
            <a:ln w="25400" cap="sq">
              <a:solidFill>
                <a:srgbClr val="99CC00"/>
              </a:solidFill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LTP</a:t>
              </a:r>
            </a:p>
          </p:txBody>
        </p:sp>
        <p:sp>
          <p:nvSpPr>
            <p:cNvPr id="47139" name="Freeform 59"/>
            <p:cNvSpPr>
              <a:spLocks/>
            </p:cNvSpPr>
            <p:nvPr/>
          </p:nvSpPr>
          <p:spPr bwMode="auto">
            <a:xfrm>
              <a:off x="2552700" y="5461000"/>
              <a:ext cx="1917700" cy="1028700"/>
            </a:xfrm>
            <a:custGeom>
              <a:avLst/>
              <a:gdLst>
                <a:gd name="T0" fmla="*/ 0 w 1184"/>
                <a:gd name="T1" fmla="*/ 0 h 808"/>
                <a:gd name="T2" fmla="*/ 400 w 1184"/>
                <a:gd name="T3" fmla="*/ 40 h 808"/>
                <a:gd name="T4" fmla="*/ 760 w 1184"/>
                <a:gd name="T5" fmla="*/ 144 h 808"/>
                <a:gd name="T6" fmla="*/ 984 w 1184"/>
                <a:gd name="T7" fmla="*/ 320 h 808"/>
                <a:gd name="T8" fmla="*/ 1096 w 1184"/>
                <a:gd name="T9" fmla="*/ 496 h 808"/>
                <a:gd name="T10" fmla="*/ 1184 w 1184"/>
                <a:gd name="T11" fmla="*/ 808 h 80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84"/>
                <a:gd name="T19" fmla="*/ 0 h 808"/>
                <a:gd name="T20" fmla="*/ 1184 w 1184"/>
                <a:gd name="T21" fmla="*/ 808 h 80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84" h="808">
                  <a:moveTo>
                    <a:pt x="0" y="0"/>
                  </a:moveTo>
                  <a:cubicBezTo>
                    <a:pt x="136" y="8"/>
                    <a:pt x="273" y="16"/>
                    <a:pt x="400" y="40"/>
                  </a:cubicBezTo>
                  <a:cubicBezTo>
                    <a:pt x="527" y="64"/>
                    <a:pt x="663" y="97"/>
                    <a:pt x="760" y="144"/>
                  </a:cubicBezTo>
                  <a:cubicBezTo>
                    <a:pt x="857" y="191"/>
                    <a:pt x="928" y="261"/>
                    <a:pt x="984" y="320"/>
                  </a:cubicBezTo>
                  <a:cubicBezTo>
                    <a:pt x="1040" y="379"/>
                    <a:pt x="1063" y="415"/>
                    <a:pt x="1096" y="496"/>
                  </a:cubicBezTo>
                  <a:cubicBezTo>
                    <a:pt x="1129" y="577"/>
                    <a:pt x="1175" y="707"/>
                    <a:pt x="1184" y="808"/>
                  </a:cubicBezTo>
                </a:path>
              </a:pathLst>
            </a:custGeom>
            <a:noFill/>
            <a:ln w="41275" cap="sq" cmpd="sng">
              <a:solidFill>
                <a:srgbClr val="FF0000"/>
              </a:solidFill>
              <a:prstDash val="solid"/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7140" name="Freeform 60"/>
            <p:cNvSpPr>
              <a:spLocks/>
            </p:cNvSpPr>
            <p:nvPr/>
          </p:nvSpPr>
          <p:spPr bwMode="auto">
            <a:xfrm>
              <a:off x="4546600" y="4216400"/>
              <a:ext cx="1892300" cy="1168400"/>
            </a:xfrm>
            <a:custGeom>
              <a:avLst/>
              <a:gdLst>
                <a:gd name="T0" fmla="*/ 0 w 1192"/>
                <a:gd name="T1" fmla="*/ 0 h 736"/>
                <a:gd name="T2" fmla="*/ 64 w 1192"/>
                <a:gd name="T3" fmla="*/ 184 h 736"/>
                <a:gd name="T4" fmla="*/ 184 w 1192"/>
                <a:gd name="T5" fmla="*/ 392 h 736"/>
                <a:gd name="T6" fmla="*/ 360 w 1192"/>
                <a:gd name="T7" fmla="*/ 560 h 736"/>
                <a:gd name="T8" fmla="*/ 592 w 1192"/>
                <a:gd name="T9" fmla="*/ 656 h 736"/>
                <a:gd name="T10" fmla="*/ 976 w 1192"/>
                <a:gd name="T11" fmla="*/ 720 h 736"/>
                <a:gd name="T12" fmla="*/ 1192 w 1192"/>
                <a:gd name="T13" fmla="*/ 736 h 7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92"/>
                <a:gd name="T22" fmla="*/ 0 h 736"/>
                <a:gd name="T23" fmla="*/ 1192 w 1192"/>
                <a:gd name="T24" fmla="*/ 736 h 7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92" h="736">
                  <a:moveTo>
                    <a:pt x="0" y="0"/>
                  </a:moveTo>
                  <a:cubicBezTo>
                    <a:pt x="16" y="59"/>
                    <a:pt x="33" y="119"/>
                    <a:pt x="64" y="184"/>
                  </a:cubicBezTo>
                  <a:cubicBezTo>
                    <a:pt x="95" y="249"/>
                    <a:pt x="135" y="329"/>
                    <a:pt x="184" y="392"/>
                  </a:cubicBezTo>
                  <a:cubicBezTo>
                    <a:pt x="233" y="455"/>
                    <a:pt x="292" y="516"/>
                    <a:pt x="360" y="560"/>
                  </a:cubicBezTo>
                  <a:cubicBezTo>
                    <a:pt x="428" y="604"/>
                    <a:pt x="489" y="629"/>
                    <a:pt x="592" y="656"/>
                  </a:cubicBezTo>
                  <a:cubicBezTo>
                    <a:pt x="695" y="683"/>
                    <a:pt x="876" y="707"/>
                    <a:pt x="976" y="720"/>
                  </a:cubicBezTo>
                  <a:cubicBezTo>
                    <a:pt x="1076" y="733"/>
                    <a:pt x="1147" y="733"/>
                    <a:pt x="1192" y="736"/>
                  </a:cubicBezTo>
                </a:path>
              </a:pathLst>
            </a:custGeom>
            <a:noFill/>
            <a:ln w="41275" cap="sq" cmpd="sng">
              <a:solidFill>
                <a:srgbClr val="008000"/>
              </a:solidFill>
              <a:prstDash val="solid"/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7141" name="Line 61"/>
            <p:cNvSpPr>
              <a:spLocks noChangeShapeType="1"/>
            </p:cNvSpPr>
            <p:nvPr/>
          </p:nvSpPr>
          <p:spPr bwMode="auto">
            <a:xfrm>
              <a:off x="2628900" y="5207000"/>
              <a:ext cx="0" cy="482600"/>
            </a:xfrm>
            <a:prstGeom prst="line">
              <a:avLst/>
            </a:prstGeom>
            <a:noFill/>
            <a:ln w="25400" cap="sq">
              <a:solidFill>
                <a:schemeClr val="accent1">
                  <a:lumMod val="75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7142" name="Line 62"/>
            <p:cNvSpPr>
              <a:spLocks noChangeShapeType="1"/>
            </p:cNvSpPr>
            <p:nvPr/>
          </p:nvSpPr>
          <p:spPr bwMode="auto">
            <a:xfrm>
              <a:off x="6337300" y="5156200"/>
              <a:ext cx="0" cy="482600"/>
            </a:xfrm>
            <a:prstGeom prst="line">
              <a:avLst/>
            </a:prstGeom>
            <a:noFill/>
            <a:ln w="25400" cap="sq">
              <a:solidFill>
                <a:schemeClr val="accent1">
                  <a:lumMod val="75000"/>
                </a:schemeClr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7143" name="Text Box 63"/>
            <p:cNvSpPr txBox="1">
              <a:spLocks noChangeArrowheads="1"/>
            </p:cNvSpPr>
            <p:nvPr/>
          </p:nvSpPr>
          <p:spPr bwMode="auto">
            <a:xfrm>
              <a:off x="4505325" y="5397500"/>
              <a:ext cx="298450" cy="366713"/>
            </a:xfrm>
            <a:prstGeom prst="rect">
              <a:avLst/>
            </a:prstGeom>
            <a:noFill/>
            <a:ln w="25400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r>
                <a:rPr lang="en-US"/>
                <a:t>0</a:t>
              </a:r>
            </a:p>
          </p:txBody>
        </p:sp>
        <p:sp>
          <p:nvSpPr>
            <p:cNvPr id="47144" name="Text Box 64"/>
            <p:cNvSpPr txBox="1">
              <a:spLocks noChangeArrowheads="1"/>
            </p:cNvSpPr>
            <p:nvPr/>
          </p:nvSpPr>
          <p:spPr bwMode="auto">
            <a:xfrm>
              <a:off x="2219325" y="4914900"/>
              <a:ext cx="812800" cy="366713"/>
            </a:xfrm>
            <a:prstGeom prst="rect">
              <a:avLst/>
            </a:prstGeom>
            <a:noFill/>
            <a:ln w="25400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r>
                <a:rPr lang="en-US"/>
                <a:t>-50 ms</a:t>
              </a:r>
            </a:p>
          </p:txBody>
        </p:sp>
        <p:sp>
          <p:nvSpPr>
            <p:cNvPr id="47145" name="Text Box 65"/>
            <p:cNvSpPr txBox="1">
              <a:spLocks noChangeArrowheads="1"/>
            </p:cNvSpPr>
            <p:nvPr/>
          </p:nvSpPr>
          <p:spPr bwMode="auto">
            <a:xfrm>
              <a:off x="5978525" y="4838700"/>
              <a:ext cx="736600" cy="366713"/>
            </a:xfrm>
            <a:prstGeom prst="rect">
              <a:avLst/>
            </a:prstGeom>
            <a:noFill/>
            <a:ln w="25400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r>
                <a:rPr lang="en-US"/>
                <a:t>50 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76992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54096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F20070-1DB9-4853-AF33-1F43120CA7A3}"/>
              </a:ext>
            </a:extLst>
          </p:cNvPr>
          <p:cNvSpPr txBox="1"/>
          <p:nvPr/>
        </p:nvSpPr>
        <p:spPr>
          <a:xfrm>
            <a:off x="1220859" y="2781300"/>
            <a:ext cx="68995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Examples of Neural Information Processing</a:t>
            </a:r>
          </a:p>
        </p:txBody>
      </p:sp>
    </p:spTree>
    <p:extLst>
      <p:ext uri="{BB962C8B-B14F-4D97-AF65-F5344CB8AC3E}">
        <p14:creationId xmlns:p14="http://schemas.microsoft.com/office/powerpoint/2010/main" val="8221898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88" y="739775"/>
            <a:ext cx="5537200" cy="5243513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</p:pic>
      <p:sp>
        <p:nvSpPr>
          <p:cNvPr id="65539" name="Text Box 3"/>
          <p:cNvSpPr txBox="1">
            <a:spLocks noChangeArrowheads="1"/>
          </p:cNvSpPr>
          <p:nvPr/>
        </p:nvSpPr>
        <p:spPr bwMode="auto">
          <a:xfrm>
            <a:off x="1323975" y="182563"/>
            <a:ext cx="6618288" cy="396875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Direction- and Stimulus-Specific Working Memory Neuron</a:t>
            </a:r>
          </a:p>
        </p:txBody>
      </p:sp>
      <p:sp>
        <p:nvSpPr>
          <p:cNvPr id="65540" name="Rectangle 4"/>
          <p:cNvSpPr>
            <a:spLocks noChangeArrowheads="1"/>
          </p:cNvSpPr>
          <p:nvPr/>
        </p:nvSpPr>
        <p:spPr bwMode="auto">
          <a:xfrm>
            <a:off x="2368550" y="6127750"/>
            <a:ext cx="4572000" cy="73025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Funahashi, S., Bruce, C. J., and Goldman-Rakic, P. S. (1989). Mnemonic coding of visual space in the primate dorsolateral prefrontal cortex. J. Neurophysiol. 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61,331-349.</a:t>
            </a:r>
          </a:p>
        </p:txBody>
      </p:sp>
      <p:sp>
        <p:nvSpPr>
          <p:cNvPr id="65541" name="Text Box 5"/>
          <p:cNvSpPr txBox="1">
            <a:spLocks noChangeArrowheads="1"/>
          </p:cNvSpPr>
          <p:nvPr/>
        </p:nvSpPr>
        <p:spPr bwMode="auto">
          <a:xfrm>
            <a:off x="6194425" y="1423988"/>
            <a:ext cx="2400300" cy="3387725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The neuron increases its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activity only when this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stimulus is presented at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the 270 degree position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and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CC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maintains its activity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CC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after the stimulus is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CC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switched off until the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CC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response has been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CC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produced.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846" y="1726121"/>
            <a:ext cx="5319078" cy="384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88151" y="1722941"/>
            <a:ext cx="3129915" cy="2046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44200" y="283464"/>
            <a:ext cx="8696548" cy="1107996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Population Codes for Direction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A.P.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Georgopoulos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J. P.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Kalaska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, R.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Caminiti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&amp; J.T. Massey (1982)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On the relations between the direction of two-dimensional arm movements and cell discharge in primate motor cortex,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J.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Neurosci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2: 1527-1537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1208" y="5623560"/>
            <a:ext cx="491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Firing of the cell is tuned to direction of movement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88736" y="3877056"/>
            <a:ext cx="2645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Tuning curve described by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a cosine-like function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ChangeArrowheads="1"/>
          </p:cNvSpPr>
          <p:nvPr/>
        </p:nvSpPr>
        <p:spPr bwMode="auto">
          <a:xfrm>
            <a:off x="4508500" y="4140200"/>
            <a:ext cx="4425950" cy="1712913"/>
          </a:xfrm>
          <a:prstGeom prst="rect">
            <a:avLst/>
          </a:prstGeom>
          <a:solidFill>
            <a:srgbClr val="333300"/>
          </a:solidFill>
          <a:ln w="28575" cap="sq">
            <a:solidFill>
              <a:srgbClr val="99CC00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92088" y="1092200"/>
            <a:ext cx="730250" cy="1492250"/>
            <a:chOff x="672" y="2064"/>
            <a:chExt cx="1858" cy="1680"/>
          </a:xfrm>
        </p:grpSpPr>
        <p:sp>
          <p:nvSpPr>
            <p:cNvPr id="67660" name="Freeform 4"/>
            <p:cNvSpPr>
              <a:spLocks/>
            </p:cNvSpPr>
            <p:nvPr/>
          </p:nvSpPr>
          <p:spPr bwMode="auto">
            <a:xfrm>
              <a:off x="672" y="2064"/>
              <a:ext cx="1858" cy="1680"/>
            </a:xfrm>
            <a:custGeom>
              <a:avLst/>
              <a:gdLst>
                <a:gd name="T0" fmla="*/ 156 w 1592"/>
                <a:gd name="T1" fmla="*/ 302 h 1420"/>
                <a:gd name="T2" fmla="*/ 272 w 1592"/>
                <a:gd name="T3" fmla="*/ 268 h 1420"/>
                <a:gd name="T4" fmla="*/ 375 w 1592"/>
                <a:gd name="T5" fmla="*/ 199 h 1420"/>
                <a:gd name="T6" fmla="*/ 456 w 1592"/>
                <a:gd name="T7" fmla="*/ 130 h 1420"/>
                <a:gd name="T8" fmla="*/ 490 w 1592"/>
                <a:gd name="T9" fmla="*/ 106 h 1420"/>
                <a:gd name="T10" fmla="*/ 1331 w 1592"/>
                <a:gd name="T11" fmla="*/ 176 h 1420"/>
                <a:gd name="T12" fmla="*/ 1435 w 1592"/>
                <a:gd name="T13" fmla="*/ 268 h 1420"/>
                <a:gd name="T14" fmla="*/ 1458 w 1592"/>
                <a:gd name="T15" fmla="*/ 302 h 1420"/>
                <a:gd name="T16" fmla="*/ 1493 w 1592"/>
                <a:gd name="T17" fmla="*/ 337 h 1420"/>
                <a:gd name="T18" fmla="*/ 1539 w 1592"/>
                <a:gd name="T19" fmla="*/ 406 h 1420"/>
                <a:gd name="T20" fmla="*/ 1550 w 1592"/>
                <a:gd name="T21" fmla="*/ 441 h 1420"/>
                <a:gd name="T22" fmla="*/ 1585 w 1592"/>
                <a:gd name="T23" fmla="*/ 487 h 1420"/>
                <a:gd name="T24" fmla="*/ 1573 w 1592"/>
                <a:gd name="T25" fmla="*/ 832 h 1420"/>
                <a:gd name="T26" fmla="*/ 1504 w 1592"/>
                <a:gd name="T27" fmla="*/ 936 h 1420"/>
                <a:gd name="T28" fmla="*/ 1354 w 1592"/>
                <a:gd name="T29" fmla="*/ 1097 h 1420"/>
                <a:gd name="T30" fmla="*/ 1205 w 1592"/>
                <a:gd name="T31" fmla="*/ 1247 h 1420"/>
                <a:gd name="T32" fmla="*/ 732 w 1592"/>
                <a:gd name="T33" fmla="*/ 1420 h 1420"/>
                <a:gd name="T34" fmla="*/ 537 w 1592"/>
                <a:gd name="T35" fmla="*/ 1408 h 1420"/>
                <a:gd name="T36" fmla="*/ 421 w 1592"/>
                <a:gd name="T37" fmla="*/ 1374 h 1420"/>
                <a:gd name="T38" fmla="*/ 318 w 1592"/>
                <a:gd name="T39" fmla="*/ 1316 h 1420"/>
                <a:gd name="T40" fmla="*/ 122 w 1592"/>
                <a:gd name="T41" fmla="*/ 1097 h 1420"/>
                <a:gd name="T42" fmla="*/ 76 w 1592"/>
                <a:gd name="T43" fmla="*/ 1028 h 1420"/>
                <a:gd name="T44" fmla="*/ 18 w 1592"/>
                <a:gd name="T45" fmla="*/ 890 h 1420"/>
                <a:gd name="T46" fmla="*/ 18 w 1592"/>
                <a:gd name="T47" fmla="*/ 475 h 1420"/>
                <a:gd name="T48" fmla="*/ 41 w 1592"/>
                <a:gd name="T49" fmla="*/ 394 h 1420"/>
                <a:gd name="T50" fmla="*/ 156 w 1592"/>
                <a:gd name="T51" fmla="*/ 302 h 142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592"/>
                <a:gd name="T79" fmla="*/ 0 h 1420"/>
                <a:gd name="T80" fmla="*/ 1592 w 1592"/>
                <a:gd name="T81" fmla="*/ 1420 h 142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592" h="1420">
                  <a:moveTo>
                    <a:pt x="156" y="302"/>
                  </a:moveTo>
                  <a:cubicBezTo>
                    <a:pt x="241" y="274"/>
                    <a:pt x="202" y="285"/>
                    <a:pt x="272" y="268"/>
                  </a:cubicBezTo>
                  <a:cubicBezTo>
                    <a:pt x="309" y="243"/>
                    <a:pt x="332" y="213"/>
                    <a:pt x="375" y="199"/>
                  </a:cubicBezTo>
                  <a:cubicBezTo>
                    <a:pt x="391" y="152"/>
                    <a:pt x="410" y="144"/>
                    <a:pt x="456" y="130"/>
                  </a:cubicBezTo>
                  <a:cubicBezTo>
                    <a:pt x="467" y="122"/>
                    <a:pt x="476" y="106"/>
                    <a:pt x="490" y="106"/>
                  </a:cubicBezTo>
                  <a:cubicBezTo>
                    <a:pt x="981" y="98"/>
                    <a:pt x="1067" y="0"/>
                    <a:pt x="1331" y="176"/>
                  </a:cubicBezTo>
                  <a:cubicBezTo>
                    <a:pt x="1370" y="202"/>
                    <a:pt x="1397" y="242"/>
                    <a:pt x="1435" y="268"/>
                  </a:cubicBezTo>
                  <a:cubicBezTo>
                    <a:pt x="1443" y="279"/>
                    <a:pt x="1449" y="292"/>
                    <a:pt x="1458" y="302"/>
                  </a:cubicBezTo>
                  <a:cubicBezTo>
                    <a:pt x="1469" y="315"/>
                    <a:pt x="1483" y="324"/>
                    <a:pt x="1493" y="337"/>
                  </a:cubicBezTo>
                  <a:cubicBezTo>
                    <a:pt x="1510" y="359"/>
                    <a:pt x="1539" y="406"/>
                    <a:pt x="1539" y="406"/>
                  </a:cubicBezTo>
                  <a:cubicBezTo>
                    <a:pt x="1543" y="418"/>
                    <a:pt x="1544" y="430"/>
                    <a:pt x="1550" y="441"/>
                  </a:cubicBezTo>
                  <a:cubicBezTo>
                    <a:pt x="1560" y="458"/>
                    <a:pt x="1584" y="468"/>
                    <a:pt x="1585" y="487"/>
                  </a:cubicBezTo>
                  <a:cubicBezTo>
                    <a:pt x="1592" y="602"/>
                    <a:pt x="1589" y="718"/>
                    <a:pt x="1573" y="832"/>
                  </a:cubicBezTo>
                  <a:cubicBezTo>
                    <a:pt x="1567" y="873"/>
                    <a:pt x="1533" y="906"/>
                    <a:pt x="1504" y="936"/>
                  </a:cubicBezTo>
                  <a:cubicBezTo>
                    <a:pt x="1451" y="990"/>
                    <a:pt x="1408" y="1044"/>
                    <a:pt x="1354" y="1097"/>
                  </a:cubicBezTo>
                  <a:cubicBezTo>
                    <a:pt x="1307" y="1143"/>
                    <a:pt x="1268" y="1225"/>
                    <a:pt x="1205" y="1247"/>
                  </a:cubicBezTo>
                  <a:cubicBezTo>
                    <a:pt x="1082" y="1370"/>
                    <a:pt x="898" y="1399"/>
                    <a:pt x="732" y="1420"/>
                  </a:cubicBezTo>
                  <a:cubicBezTo>
                    <a:pt x="667" y="1416"/>
                    <a:pt x="602" y="1417"/>
                    <a:pt x="537" y="1408"/>
                  </a:cubicBezTo>
                  <a:cubicBezTo>
                    <a:pt x="497" y="1403"/>
                    <a:pt x="460" y="1383"/>
                    <a:pt x="421" y="1374"/>
                  </a:cubicBezTo>
                  <a:cubicBezTo>
                    <a:pt x="342" y="1321"/>
                    <a:pt x="378" y="1337"/>
                    <a:pt x="318" y="1316"/>
                  </a:cubicBezTo>
                  <a:cubicBezTo>
                    <a:pt x="246" y="1244"/>
                    <a:pt x="178" y="1181"/>
                    <a:pt x="122" y="1097"/>
                  </a:cubicBezTo>
                  <a:cubicBezTo>
                    <a:pt x="120" y="1094"/>
                    <a:pt x="77" y="1031"/>
                    <a:pt x="76" y="1028"/>
                  </a:cubicBezTo>
                  <a:cubicBezTo>
                    <a:pt x="59" y="978"/>
                    <a:pt x="47" y="933"/>
                    <a:pt x="18" y="890"/>
                  </a:cubicBezTo>
                  <a:cubicBezTo>
                    <a:pt x="3" y="691"/>
                    <a:pt x="0" y="721"/>
                    <a:pt x="18" y="475"/>
                  </a:cubicBezTo>
                  <a:cubicBezTo>
                    <a:pt x="20" y="447"/>
                    <a:pt x="21" y="414"/>
                    <a:pt x="41" y="394"/>
                  </a:cubicBezTo>
                  <a:cubicBezTo>
                    <a:pt x="75" y="359"/>
                    <a:pt x="121" y="337"/>
                    <a:pt x="156" y="302"/>
                  </a:cubicBezTo>
                  <a:close/>
                </a:path>
              </a:pathLst>
            </a:custGeom>
            <a:solidFill>
              <a:schemeClr val="tx1"/>
            </a:solidFill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7661" name="Freeform 5"/>
            <p:cNvSpPr>
              <a:spLocks/>
            </p:cNvSpPr>
            <p:nvPr/>
          </p:nvSpPr>
          <p:spPr bwMode="auto">
            <a:xfrm>
              <a:off x="960" y="2480"/>
              <a:ext cx="1329" cy="928"/>
            </a:xfrm>
            <a:custGeom>
              <a:avLst/>
              <a:gdLst>
                <a:gd name="T0" fmla="*/ 525 w 1086"/>
                <a:gd name="T1" fmla="*/ 31 h 907"/>
                <a:gd name="T2" fmla="*/ 917 w 1086"/>
                <a:gd name="T3" fmla="*/ 43 h 907"/>
                <a:gd name="T4" fmla="*/ 974 w 1086"/>
                <a:gd name="T5" fmla="*/ 112 h 907"/>
                <a:gd name="T6" fmla="*/ 1009 w 1086"/>
                <a:gd name="T7" fmla="*/ 181 h 907"/>
                <a:gd name="T8" fmla="*/ 1055 w 1086"/>
                <a:gd name="T9" fmla="*/ 250 h 907"/>
                <a:gd name="T10" fmla="*/ 1066 w 1086"/>
                <a:gd name="T11" fmla="*/ 550 h 907"/>
                <a:gd name="T12" fmla="*/ 1043 w 1086"/>
                <a:gd name="T13" fmla="*/ 619 h 907"/>
                <a:gd name="T14" fmla="*/ 974 w 1086"/>
                <a:gd name="T15" fmla="*/ 665 h 907"/>
                <a:gd name="T16" fmla="*/ 951 w 1086"/>
                <a:gd name="T17" fmla="*/ 700 h 907"/>
                <a:gd name="T18" fmla="*/ 905 w 1086"/>
                <a:gd name="T19" fmla="*/ 711 h 907"/>
                <a:gd name="T20" fmla="*/ 871 w 1086"/>
                <a:gd name="T21" fmla="*/ 734 h 907"/>
                <a:gd name="T22" fmla="*/ 836 w 1086"/>
                <a:gd name="T23" fmla="*/ 746 h 907"/>
                <a:gd name="T24" fmla="*/ 732 w 1086"/>
                <a:gd name="T25" fmla="*/ 803 h 907"/>
                <a:gd name="T26" fmla="*/ 709 w 1086"/>
                <a:gd name="T27" fmla="*/ 838 h 907"/>
                <a:gd name="T28" fmla="*/ 675 w 1086"/>
                <a:gd name="T29" fmla="*/ 849 h 907"/>
                <a:gd name="T30" fmla="*/ 640 w 1086"/>
                <a:gd name="T31" fmla="*/ 872 h 907"/>
                <a:gd name="T32" fmla="*/ 537 w 1086"/>
                <a:gd name="T33" fmla="*/ 907 h 907"/>
                <a:gd name="T34" fmla="*/ 237 w 1086"/>
                <a:gd name="T35" fmla="*/ 895 h 907"/>
                <a:gd name="T36" fmla="*/ 202 w 1086"/>
                <a:gd name="T37" fmla="*/ 884 h 907"/>
                <a:gd name="T38" fmla="*/ 156 w 1086"/>
                <a:gd name="T39" fmla="*/ 780 h 907"/>
                <a:gd name="T40" fmla="*/ 53 w 1086"/>
                <a:gd name="T41" fmla="*/ 653 h 907"/>
                <a:gd name="T42" fmla="*/ 18 w 1086"/>
                <a:gd name="T43" fmla="*/ 550 h 907"/>
                <a:gd name="T44" fmla="*/ 41 w 1086"/>
                <a:gd name="T45" fmla="*/ 273 h 907"/>
                <a:gd name="T46" fmla="*/ 237 w 1086"/>
                <a:gd name="T47" fmla="*/ 124 h 907"/>
                <a:gd name="T48" fmla="*/ 295 w 1086"/>
                <a:gd name="T49" fmla="*/ 77 h 907"/>
                <a:gd name="T50" fmla="*/ 456 w 1086"/>
                <a:gd name="T51" fmla="*/ 66 h 907"/>
                <a:gd name="T52" fmla="*/ 525 w 1086"/>
                <a:gd name="T53" fmla="*/ 31 h 907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086"/>
                <a:gd name="T82" fmla="*/ 0 h 907"/>
                <a:gd name="T83" fmla="*/ 1086 w 1086"/>
                <a:gd name="T84" fmla="*/ 907 h 907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086" h="907">
                  <a:moveTo>
                    <a:pt x="525" y="31"/>
                  </a:moveTo>
                  <a:cubicBezTo>
                    <a:pt x="655" y="17"/>
                    <a:pt x="791" y="0"/>
                    <a:pt x="917" y="43"/>
                  </a:cubicBezTo>
                  <a:cubicBezTo>
                    <a:pt x="978" y="133"/>
                    <a:pt x="896" y="16"/>
                    <a:pt x="974" y="112"/>
                  </a:cubicBezTo>
                  <a:cubicBezTo>
                    <a:pt x="1025" y="175"/>
                    <a:pt x="974" y="119"/>
                    <a:pt x="1009" y="181"/>
                  </a:cubicBezTo>
                  <a:cubicBezTo>
                    <a:pt x="1023" y="205"/>
                    <a:pt x="1055" y="250"/>
                    <a:pt x="1055" y="250"/>
                  </a:cubicBezTo>
                  <a:cubicBezTo>
                    <a:pt x="1066" y="364"/>
                    <a:pt x="1086" y="433"/>
                    <a:pt x="1066" y="550"/>
                  </a:cubicBezTo>
                  <a:cubicBezTo>
                    <a:pt x="1062" y="574"/>
                    <a:pt x="1051" y="596"/>
                    <a:pt x="1043" y="619"/>
                  </a:cubicBezTo>
                  <a:cubicBezTo>
                    <a:pt x="1034" y="645"/>
                    <a:pt x="974" y="665"/>
                    <a:pt x="974" y="665"/>
                  </a:cubicBezTo>
                  <a:cubicBezTo>
                    <a:pt x="966" y="677"/>
                    <a:pt x="963" y="692"/>
                    <a:pt x="951" y="700"/>
                  </a:cubicBezTo>
                  <a:cubicBezTo>
                    <a:pt x="938" y="709"/>
                    <a:pt x="920" y="705"/>
                    <a:pt x="905" y="711"/>
                  </a:cubicBezTo>
                  <a:cubicBezTo>
                    <a:pt x="892" y="716"/>
                    <a:pt x="883" y="728"/>
                    <a:pt x="871" y="734"/>
                  </a:cubicBezTo>
                  <a:cubicBezTo>
                    <a:pt x="860" y="740"/>
                    <a:pt x="847" y="740"/>
                    <a:pt x="836" y="746"/>
                  </a:cubicBezTo>
                  <a:cubicBezTo>
                    <a:pt x="721" y="810"/>
                    <a:pt x="809" y="779"/>
                    <a:pt x="732" y="803"/>
                  </a:cubicBezTo>
                  <a:cubicBezTo>
                    <a:pt x="724" y="815"/>
                    <a:pt x="720" y="829"/>
                    <a:pt x="709" y="838"/>
                  </a:cubicBezTo>
                  <a:cubicBezTo>
                    <a:pt x="700" y="845"/>
                    <a:pt x="686" y="844"/>
                    <a:pt x="675" y="849"/>
                  </a:cubicBezTo>
                  <a:cubicBezTo>
                    <a:pt x="662" y="855"/>
                    <a:pt x="652" y="866"/>
                    <a:pt x="640" y="872"/>
                  </a:cubicBezTo>
                  <a:cubicBezTo>
                    <a:pt x="609" y="888"/>
                    <a:pt x="570" y="895"/>
                    <a:pt x="537" y="907"/>
                  </a:cubicBezTo>
                  <a:cubicBezTo>
                    <a:pt x="437" y="903"/>
                    <a:pt x="337" y="902"/>
                    <a:pt x="237" y="895"/>
                  </a:cubicBezTo>
                  <a:cubicBezTo>
                    <a:pt x="225" y="894"/>
                    <a:pt x="211" y="893"/>
                    <a:pt x="202" y="884"/>
                  </a:cubicBezTo>
                  <a:cubicBezTo>
                    <a:pt x="185" y="867"/>
                    <a:pt x="172" y="804"/>
                    <a:pt x="156" y="780"/>
                  </a:cubicBezTo>
                  <a:cubicBezTo>
                    <a:pt x="137" y="721"/>
                    <a:pt x="104" y="687"/>
                    <a:pt x="53" y="653"/>
                  </a:cubicBezTo>
                  <a:cubicBezTo>
                    <a:pt x="41" y="619"/>
                    <a:pt x="30" y="584"/>
                    <a:pt x="18" y="550"/>
                  </a:cubicBezTo>
                  <a:cubicBezTo>
                    <a:pt x="23" y="457"/>
                    <a:pt x="0" y="356"/>
                    <a:pt x="41" y="273"/>
                  </a:cubicBezTo>
                  <a:cubicBezTo>
                    <a:pt x="79" y="195"/>
                    <a:pt x="180" y="183"/>
                    <a:pt x="237" y="124"/>
                  </a:cubicBezTo>
                  <a:cubicBezTo>
                    <a:pt x="250" y="110"/>
                    <a:pt x="275" y="80"/>
                    <a:pt x="295" y="77"/>
                  </a:cubicBezTo>
                  <a:cubicBezTo>
                    <a:pt x="348" y="68"/>
                    <a:pt x="402" y="70"/>
                    <a:pt x="456" y="66"/>
                  </a:cubicBezTo>
                  <a:cubicBezTo>
                    <a:pt x="476" y="59"/>
                    <a:pt x="525" y="55"/>
                    <a:pt x="525" y="31"/>
                  </a:cubicBezTo>
                  <a:close/>
                </a:path>
              </a:pathLst>
            </a:custGeom>
            <a:solidFill>
              <a:srgbClr val="FFCC00"/>
            </a:solidFill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7662" name="Freeform 6"/>
            <p:cNvSpPr>
              <a:spLocks/>
            </p:cNvSpPr>
            <p:nvPr/>
          </p:nvSpPr>
          <p:spPr bwMode="auto">
            <a:xfrm>
              <a:off x="1394" y="2721"/>
              <a:ext cx="671" cy="424"/>
            </a:xfrm>
            <a:custGeom>
              <a:avLst/>
              <a:gdLst>
                <a:gd name="T0" fmla="*/ 346 w 671"/>
                <a:gd name="T1" fmla="*/ 32 h 424"/>
                <a:gd name="T2" fmla="*/ 622 w 671"/>
                <a:gd name="T3" fmla="*/ 90 h 424"/>
                <a:gd name="T4" fmla="*/ 657 w 671"/>
                <a:gd name="T5" fmla="*/ 159 h 424"/>
                <a:gd name="T6" fmla="*/ 634 w 671"/>
                <a:gd name="T7" fmla="*/ 274 h 424"/>
                <a:gd name="T8" fmla="*/ 599 w 671"/>
                <a:gd name="T9" fmla="*/ 297 h 424"/>
                <a:gd name="T10" fmla="*/ 472 w 671"/>
                <a:gd name="T11" fmla="*/ 355 h 424"/>
                <a:gd name="T12" fmla="*/ 265 w 671"/>
                <a:gd name="T13" fmla="*/ 424 h 424"/>
                <a:gd name="T14" fmla="*/ 138 w 671"/>
                <a:gd name="T15" fmla="*/ 412 h 424"/>
                <a:gd name="T16" fmla="*/ 69 w 671"/>
                <a:gd name="T17" fmla="*/ 366 h 424"/>
                <a:gd name="T18" fmla="*/ 92 w 671"/>
                <a:gd name="T19" fmla="*/ 124 h 424"/>
                <a:gd name="T20" fmla="*/ 346 w 671"/>
                <a:gd name="T21" fmla="*/ 32 h 42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671"/>
                <a:gd name="T34" fmla="*/ 0 h 424"/>
                <a:gd name="T35" fmla="*/ 671 w 671"/>
                <a:gd name="T36" fmla="*/ 424 h 42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671" h="424">
                  <a:moveTo>
                    <a:pt x="346" y="32"/>
                  </a:moveTo>
                  <a:cubicBezTo>
                    <a:pt x="413" y="36"/>
                    <a:pt x="576" y="0"/>
                    <a:pt x="622" y="90"/>
                  </a:cubicBezTo>
                  <a:cubicBezTo>
                    <a:pt x="671" y="186"/>
                    <a:pt x="590" y="58"/>
                    <a:pt x="657" y="159"/>
                  </a:cubicBezTo>
                  <a:cubicBezTo>
                    <a:pt x="651" y="198"/>
                    <a:pt x="659" y="244"/>
                    <a:pt x="634" y="274"/>
                  </a:cubicBezTo>
                  <a:cubicBezTo>
                    <a:pt x="625" y="285"/>
                    <a:pt x="610" y="288"/>
                    <a:pt x="599" y="297"/>
                  </a:cubicBezTo>
                  <a:cubicBezTo>
                    <a:pt x="531" y="353"/>
                    <a:pt x="558" y="331"/>
                    <a:pt x="472" y="355"/>
                  </a:cubicBezTo>
                  <a:cubicBezTo>
                    <a:pt x="402" y="374"/>
                    <a:pt x="333" y="400"/>
                    <a:pt x="265" y="424"/>
                  </a:cubicBezTo>
                  <a:cubicBezTo>
                    <a:pt x="223" y="420"/>
                    <a:pt x="179" y="424"/>
                    <a:pt x="138" y="412"/>
                  </a:cubicBezTo>
                  <a:cubicBezTo>
                    <a:pt x="111" y="404"/>
                    <a:pt x="69" y="366"/>
                    <a:pt x="69" y="366"/>
                  </a:cubicBezTo>
                  <a:cubicBezTo>
                    <a:pt x="42" y="284"/>
                    <a:pt x="0" y="187"/>
                    <a:pt x="92" y="124"/>
                  </a:cubicBezTo>
                  <a:cubicBezTo>
                    <a:pt x="151" y="37"/>
                    <a:pt x="262" y="74"/>
                    <a:pt x="346" y="32"/>
                  </a:cubicBezTo>
                  <a:close/>
                </a:path>
              </a:pathLst>
            </a:custGeom>
            <a:solidFill>
              <a:srgbClr val="FF6600"/>
            </a:solidFill>
            <a:ln w="38100" cap="sq" cmpd="sng">
              <a:solidFill>
                <a:srgbClr val="FF6600"/>
              </a:solidFill>
              <a:prstDash val="solid"/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7663" name="Freeform 7"/>
            <p:cNvSpPr>
              <a:spLocks/>
            </p:cNvSpPr>
            <p:nvPr/>
          </p:nvSpPr>
          <p:spPr bwMode="auto">
            <a:xfrm>
              <a:off x="1602" y="2845"/>
              <a:ext cx="324" cy="185"/>
            </a:xfrm>
            <a:custGeom>
              <a:avLst/>
              <a:gdLst>
                <a:gd name="T0" fmla="*/ 230 w 324"/>
                <a:gd name="T1" fmla="*/ 0 h 185"/>
                <a:gd name="T2" fmla="*/ 276 w 324"/>
                <a:gd name="T3" fmla="*/ 104 h 185"/>
                <a:gd name="T4" fmla="*/ 207 w 324"/>
                <a:gd name="T5" fmla="*/ 127 h 185"/>
                <a:gd name="T6" fmla="*/ 138 w 324"/>
                <a:gd name="T7" fmla="*/ 162 h 185"/>
                <a:gd name="T8" fmla="*/ 68 w 324"/>
                <a:gd name="T9" fmla="*/ 185 h 185"/>
                <a:gd name="T10" fmla="*/ 22 w 324"/>
                <a:gd name="T11" fmla="*/ 173 h 185"/>
                <a:gd name="T12" fmla="*/ 22 w 324"/>
                <a:gd name="T13" fmla="*/ 70 h 185"/>
                <a:gd name="T14" fmla="*/ 91 w 324"/>
                <a:gd name="T15" fmla="*/ 47 h 185"/>
                <a:gd name="T16" fmla="*/ 230 w 324"/>
                <a:gd name="T17" fmla="*/ 0 h 1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24"/>
                <a:gd name="T28" fmla="*/ 0 h 185"/>
                <a:gd name="T29" fmla="*/ 324 w 324"/>
                <a:gd name="T30" fmla="*/ 185 h 18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24" h="185">
                  <a:moveTo>
                    <a:pt x="230" y="0"/>
                  </a:moveTo>
                  <a:cubicBezTo>
                    <a:pt x="266" y="13"/>
                    <a:pt x="324" y="56"/>
                    <a:pt x="276" y="104"/>
                  </a:cubicBezTo>
                  <a:cubicBezTo>
                    <a:pt x="259" y="121"/>
                    <a:pt x="207" y="127"/>
                    <a:pt x="207" y="127"/>
                  </a:cubicBezTo>
                  <a:cubicBezTo>
                    <a:pt x="165" y="155"/>
                    <a:pt x="183" y="147"/>
                    <a:pt x="138" y="162"/>
                  </a:cubicBezTo>
                  <a:cubicBezTo>
                    <a:pt x="115" y="170"/>
                    <a:pt x="68" y="185"/>
                    <a:pt x="68" y="185"/>
                  </a:cubicBezTo>
                  <a:cubicBezTo>
                    <a:pt x="53" y="181"/>
                    <a:pt x="34" y="183"/>
                    <a:pt x="22" y="173"/>
                  </a:cubicBezTo>
                  <a:cubicBezTo>
                    <a:pt x="0" y="155"/>
                    <a:pt x="17" y="76"/>
                    <a:pt x="22" y="70"/>
                  </a:cubicBezTo>
                  <a:cubicBezTo>
                    <a:pt x="38" y="52"/>
                    <a:pt x="68" y="55"/>
                    <a:pt x="91" y="47"/>
                  </a:cubicBezTo>
                  <a:cubicBezTo>
                    <a:pt x="137" y="31"/>
                    <a:pt x="184" y="16"/>
                    <a:pt x="230" y="0"/>
                  </a:cubicBezTo>
                  <a:close/>
                </a:path>
              </a:pathLst>
            </a:custGeom>
            <a:solidFill>
              <a:srgbClr val="FF0000"/>
            </a:solidFill>
            <a:ln w="38100" cap="sq" cmpd="sng">
              <a:solidFill>
                <a:srgbClr val="FF0000"/>
              </a:solidFill>
              <a:prstDash val="solid"/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7664" name="Freeform 8"/>
            <p:cNvSpPr>
              <a:spLocks/>
            </p:cNvSpPr>
            <p:nvPr/>
          </p:nvSpPr>
          <p:spPr bwMode="auto">
            <a:xfrm>
              <a:off x="1002" y="2339"/>
              <a:ext cx="515" cy="265"/>
            </a:xfrm>
            <a:custGeom>
              <a:avLst/>
              <a:gdLst>
                <a:gd name="T0" fmla="*/ 323 w 515"/>
                <a:gd name="T1" fmla="*/ 11 h 265"/>
                <a:gd name="T2" fmla="*/ 46 w 515"/>
                <a:gd name="T3" fmla="*/ 57 h 265"/>
                <a:gd name="T4" fmla="*/ 0 w 515"/>
                <a:gd name="T5" fmla="*/ 161 h 265"/>
                <a:gd name="T6" fmla="*/ 81 w 515"/>
                <a:gd name="T7" fmla="*/ 265 h 265"/>
                <a:gd name="T8" fmla="*/ 173 w 515"/>
                <a:gd name="T9" fmla="*/ 241 h 265"/>
                <a:gd name="T10" fmla="*/ 208 w 515"/>
                <a:gd name="T11" fmla="*/ 218 h 265"/>
                <a:gd name="T12" fmla="*/ 323 w 515"/>
                <a:gd name="T13" fmla="*/ 207 h 265"/>
                <a:gd name="T14" fmla="*/ 484 w 515"/>
                <a:gd name="T15" fmla="*/ 172 h 265"/>
                <a:gd name="T16" fmla="*/ 507 w 515"/>
                <a:gd name="T17" fmla="*/ 138 h 265"/>
                <a:gd name="T18" fmla="*/ 496 w 515"/>
                <a:gd name="T19" fmla="*/ 34 h 265"/>
                <a:gd name="T20" fmla="*/ 369 w 515"/>
                <a:gd name="T21" fmla="*/ 0 h 265"/>
                <a:gd name="T22" fmla="*/ 323 w 515"/>
                <a:gd name="T23" fmla="*/ 11 h 26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515"/>
                <a:gd name="T37" fmla="*/ 0 h 265"/>
                <a:gd name="T38" fmla="*/ 515 w 515"/>
                <a:gd name="T39" fmla="*/ 265 h 26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515" h="265">
                  <a:moveTo>
                    <a:pt x="323" y="11"/>
                  </a:moveTo>
                  <a:cubicBezTo>
                    <a:pt x="229" y="17"/>
                    <a:pt x="127" y="4"/>
                    <a:pt x="46" y="57"/>
                  </a:cubicBezTo>
                  <a:cubicBezTo>
                    <a:pt x="34" y="95"/>
                    <a:pt x="13" y="123"/>
                    <a:pt x="0" y="161"/>
                  </a:cubicBezTo>
                  <a:cubicBezTo>
                    <a:pt x="15" y="245"/>
                    <a:pt x="5" y="239"/>
                    <a:pt x="81" y="265"/>
                  </a:cubicBezTo>
                  <a:cubicBezTo>
                    <a:pt x="104" y="260"/>
                    <a:pt x="149" y="253"/>
                    <a:pt x="173" y="241"/>
                  </a:cubicBezTo>
                  <a:cubicBezTo>
                    <a:pt x="185" y="235"/>
                    <a:pt x="194" y="221"/>
                    <a:pt x="208" y="218"/>
                  </a:cubicBezTo>
                  <a:cubicBezTo>
                    <a:pt x="246" y="209"/>
                    <a:pt x="285" y="211"/>
                    <a:pt x="323" y="207"/>
                  </a:cubicBezTo>
                  <a:cubicBezTo>
                    <a:pt x="380" y="187"/>
                    <a:pt x="420" y="180"/>
                    <a:pt x="484" y="172"/>
                  </a:cubicBezTo>
                  <a:cubicBezTo>
                    <a:pt x="492" y="161"/>
                    <a:pt x="506" y="152"/>
                    <a:pt x="507" y="138"/>
                  </a:cubicBezTo>
                  <a:cubicBezTo>
                    <a:pt x="510" y="103"/>
                    <a:pt x="515" y="63"/>
                    <a:pt x="496" y="34"/>
                  </a:cubicBezTo>
                  <a:cubicBezTo>
                    <a:pt x="490" y="25"/>
                    <a:pt x="385" y="0"/>
                    <a:pt x="369" y="0"/>
                  </a:cubicBezTo>
                  <a:cubicBezTo>
                    <a:pt x="353" y="0"/>
                    <a:pt x="338" y="7"/>
                    <a:pt x="323" y="11"/>
                  </a:cubicBezTo>
                  <a:close/>
                </a:path>
              </a:pathLst>
            </a:cu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3084513" y="1493838"/>
            <a:ext cx="898525" cy="1354137"/>
            <a:chOff x="2722" y="1177"/>
            <a:chExt cx="1078" cy="1057"/>
          </a:xfrm>
        </p:grpSpPr>
        <p:sp>
          <p:nvSpPr>
            <p:cNvPr id="67656" name="Freeform 10"/>
            <p:cNvSpPr>
              <a:spLocks/>
            </p:cNvSpPr>
            <p:nvPr/>
          </p:nvSpPr>
          <p:spPr bwMode="auto">
            <a:xfrm>
              <a:off x="2722" y="1177"/>
              <a:ext cx="1078" cy="1057"/>
            </a:xfrm>
            <a:custGeom>
              <a:avLst/>
              <a:gdLst>
                <a:gd name="T0" fmla="*/ 156 w 1592"/>
                <a:gd name="T1" fmla="*/ 302 h 1420"/>
                <a:gd name="T2" fmla="*/ 272 w 1592"/>
                <a:gd name="T3" fmla="*/ 268 h 1420"/>
                <a:gd name="T4" fmla="*/ 375 w 1592"/>
                <a:gd name="T5" fmla="*/ 199 h 1420"/>
                <a:gd name="T6" fmla="*/ 456 w 1592"/>
                <a:gd name="T7" fmla="*/ 130 h 1420"/>
                <a:gd name="T8" fmla="*/ 490 w 1592"/>
                <a:gd name="T9" fmla="*/ 106 h 1420"/>
                <a:gd name="T10" fmla="*/ 1331 w 1592"/>
                <a:gd name="T11" fmla="*/ 176 h 1420"/>
                <a:gd name="T12" fmla="*/ 1435 w 1592"/>
                <a:gd name="T13" fmla="*/ 268 h 1420"/>
                <a:gd name="T14" fmla="*/ 1458 w 1592"/>
                <a:gd name="T15" fmla="*/ 302 h 1420"/>
                <a:gd name="T16" fmla="*/ 1493 w 1592"/>
                <a:gd name="T17" fmla="*/ 337 h 1420"/>
                <a:gd name="T18" fmla="*/ 1539 w 1592"/>
                <a:gd name="T19" fmla="*/ 406 h 1420"/>
                <a:gd name="T20" fmla="*/ 1550 w 1592"/>
                <a:gd name="T21" fmla="*/ 441 h 1420"/>
                <a:gd name="T22" fmla="*/ 1585 w 1592"/>
                <a:gd name="T23" fmla="*/ 487 h 1420"/>
                <a:gd name="T24" fmla="*/ 1573 w 1592"/>
                <a:gd name="T25" fmla="*/ 832 h 1420"/>
                <a:gd name="T26" fmla="*/ 1504 w 1592"/>
                <a:gd name="T27" fmla="*/ 936 h 1420"/>
                <a:gd name="T28" fmla="*/ 1354 w 1592"/>
                <a:gd name="T29" fmla="*/ 1097 h 1420"/>
                <a:gd name="T30" fmla="*/ 1205 w 1592"/>
                <a:gd name="T31" fmla="*/ 1247 h 1420"/>
                <a:gd name="T32" fmla="*/ 732 w 1592"/>
                <a:gd name="T33" fmla="*/ 1420 h 1420"/>
                <a:gd name="T34" fmla="*/ 537 w 1592"/>
                <a:gd name="T35" fmla="*/ 1408 h 1420"/>
                <a:gd name="T36" fmla="*/ 421 w 1592"/>
                <a:gd name="T37" fmla="*/ 1374 h 1420"/>
                <a:gd name="T38" fmla="*/ 318 w 1592"/>
                <a:gd name="T39" fmla="*/ 1316 h 1420"/>
                <a:gd name="T40" fmla="*/ 122 w 1592"/>
                <a:gd name="T41" fmla="*/ 1097 h 1420"/>
                <a:gd name="T42" fmla="*/ 76 w 1592"/>
                <a:gd name="T43" fmla="*/ 1028 h 1420"/>
                <a:gd name="T44" fmla="*/ 18 w 1592"/>
                <a:gd name="T45" fmla="*/ 890 h 1420"/>
                <a:gd name="T46" fmla="*/ 18 w 1592"/>
                <a:gd name="T47" fmla="*/ 475 h 1420"/>
                <a:gd name="T48" fmla="*/ 41 w 1592"/>
                <a:gd name="T49" fmla="*/ 394 h 1420"/>
                <a:gd name="T50" fmla="*/ 156 w 1592"/>
                <a:gd name="T51" fmla="*/ 302 h 142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592"/>
                <a:gd name="T79" fmla="*/ 0 h 1420"/>
                <a:gd name="T80" fmla="*/ 1592 w 1592"/>
                <a:gd name="T81" fmla="*/ 1420 h 142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592" h="1420">
                  <a:moveTo>
                    <a:pt x="156" y="302"/>
                  </a:moveTo>
                  <a:cubicBezTo>
                    <a:pt x="241" y="274"/>
                    <a:pt x="202" y="285"/>
                    <a:pt x="272" y="268"/>
                  </a:cubicBezTo>
                  <a:cubicBezTo>
                    <a:pt x="309" y="243"/>
                    <a:pt x="332" y="213"/>
                    <a:pt x="375" y="199"/>
                  </a:cubicBezTo>
                  <a:cubicBezTo>
                    <a:pt x="391" y="152"/>
                    <a:pt x="410" y="144"/>
                    <a:pt x="456" y="130"/>
                  </a:cubicBezTo>
                  <a:cubicBezTo>
                    <a:pt x="467" y="122"/>
                    <a:pt x="476" y="106"/>
                    <a:pt x="490" y="106"/>
                  </a:cubicBezTo>
                  <a:cubicBezTo>
                    <a:pt x="981" y="98"/>
                    <a:pt x="1067" y="0"/>
                    <a:pt x="1331" y="176"/>
                  </a:cubicBezTo>
                  <a:cubicBezTo>
                    <a:pt x="1370" y="202"/>
                    <a:pt x="1397" y="242"/>
                    <a:pt x="1435" y="268"/>
                  </a:cubicBezTo>
                  <a:cubicBezTo>
                    <a:pt x="1443" y="279"/>
                    <a:pt x="1449" y="292"/>
                    <a:pt x="1458" y="302"/>
                  </a:cubicBezTo>
                  <a:cubicBezTo>
                    <a:pt x="1469" y="315"/>
                    <a:pt x="1483" y="324"/>
                    <a:pt x="1493" y="337"/>
                  </a:cubicBezTo>
                  <a:cubicBezTo>
                    <a:pt x="1510" y="359"/>
                    <a:pt x="1539" y="406"/>
                    <a:pt x="1539" y="406"/>
                  </a:cubicBezTo>
                  <a:cubicBezTo>
                    <a:pt x="1543" y="418"/>
                    <a:pt x="1544" y="430"/>
                    <a:pt x="1550" y="441"/>
                  </a:cubicBezTo>
                  <a:cubicBezTo>
                    <a:pt x="1560" y="458"/>
                    <a:pt x="1584" y="468"/>
                    <a:pt x="1585" y="487"/>
                  </a:cubicBezTo>
                  <a:cubicBezTo>
                    <a:pt x="1592" y="602"/>
                    <a:pt x="1589" y="718"/>
                    <a:pt x="1573" y="832"/>
                  </a:cubicBezTo>
                  <a:cubicBezTo>
                    <a:pt x="1567" y="873"/>
                    <a:pt x="1533" y="906"/>
                    <a:pt x="1504" y="936"/>
                  </a:cubicBezTo>
                  <a:cubicBezTo>
                    <a:pt x="1451" y="990"/>
                    <a:pt x="1408" y="1044"/>
                    <a:pt x="1354" y="1097"/>
                  </a:cubicBezTo>
                  <a:cubicBezTo>
                    <a:pt x="1307" y="1143"/>
                    <a:pt x="1268" y="1225"/>
                    <a:pt x="1205" y="1247"/>
                  </a:cubicBezTo>
                  <a:cubicBezTo>
                    <a:pt x="1082" y="1370"/>
                    <a:pt x="898" y="1399"/>
                    <a:pt x="732" y="1420"/>
                  </a:cubicBezTo>
                  <a:cubicBezTo>
                    <a:pt x="667" y="1416"/>
                    <a:pt x="602" y="1417"/>
                    <a:pt x="537" y="1408"/>
                  </a:cubicBezTo>
                  <a:cubicBezTo>
                    <a:pt x="497" y="1403"/>
                    <a:pt x="460" y="1383"/>
                    <a:pt x="421" y="1374"/>
                  </a:cubicBezTo>
                  <a:cubicBezTo>
                    <a:pt x="342" y="1321"/>
                    <a:pt x="378" y="1337"/>
                    <a:pt x="318" y="1316"/>
                  </a:cubicBezTo>
                  <a:cubicBezTo>
                    <a:pt x="246" y="1244"/>
                    <a:pt x="178" y="1181"/>
                    <a:pt x="122" y="1097"/>
                  </a:cubicBezTo>
                  <a:cubicBezTo>
                    <a:pt x="120" y="1094"/>
                    <a:pt x="77" y="1031"/>
                    <a:pt x="76" y="1028"/>
                  </a:cubicBezTo>
                  <a:cubicBezTo>
                    <a:pt x="59" y="978"/>
                    <a:pt x="47" y="933"/>
                    <a:pt x="18" y="890"/>
                  </a:cubicBezTo>
                  <a:cubicBezTo>
                    <a:pt x="3" y="691"/>
                    <a:pt x="0" y="721"/>
                    <a:pt x="18" y="475"/>
                  </a:cubicBezTo>
                  <a:cubicBezTo>
                    <a:pt x="20" y="447"/>
                    <a:pt x="21" y="414"/>
                    <a:pt x="41" y="394"/>
                  </a:cubicBezTo>
                  <a:cubicBezTo>
                    <a:pt x="75" y="359"/>
                    <a:pt x="121" y="337"/>
                    <a:pt x="156" y="302"/>
                  </a:cubicBezTo>
                  <a:close/>
                </a:path>
              </a:pathLst>
            </a:custGeom>
            <a:solidFill>
              <a:schemeClr val="tx1"/>
            </a:solidFill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7657" name="Freeform 11"/>
            <p:cNvSpPr>
              <a:spLocks/>
            </p:cNvSpPr>
            <p:nvPr/>
          </p:nvSpPr>
          <p:spPr bwMode="auto">
            <a:xfrm>
              <a:off x="2926" y="1265"/>
              <a:ext cx="720" cy="755"/>
            </a:xfrm>
            <a:custGeom>
              <a:avLst/>
              <a:gdLst>
                <a:gd name="T0" fmla="*/ 525 w 1086"/>
                <a:gd name="T1" fmla="*/ 31 h 907"/>
                <a:gd name="T2" fmla="*/ 917 w 1086"/>
                <a:gd name="T3" fmla="*/ 43 h 907"/>
                <a:gd name="T4" fmla="*/ 974 w 1086"/>
                <a:gd name="T5" fmla="*/ 112 h 907"/>
                <a:gd name="T6" fmla="*/ 1009 w 1086"/>
                <a:gd name="T7" fmla="*/ 181 h 907"/>
                <a:gd name="T8" fmla="*/ 1055 w 1086"/>
                <a:gd name="T9" fmla="*/ 250 h 907"/>
                <a:gd name="T10" fmla="*/ 1066 w 1086"/>
                <a:gd name="T11" fmla="*/ 550 h 907"/>
                <a:gd name="T12" fmla="*/ 1043 w 1086"/>
                <a:gd name="T13" fmla="*/ 619 h 907"/>
                <a:gd name="T14" fmla="*/ 974 w 1086"/>
                <a:gd name="T15" fmla="*/ 665 h 907"/>
                <a:gd name="T16" fmla="*/ 951 w 1086"/>
                <a:gd name="T17" fmla="*/ 700 h 907"/>
                <a:gd name="T18" fmla="*/ 905 w 1086"/>
                <a:gd name="T19" fmla="*/ 711 h 907"/>
                <a:gd name="T20" fmla="*/ 871 w 1086"/>
                <a:gd name="T21" fmla="*/ 734 h 907"/>
                <a:gd name="T22" fmla="*/ 836 w 1086"/>
                <a:gd name="T23" fmla="*/ 746 h 907"/>
                <a:gd name="T24" fmla="*/ 732 w 1086"/>
                <a:gd name="T25" fmla="*/ 803 h 907"/>
                <a:gd name="T26" fmla="*/ 709 w 1086"/>
                <a:gd name="T27" fmla="*/ 838 h 907"/>
                <a:gd name="T28" fmla="*/ 675 w 1086"/>
                <a:gd name="T29" fmla="*/ 849 h 907"/>
                <a:gd name="T30" fmla="*/ 640 w 1086"/>
                <a:gd name="T31" fmla="*/ 872 h 907"/>
                <a:gd name="T32" fmla="*/ 537 w 1086"/>
                <a:gd name="T33" fmla="*/ 907 h 907"/>
                <a:gd name="T34" fmla="*/ 237 w 1086"/>
                <a:gd name="T35" fmla="*/ 895 h 907"/>
                <a:gd name="T36" fmla="*/ 202 w 1086"/>
                <a:gd name="T37" fmla="*/ 884 h 907"/>
                <a:gd name="T38" fmla="*/ 156 w 1086"/>
                <a:gd name="T39" fmla="*/ 780 h 907"/>
                <a:gd name="T40" fmla="*/ 53 w 1086"/>
                <a:gd name="T41" fmla="*/ 653 h 907"/>
                <a:gd name="T42" fmla="*/ 18 w 1086"/>
                <a:gd name="T43" fmla="*/ 550 h 907"/>
                <a:gd name="T44" fmla="*/ 41 w 1086"/>
                <a:gd name="T45" fmla="*/ 273 h 907"/>
                <a:gd name="T46" fmla="*/ 237 w 1086"/>
                <a:gd name="T47" fmla="*/ 124 h 907"/>
                <a:gd name="T48" fmla="*/ 295 w 1086"/>
                <a:gd name="T49" fmla="*/ 77 h 907"/>
                <a:gd name="T50" fmla="*/ 456 w 1086"/>
                <a:gd name="T51" fmla="*/ 66 h 907"/>
                <a:gd name="T52" fmla="*/ 525 w 1086"/>
                <a:gd name="T53" fmla="*/ 31 h 907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086"/>
                <a:gd name="T82" fmla="*/ 0 h 907"/>
                <a:gd name="T83" fmla="*/ 1086 w 1086"/>
                <a:gd name="T84" fmla="*/ 907 h 907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086" h="907">
                  <a:moveTo>
                    <a:pt x="525" y="31"/>
                  </a:moveTo>
                  <a:cubicBezTo>
                    <a:pt x="655" y="17"/>
                    <a:pt x="791" y="0"/>
                    <a:pt x="917" y="43"/>
                  </a:cubicBezTo>
                  <a:cubicBezTo>
                    <a:pt x="978" y="133"/>
                    <a:pt x="896" y="16"/>
                    <a:pt x="974" y="112"/>
                  </a:cubicBezTo>
                  <a:cubicBezTo>
                    <a:pt x="1025" y="175"/>
                    <a:pt x="974" y="119"/>
                    <a:pt x="1009" y="181"/>
                  </a:cubicBezTo>
                  <a:cubicBezTo>
                    <a:pt x="1023" y="205"/>
                    <a:pt x="1055" y="250"/>
                    <a:pt x="1055" y="250"/>
                  </a:cubicBezTo>
                  <a:cubicBezTo>
                    <a:pt x="1066" y="364"/>
                    <a:pt x="1086" y="433"/>
                    <a:pt x="1066" y="550"/>
                  </a:cubicBezTo>
                  <a:cubicBezTo>
                    <a:pt x="1062" y="574"/>
                    <a:pt x="1051" y="596"/>
                    <a:pt x="1043" y="619"/>
                  </a:cubicBezTo>
                  <a:cubicBezTo>
                    <a:pt x="1034" y="645"/>
                    <a:pt x="974" y="665"/>
                    <a:pt x="974" y="665"/>
                  </a:cubicBezTo>
                  <a:cubicBezTo>
                    <a:pt x="966" y="677"/>
                    <a:pt x="963" y="692"/>
                    <a:pt x="951" y="700"/>
                  </a:cubicBezTo>
                  <a:cubicBezTo>
                    <a:pt x="938" y="709"/>
                    <a:pt x="920" y="705"/>
                    <a:pt x="905" y="711"/>
                  </a:cubicBezTo>
                  <a:cubicBezTo>
                    <a:pt x="892" y="716"/>
                    <a:pt x="883" y="728"/>
                    <a:pt x="871" y="734"/>
                  </a:cubicBezTo>
                  <a:cubicBezTo>
                    <a:pt x="860" y="740"/>
                    <a:pt x="847" y="740"/>
                    <a:pt x="836" y="746"/>
                  </a:cubicBezTo>
                  <a:cubicBezTo>
                    <a:pt x="721" y="810"/>
                    <a:pt x="809" y="779"/>
                    <a:pt x="732" y="803"/>
                  </a:cubicBezTo>
                  <a:cubicBezTo>
                    <a:pt x="724" y="815"/>
                    <a:pt x="720" y="829"/>
                    <a:pt x="709" y="838"/>
                  </a:cubicBezTo>
                  <a:cubicBezTo>
                    <a:pt x="700" y="845"/>
                    <a:pt x="686" y="844"/>
                    <a:pt x="675" y="849"/>
                  </a:cubicBezTo>
                  <a:cubicBezTo>
                    <a:pt x="662" y="855"/>
                    <a:pt x="652" y="866"/>
                    <a:pt x="640" y="872"/>
                  </a:cubicBezTo>
                  <a:cubicBezTo>
                    <a:pt x="609" y="888"/>
                    <a:pt x="570" y="895"/>
                    <a:pt x="537" y="907"/>
                  </a:cubicBezTo>
                  <a:cubicBezTo>
                    <a:pt x="437" y="903"/>
                    <a:pt x="337" y="902"/>
                    <a:pt x="237" y="895"/>
                  </a:cubicBezTo>
                  <a:cubicBezTo>
                    <a:pt x="225" y="894"/>
                    <a:pt x="211" y="893"/>
                    <a:pt x="202" y="884"/>
                  </a:cubicBezTo>
                  <a:cubicBezTo>
                    <a:pt x="185" y="867"/>
                    <a:pt x="172" y="804"/>
                    <a:pt x="156" y="780"/>
                  </a:cubicBezTo>
                  <a:cubicBezTo>
                    <a:pt x="137" y="721"/>
                    <a:pt x="104" y="687"/>
                    <a:pt x="53" y="653"/>
                  </a:cubicBezTo>
                  <a:cubicBezTo>
                    <a:pt x="41" y="619"/>
                    <a:pt x="30" y="584"/>
                    <a:pt x="18" y="550"/>
                  </a:cubicBezTo>
                  <a:cubicBezTo>
                    <a:pt x="23" y="457"/>
                    <a:pt x="0" y="356"/>
                    <a:pt x="41" y="273"/>
                  </a:cubicBezTo>
                  <a:cubicBezTo>
                    <a:pt x="79" y="195"/>
                    <a:pt x="180" y="183"/>
                    <a:pt x="237" y="124"/>
                  </a:cubicBezTo>
                  <a:cubicBezTo>
                    <a:pt x="250" y="110"/>
                    <a:pt x="275" y="80"/>
                    <a:pt x="295" y="77"/>
                  </a:cubicBezTo>
                  <a:cubicBezTo>
                    <a:pt x="348" y="68"/>
                    <a:pt x="402" y="70"/>
                    <a:pt x="456" y="66"/>
                  </a:cubicBezTo>
                  <a:cubicBezTo>
                    <a:pt x="476" y="59"/>
                    <a:pt x="525" y="55"/>
                    <a:pt x="525" y="31"/>
                  </a:cubicBezTo>
                  <a:close/>
                </a:path>
              </a:pathLst>
            </a:custGeom>
            <a:solidFill>
              <a:srgbClr val="FFCC00"/>
            </a:solidFill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7658" name="Freeform 12"/>
            <p:cNvSpPr>
              <a:spLocks/>
            </p:cNvSpPr>
            <p:nvPr/>
          </p:nvSpPr>
          <p:spPr bwMode="auto">
            <a:xfrm>
              <a:off x="2993" y="1461"/>
              <a:ext cx="509" cy="392"/>
            </a:xfrm>
            <a:custGeom>
              <a:avLst/>
              <a:gdLst>
                <a:gd name="T0" fmla="*/ 346 w 671"/>
                <a:gd name="T1" fmla="*/ 32 h 424"/>
                <a:gd name="T2" fmla="*/ 622 w 671"/>
                <a:gd name="T3" fmla="*/ 90 h 424"/>
                <a:gd name="T4" fmla="*/ 657 w 671"/>
                <a:gd name="T5" fmla="*/ 159 h 424"/>
                <a:gd name="T6" fmla="*/ 634 w 671"/>
                <a:gd name="T7" fmla="*/ 274 h 424"/>
                <a:gd name="T8" fmla="*/ 599 w 671"/>
                <a:gd name="T9" fmla="*/ 297 h 424"/>
                <a:gd name="T10" fmla="*/ 472 w 671"/>
                <a:gd name="T11" fmla="*/ 355 h 424"/>
                <a:gd name="T12" fmla="*/ 265 w 671"/>
                <a:gd name="T13" fmla="*/ 424 h 424"/>
                <a:gd name="T14" fmla="*/ 138 w 671"/>
                <a:gd name="T15" fmla="*/ 412 h 424"/>
                <a:gd name="T16" fmla="*/ 69 w 671"/>
                <a:gd name="T17" fmla="*/ 366 h 424"/>
                <a:gd name="T18" fmla="*/ 92 w 671"/>
                <a:gd name="T19" fmla="*/ 124 h 424"/>
                <a:gd name="T20" fmla="*/ 346 w 671"/>
                <a:gd name="T21" fmla="*/ 32 h 42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671"/>
                <a:gd name="T34" fmla="*/ 0 h 424"/>
                <a:gd name="T35" fmla="*/ 671 w 671"/>
                <a:gd name="T36" fmla="*/ 424 h 42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671" h="424">
                  <a:moveTo>
                    <a:pt x="346" y="32"/>
                  </a:moveTo>
                  <a:cubicBezTo>
                    <a:pt x="413" y="36"/>
                    <a:pt x="576" y="0"/>
                    <a:pt x="622" y="90"/>
                  </a:cubicBezTo>
                  <a:cubicBezTo>
                    <a:pt x="671" y="186"/>
                    <a:pt x="590" y="58"/>
                    <a:pt x="657" y="159"/>
                  </a:cubicBezTo>
                  <a:cubicBezTo>
                    <a:pt x="651" y="198"/>
                    <a:pt x="659" y="244"/>
                    <a:pt x="634" y="274"/>
                  </a:cubicBezTo>
                  <a:cubicBezTo>
                    <a:pt x="625" y="285"/>
                    <a:pt x="610" y="288"/>
                    <a:pt x="599" y="297"/>
                  </a:cubicBezTo>
                  <a:cubicBezTo>
                    <a:pt x="531" y="353"/>
                    <a:pt x="558" y="331"/>
                    <a:pt x="472" y="355"/>
                  </a:cubicBezTo>
                  <a:cubicBezTo>
                    <a:pt x="402" y="374"/>
                    <a:pt x="333" y="400"/>
                    <a:pt x="265" y="424"/>
                  </a:cubicBezTo>
                  <a:cubicBezTo>
                    <a:pt x="223" y="420"/>
                    <a:pt x="179" y="424"/>
                    <a:pt x="138" y="412"/>
                  </a:cubicBezTo>
                  <a:cubicBezTo>
                    <a:pt x="111" y="404"/>
                    <a:pt x="69" y="366"/>
                    <a:pt x="69" y="366"/>
                  </a:cubicBezTo>
                  <a:cubicBezTo>
                    <a:pt x="42" y="284"/>
                    <a:pt x="0" y="187"/>
                    <a:pt x="92" y="124"/>
                  </a:cubicBezTo>
                  <a:cubicBezTo>
                    <a:pt x="151" y="37"/>
                    <a:pt x="262" y="74"/>
                    <a:pt x="346" y="32"/>
                  </a:cubicBezTo>
                  <a:close/>
                </a:path>
              </a:pathLst>
            </a:custGeom>
            <a:solidFill>
              <a:srgbClr val="FF6600"/>
            </a:solidFill>
            <a:ln w="38100" cap="sq" cmpd="sng">
              <a:solidFill>
                <a:srgbClr val="FF6600"/>
              </a:solidFill>
              <a:prstDash val="solid"/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7659" name="Freeform 13"/>
            <p:cNvSpPr>
              <a:spLocks/>
            </p:cNvSpPr>
            <p:nvPr/>
          </p:nvSpPr>
          <p:spPr bwMode="auto">
            <a:xfrm>
              <a:off x="3146" y="1556"/>
              <a:ext cx="267" cy="197"/>
            </a:xfrm>
            <a:custGeom>
              <a:avLst/>
              <a:gdLst>
                <a:gd name="T0" fmla="*/ 230 w 324"/>
                <a:gd name="T1" fmla="*/ 0 h 185"/>
                <a:gd name="T2" fmla="*/ 276 w 324"/>
                <a:gd name="T3" fmla="*/ 104 h 185"/>
                <a:gd name="T4" fmla="*/ 207 w 324"/>
                <a:gd name="T5" fmla="*/ 127 h 185"/>
                <a:gd name="T6" fmla="*/ 138 w 324"/>
                <a:gd name="T7" fmla="*/ 162 h 185"/>
                <a:gd name="T8" fmla="*/ 68 w 324"/>
                <a:gd name="T9" fmla="*/ 185 h 185"/>
                <a:gd name="T10" fmla="*/ 22 w 324"/>
                <a:gd name="T11" fmla="*/ 173 h 185"/>
                <a:gd name="T12" fmla="*/ 22 w 324"/>
                <a:gd name="T13" fmla="*/ 70 h 185"/>
                <a:gd name="T14" fmla="*/ 91 w 324"/>
                <a:gd name="T15" fmla="*/ 47 h 185"/>
                <a:gd name="T16" fmla="*/ 230 w 324"/>
                <a:gd name="T17" fmla="*/ 0 h 1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24"/>
                <a:gd name="T28" fmla="*/ 0 h 185"/>
                <a:gd name="T29" fmla="*/ 324 w 324"/>
                <a:gd name="T30" fmla="*/ 185 h 18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24" h="185">
                  <a:moveTo>
                    <a:pt x="230" y="0"/>
                  </a:moveTo>
                  <a:cubicBezTo>
                    <a:pt x="266" y="13"/>
                    <a:pt x="324" y="56"/>
                    <a:pt x="276" y="104"/>
                  </a:cubicBezTo>
                  <a:cubicBezTo>
                    <a:pt x="259" y="121"/>
                    <a:pt x="207" y="127"/>
                    <a:pt x="207" y="127"/>
                  </a:cubicBezTo>
                  <a:cubicBezTo>
                    <a:pt x="165" y="155"/>
                    <a:pt x="183" y="147"/>
                    <a:pt x="138" y="162"/>
                  </a:cubicBezTo>
                  <a:cubicBezTo>
                    <a:pt x="115" y="170"/>
                    <a:pt x="68" y="185"/>
                    <a:pt x="68" y="185"/>
                  </a:cubicBezTo>
                  <a:cubicBezTo>
                    <a:pt x="53" y="181"/>
                    <a:pt x="34" y="183"/>
                    <a:pt x="22" y="173"/>
                  </a:cubicBezTo>
                  <a:cubicBezTo>
                    <a:pt x="0" y="155"/>
                    <a:pt x="17" y="76"/>
                    <a:pt x="22" y="70"/>
                  </a:cubicBezTo>
                  <a:cubicBezTo>
                    <a:pt x="38" y="52"/>
                    <a:pt x="68" y="55"/>
                    <a:pt x="91" y="47"/>
                  </a:cubicBezTo>
                  <a:cubicBezTo>
                    <a:pt x="137" y="31"/>
                    <a:pt x="184" y="16"/>
                    <a:pt x="230" y="0"/>
                  </a:cubicBezTo>
                  <a:close/>
                </a:path>
              </a:pathLst>
            </a:custGeom>
            <a:solidFill>
              <a:srgbClr val="FF0000"/>
            </a:solidFill>
            <a:ln w="38100" cap="sq" cmpd="sng">
              <a:solidFill>
                <a:srgbClr val="FF0000"/>
              </a:solidFill>
              <a:prstDash val="solid"/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346075" y="4205288"/>
            <a:ext cx="1117600" cy="1158875"/>
            <a:chOff x="672" y="2064"/>
            <a:chExt cx="1858" cy="1680"/>
          </a:xfrm>
        </p:grpSpPr>
        <p:sp>
          <p:nvSpPr>
            <p:cNvPr id="67651" name="Freeform 15"/>
            <p:cNvSpPr>
              <a:spLocks/>
            </p:cNvSpPr>
            <p:nvPr/>
          </p:nvSpPr>
          <p:spPr bwMode="auto">
            <a:xfrm>
              <a:off x="672" y="2064"/>
              <a:ext cx="1858" cy="1680"/>
            </a:xfrm>
            <a:custGeom>
              <a:avLst/>
              <a:gdLst>
                <a:gd name="T0" fmla="*/ 156 w 1592"/>
                <a:gd name="T1" fmla="*/ 302 h 1420"/>
                <a:gd name="T2" fmla="*/ 272 w 1592"/>
                <a:gd name="T3" fmla="*/ 268 h 1420"/>
                <a:gd name="T4" fmla="*/ 375 w 1592"/>
                <a:gd name="T5" fmla="*/ 199 h 1420"/>
                <a:gd name="T6" fmla="*/ 456 w 1592"/>
                <a:gd name="T7" fmla="*/ 130 h 1420"/>
                <a:gd name="T8" fmla="*/ 490 w 1592"/>
                <a:gd name="T9" fmla="*/ 106 h 1420"/>
                <a:gd name="T10" fmla="*/ 1331 w 1592"/>
                <a:gd name="T11" fmla="*/ 176 h 1420"/>
                <a:gd name="T12" fmla="*/ 1435 w 1592"/>
                <a:gd name="T13" fmla="*/ 268 h 1420"/>
                <a:gd name="T14" fmla="*/ 1458 w 1592"/>
                <a:gd name="T15" fmla="*/ 302 h 1420"/>
                <a:gd name="T16" fmla="*/ 1493 w 1592"/>
                <a:gd name="T17" fmla="*/ 337 h 1420"/>
                <a:gd name="T18" fmla="*/ 1539 w 1592"/>
                <a:gd name="T19" fmla="*/ 406 h 1420"/>
                <a:gd name="T20" fmla="*/ 1550 w 1592"/>
                <a:gd name="T21" fmla="*/ 441 h 1420"/>
                <a:gd name="T22" fmla="*/ 1585 w 1592"/>
                <a:gd name="T23" fmla="*/ 487 h 1420"/>
                <a:gd name="T24" fmla="*/ 1573 w 1592"/>
                <a:gd name="T25" fmla="*/ 832 h 1420"/>
                <a:gd name="T26" fmla="*/ 1504 w 1592"/>
                <a:gd name="T27" fmla="*/ 936 h 1420"/>
                <a:gd name="T28" fmla="*/ 1354 w 1592"/>
                <a:gd name="T29" fmla="*/ 1097 h 1420"/>
                <a:gd name="T30" fmla="*/ 1205 w 1592"/>
                <a:gd name="T31" fmla="*/ 1247 h 1420"/>
                <a:gd name="T32" fmla="*/ 732 w 1592"/>
                <a:gd name="T33" fmla="*/ 1420 h 1420"/>
                <a:gd name="T34" fmla="*/ 537 w 1592"/>
                <a:gd name="T35" fmla="*/ 1408 h 1420"/>
                <a:gd name="T36" fmla="*/ 421 w 1592"/>
                <a:gd name="T37" fmla="*/ 1374 h 1420"/>
                <a:gd name="T38" fmla="*/ 318 w 1592"/>
                <a:gd name="T39" fmla="*/ 1316 h 1420"/>
                <a:gd name="T40" fmla="*/ 122 w 1592"/>
                <a:gd name="T41" fmla="*/ 1097 h 1420"/>
                <a:gd name="T42" fmla="*/ 76 w 1592"/>
                <a:gd name="T43" fmla="*/ 1028 h 1420"/>
                <a:gd name="T44" fmla="*/ 18 w 1592"/>
                <a:gd name="T45" fmla="*/ 890 h 1420"/>
                <a:gd name="T46" fmla="*/ 18 w 1592"/>
                <a:gd name="T47" fmla="*/ 475 h 1420"/>
                <a:gd name="T48" fmla="*/ 41 w 1592"/>
                <a:gd name="T49" fmla="*/ 394 h 1420"/>
                <a:gd name="T50" fmla="*/ 156 w 1592"/>
                <a:gd name="T51" fmla="*/ 302 h 142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592"/>
                <a:gd name="T79" fmla="*/ 0 h 1420"/>
                <a:gd name="T80" fmla="*/ 1592 w 1592"/>
                <a:gd name="T81" fmla="*/ 1420 h 142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592" h="1420">
                  <a:moveTo>
                    <a:pt x="156" y="302"/>
                  </a:moveTo>
                  <a:cubicBezTo>
                    <a:pt x="241" y="274"/>
                    <a:pt x="202" y="285"/>
                    <a:pt x="272" y="268"/>
                  </a:cubicBezTo>
                  <a:cubicBezTo>
                    <a:pt x="309" y="243"/>
                    <a:pt x="332" y="213"/>
                    <a:pt x="375" y="199"/>
                  </a:cubicBezTo>
                  <a:cubicBezTo>
                    <a:pt x="391" y="152"/>
                    <a:pt x="410" y="144"/>
                    <a:pt x="456" y="130"/>
                  </a:cubicBezTo>
                  <a:cubicBezTo>
                    <a:pt x="467" y="122"/>
                    <a:pt x="476" y="106"/>
                    <a:pt x="490" y="106"/>
                  </a:cubicBezTo>
                  <a:cubicBezTo>
                    <a:pt x="981" y="98"/>
                    <a:pt x="1067" y="0"/>
                    <a:pt x="1331" y="176"/>
                  </a:cubicBezTo>
                  <a:cubicBezTo>
                    <a:pt x="1370" y="202"/>
                    <a:pt x="1397" y="242"/>
                    <a:pt x="1435" y="268"/>
                  </a:cubicBezTo>
                  <a:cubicBezTo>
                    <a:pt x="1443" y="279"/>
                    <a:pt x="1449" y="292"/>
                    <a:pt x="1458" y="302"/>
                  </a:cubicBezTo>
                  <a:cubicBezTo>
                    <a:pt x="1469" y="315"/>
                    <a:pt x="1483" y="324"/>
                    <a:pt x="1493" y="337"/>
                  </a:cubicBezTo>
                  <a:cubicBezTo>
                    <a:pt x="1510" y="359"/>
                    <a:pt x="1539" y="406"/>
                    <a:pt x="1539" y="406"/>
                  </a:cubicBezTo>
                  <a:cubicBezTo>
                    <a:pt x="1543" y="418"/>
                    <a:pt x="1544" y="430"/>
                    <a:pt x="1550" y="441"/>
                  </a:cubicBezTo>
                  <a:cubicBezTo>
                    <a:pt x="1560" y="458"/>
                    <a:pt x="1584" y="468"/>
                    <a:pt x="1585" y="487"/>
                  </a:cubicBezTo>
                  <a:cubicBezTo>
                    <a:pt x="1592" y="602"/>
                    <a:pt x="1589" y="718"/>
                    <a:pt x="1573" y="832"/>
                  </a:cubicBezTo>
                  <a:cubicBezTo>
                    <a:pt x="1567" y="873"/>
                    <a:pt x="1533" y="906"/>
                    <a:pt x="1504" y="936"/>
                  </a:cubicBezTo>
                  <a:cubicBezTo>
                    <a:pt x="1451" y="990"/>
                    <a:pt x="1408" y="1044"/>
                    <a:pt x="1354" y="1097"/>
                  </a:cubicBezTo>
                  <a:cubicBezTo>
                    <a:pt x="1307" y="1143"/>
                    <a:pt x="1268" y="1225"/>
                    <a:pt x="1205" y="1247"/>
                  </a:cubicBezTo>
                  <a:cubicBezTo>
                    <a:pt x="1082" y="1370"/>
                    <a:pt x="898" y="1399"/>
                    <a:pt x="732" y="1420"/>
                  </a:cubicBezTo>
                  <a:cubicBezTo>
                    <a:pt x="667" y="1416"/>
                    <a:pt x="602" y="1417"/>
                    <a:pt x="537" y="1408"/>
                  </a:cubicBezTo>
                  <a:cubicBezTo>
                    <a:pt x="497" y="1403"/>
                    <a:pt x="460" y="1383"/>
                    <a:pt x="421" y="1374"/>
                  </a:cubicBezTo>
                  <a:cubicBezTo>
                    <a:pt x="342" y="1321"/>
                    <a:pt x="378" y="1337"/>
                    <a:pt x="318" y="1316"/>
                  </a:cubicBezTo>
                  <a:cubicBezTo>
                    <a:pt x="246" y="1244"/>
                    <a:pt x="178" y="1181"/>
                    <a:pt x="122" y="1097"/>
                  </a:cubicBezTo>
                  <a:cubicBezTo>
                    <a:pt x="120" y="1094"/>
                    <a:pt x="77" y="1031"/>
                    <a:pt x="76" y="1028"/>
                  </a:cubicBezTo>
                  <a:cubicBezTo>
                    <a:pt x="59" y="978"/>
                    <a:pt x="47" y="933"/>
                    <a:pt x="18" y="890"/>
                  </a:cubicBezTo>
                  <a:cubicBezTo>
                    <a:pt x="3" y="691"/>
                    <a:pt x="0" y="721"/>
                    <a:pt x="18" y="475"/>
                  </a:cubicBezTo>
                  <a:cubicBezTo>
                    <a:pt x="20" y="447"/>
                    <a:pt x="21" y="414"/>
                    <a:pt x="41" y="394"/>
                  </a:cubicBezTo>
                  <a:cubicBezTo>
                    <a:pt x="75" y="359"/>
                    <a:pt x="121" y="337"/>
                    <a:pt x="156" y="302"/>
                  </a:cubicBezTo>
                  <a:close/>
                </a:path>
              </a:pathLst>
            </a:custGeom>
            <a:solidFill>
              <a:schemeClr val="tx1"/>
            </a:solidFill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7652" name="Freeform 16"/>
            <p:cNvSpPr>
              <a:spLocks/>
            </p:cNvSpPr>
            <p:nvPr/>
          </p:nvSpPr>
          <p:spPr bwMode="auto">
            <a:xfrm>
              <a:off x="960" y="2480"/>
              <a:ext cx="1329" cy="928"/>
            </a:xfrm>
            <a:custGeom>
              <a:avLst/>
              <a:gdLst>
                <a:gd name="T0" fmla="*/ 525 w 1086"/>
                <a:gd name="T1" fmla="*/ 31 h 907"/>
                <a:gd name="T2" fmla="*/ 917 w 1086"/>
                <a:gd name="T3" fmla="*/ 43 h 907"/>
                <a:gd name="T4" fmla="*/ 974 w 1086"/>
                <a:gd name="T5" fmla="*/ 112 h 907"/>
                <a:gd name="T6" fmla="*/ 1009 w 1086"/>
                <a:gd name="T7" fmla="*/ 181 h 907"/>
                <a:gd name="T8" fmla="*/ 1055 w 1086"/>
                <a:gd name="T9" fmla="*/ 250 h 907"/>
                <a:gd name="T10" fmla="*/ 1066 w 1086"/>
                <a:gd name="T11" fmla="*/ 550 h 907"/>
                <a:gd name="T12" fmla="*/ 1043 w 1086"/>
                <a:gd name="T13" fmla="*/ 619 h 907"/>
                <a:gd name="T14" fmla="*/ 974 w 1086"/>
                <a:gd name="T15" fmla="*/ 665 h 907"/>
                <a:gd name="T16" fmla="*/ 951 w 1086"/>
                <a:gd name="T17" fmla="*/ 700 h 907"/>
                <a:gd name="T18" fmla="*/ 905 w 1086"/>
                <a:gd name="T19" fmla="*/ 711 h 907"/>
                <a:gd name="T20" fmla="*/ 871 w 1086"/>
                <a:gd name="T21" fmla="*/ 734 h 907"/>
                <a:gd name="T22" fmla="*/ 836 w 1086"/>
                <a:gd name="T23" fmla="*/ 746 h 907"/>
                <a:gd name="T24" fmla="*/ 732 w 1086"/>
                <a:gd name="T25" fmla="*/ 803 h 907"/>
                <a:gd name="T26" fmla="*/ 709 w 1086"/>
                <a:gd name="T27" fmla="*/ 838 h 907"/>
                <a:gd name="T28" fmla="*/ 675 w 1086"/>
                <a:gd name="T29" fmla="*/ 849 h 907"/>
                <a:gd name="T30" fmla="*/ 640 w 1086"/>
                <a:gd name="T31" fmla="*/ 872 h 907"/>
                <a:gd name="T32" fmla="*/ 537 w 1086"/>
                <a:gd name="T33" fmla="*/ 907 h 907"/>
                <a:gd name="T34" fmla="*/ 237 w 1086"/>
                <a:gd name="T35" fmla="*/ 895 h 907"/>
                <a:gd name="T36" fmla="*/ 202 w 1086"/>
                <a:gd name="T37" fmla="*/ 884 h 907"/>
                <a:gd name="T38" fmla="*/ 156 w 1086"/>
                <a:gd name="T39" fmla="*/ 780 h 907"/>
                <a:gd name="T40" fmla="*/ 53 w 1086"/>
                <a:gd name="T41" fmla="*/ 653 h 907"/>
                <a:gd name="T42" fmla="*/ 18 w 1086"/>
                <a:gd name="T43" fmla="*/ 550 h 907"/>
                <a:gd name="T44" fmla="*/ 41 w 1086"/>
                <a:gd name="T45" fmla="*/ 273 h 907"/>
                <a:gd name="T46" fmla="*/ 237 w 1086"/>
                <a:gd name="T47" fmla="*/ 124 h 907"/>
                <a:gd name="T48" fmla="*/ 295 w 1086"/>
                <a:gd name="T49" fmla="*/ 77 h 907"/>
                <a:gd name="T50" fmla="*/ 456 w 1086"/>
                <a:gd name="T51" fmla="*/ 66 h 907"/>
                <a:gd name="T52" fmla="*/ 525 w 1086"/>
                <a:gd name="T53" fmla="*/ 31 h 907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086"/>
                <a:gd name="T82" fmla="*/ 0 h 907"/>
                <a:gd name="T83" fmla="*/ 1086 w 1086"/>
                <a:gd name="T84" fmla="*/ 907 h 907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086" h="907">
                  <a:moveTo>
                    <a:pt x="525" y="31"/>
                  </a:moveTo>
                  <a:cubicBezTo>
                    <a:pt x="655" y="17"/>
                    <a:pt x="791" y="0"/>
                    <a:pt x="917" y="43"/>
                  </a:cubicBezTo>
                  <a:cubicBezTo>
                    <a:pt x="978" y="133"/>
                    <a:pt x="896" y="16"/>
                    <a:pt x="974" y="112"/>
                  </a:cubicBezTo>
                  <a:cubicBezTo>
                    <a:pt x="1025" y="175"/>
                    <a:pt x="974" y="119"/>
                    <a:pt x="1009" y="181"/>
                  </a:cubicBezTo>
                  <a:cubicBezTo>
                    <a:pt x="1023" y="205"/>
                    <a:pt x="1055" y="250"/>
                    <a:pt x="1055" y="250"/>
                  </a:cubicBezTo>
                  <a:cubicBezTo>
                    <a:pt x="1066" y="364"/>
                    <a:pt x="1086" y="433"/>
                    <a:pt x="1066" y="550"/>
                  </a:cubicBezTo>
                  <a:cubicBezTo>
                    <a:pt x="1062" y="574"/>
                    <a:pt x="1051" y="596"/>
                    <a:pt x="1043" y="619"/>
                  </a:cubicBezTo>
                  <a:cubicBezTo>
                    <a:pt x="1034" y="645"/>
                    <a:pt x="974" y="665"/>
                    <a:pt x="974" y="665"/>
                  </a:cubicBezTo>
                  <a:cubicBezTo>
                    <a:pt x="966" y="677"/>
                    <a:pt x="963" y="692"/>
                    <a:pt x="951" y="700"/>
                  </a:cubicBezTo>
                  <a:cubicBezTo>
                    <a:pt x="938" y="709"/>
                    <a:pt x="920" y="705"/>
                    <a:pt x="905" y="711"/>
                  </a:cubicBezTo>
                  <a:cubicBezTo>
                    <a:pt x="892" y="716"/>
                    <a:pt x="883" y="728"/>
                    <a:pt x="871" y="734"/>
                  </a:cubicBezTo>
                  <a:cubicBezTo>
                    <a:pt x="860" y="740"/>
                    <a:pt x="847" y="740"/>
                    <a:pt x="836" y="746"/>
                  </a:cubicBezTo>
                  <a:cubicBezTo>
                    <a:pt x="721" y="810"/>
                    <a:pt x="809" y="779"/>
                    <a:pt x="732" y="803"/>
                  </a:cubicBezTo>
                  <a:cubicBezTo>
                    <a:pt x="724" y="815"/>
                    <a:pt x="720" y="829"/>
                    <a:pt x="709" y="838"/>
                  </a:cubicBezTo>
                  <a:cubicBezTo>
                    <a:pt x="700" y="845"/>
                    <a:pt x="686" y="844"/>
                    <a:pt x="675" y="849"/>
                  </a:cubicBezTo>
                  <a:cubicBezTo>
                    <a:pt x="662" y="855"/>
                    <a:pt x="652" y="866"/>
                    <a:pt x="640" y="872"/>
                  </a:cubicBezTo>
                  <a:cubicBezTo>
                    <a:pt x="609" y="888"/>
                    <a:pt x="570" y="895"/>
                    <a:pt x="537" y="907"/>
                  </a:cubicBezTo>
                  <a:cubicBezTo>
                    <a:pt x="437" y="903"/>
                    <a:pt x="337" y="902"/>
                    <a:pt x="237" y="895"/>
                  </a:cubicBezTo>
                  <a:cubicBezTo>
                    <a:pt x="225" y="894"/>
                    <a:pt x="211" y="893"/>
                    <a:pt x="202" y="884"/>
                  </a:cubicBezTo>
                  <a:cubicBezTo>
                    <a:pt x="185" y="867"/>
                    <a:pt x="172" y="804"/>
                    <a:pt x="156" y="780"/>
                  </a:cubicBezTo>
                  <a:cubicBezTo>
                    <a:pt x="137" y="721"/>
                    <a:pt x="104" y="687"/>
                    <a:pt x="53" y="653"/>
                  </a:cubicBezTo>
                  <a:cubicBezTo>
                    <a:pt x="41" y="619"/>
                    <a:pt x="30" y="584"/>
                    <a:pt x="18" y="550"/>
                  </a:cubicBezTo>
                  <a:cubicBezTo>
                    <a:pt x="23" y="457"/>
                    <a:pt x="0" y="356"/>
                    <a:pt x="41" y="273"/>
                  </a:cubicBezTo>
                  <a:cubicBezTo>
                    <a:pt x="79" y="195"/>
                    <a:pt x="180" y="183"/>
                    <a:pt x="237" y="124"/>
                  </a:cubicBezTo>
                  <a:cubicBezTo>
                    <a:pt x="250" y="110"/>
                    <a:pt x="275" y="80"/>
                    <a:pt x="295" y="77"/>
                  </a:cubicBezTo>
                  <a:cubicBezTo>
                    <a:pt x="348" y="68"/>
                    <a:pt x="402" y="70"/>
                    <a:pt x="456" y="66"/>
                  </a:cubicBezTo>
                  <a:cubicBezTo>
                    <a:pt x="476" y="59"/>
                    <a:pt x="525" y="55"/>
                    <a:pt x="525" y="31"/>
                  </a:cubicBezTo>
                  <a:close/>
                </a:path>
              </a:pathLst>
            </a:custGeom>
            <a:solidFill>
              <a:srgbClr val="FFCC00"/>
            </a:solidFill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7653" name="Freeform 17"/>
            <p:cNvSpPr>
              <a:spLocks/>
            </p:cNvSpPr>
            <p:nvPr/>
          </p:nvSpPr>
          <p:spPr bwMode="auto">
            <a:xfrm>
              <a:off x="1394" y="2721"/>
              <a:ext cx="671" cy="424"/>
            </a:xfrm>
            <a:custGeom>
              <a:avLst/>
              <a:gdLst>
                <a:gd name="T0" fmla="*/ 346 w 671"/>
                <a:gd name="T1" fmla="*/ 32 h 424"/>
                <a:gd name="T2" fmla="*/ 622 w 671"/>
                <a:gd name="T3" fmla="*/ 90 h 424"/>
                <a:gd name="T4" fmla="*/ 657 w 671"/>
                <a:gd name="T5" fmla="*/ 159 h 424"/>
                <a:gd name="T6" fmla="*/ 634 w 671"/>
                <a:gd name="T7" fmla="*/ 274 h 424"/>
                <a:gd name="T8" fmla="*/ 599 w 671"/>
                <a:gd name="T9" fmla="*/ 297 h 424"/>
                <a:gd name="T10" fmla="*/ 472 w 671"/>
                <a:gd name="T11" fmla="*/ 355 h 424"/>
                <a:gd name="T12" fmla="*/ 265 w 671"/>
                <a:gd name="T13" fmla="*/ 424 h 424"/>
                <a:gd name="T14" fmla="*/ 138 w 671"/>
                <a:gd name="T15" fmla="*/ 412 h 424"/>
                <a:gd name="T16" fmla="*/ 69 w 671"/>
                <a:gd name="T17" fmla="*/ 366 h 424"/>
                <a:gd name="T18" fmla="*/ 92 w 671"/>
                <a:gd name="T19" fmla="*/ 124 h 424"/>
                <a:gd name="T20" fmla="*/ 346 w 671"/>
                <a:gd name="T21" fmla="*/ 32 h 42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671"/>
                <a:gd name="T34" fmla="*/ 0 h 424"/>
                <a:gd name="T35" fmla="*/ 671 w 671"/>
                <a:gd name="T36" fmla="*/ 424 h 42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671" h="424">
                  <a:moveTo>
                    <a:pt x="346" y="32"/>
                  </a:moveTo>
                  <a:cubicBezTo>
                    <a:pt x="413" y="36"/>
                    <a:pt x="576" y="0"/>
                    <a:pt x="622" y="90"/>
                  </a:cubicBezTo>
                  <a:cubicBezTo>
                    <a:pt x="671" y="186"/>
                    <a:pt x="590" y="58"/>
                    <a:pt x="657" y="159"/>
                  </a:cubicBezTo>
                  <a:cubicBezTo>
                    <a:pt x="651" y="198"/>
                    <a:pt x="659" y="244"/>
                    <a:pt x="634" y="274"/>
                  </a:cubicBezTo>
                  <a:cubicBezTo>
                    <a:pt x="625" y="285"/>
                    <a:pt x="610" y="288"/>
                    <a:pt x="599" y="297"/>
                  </a:cubicBezTo>
                  <a:cubicBezTo>
                    <a:pt x="531" y="353"/>
                    <a:pt x="558" y="331"/>
                    <a:pt x="472" y="355"/>
                  </a:cubicBezTo>
                  <a:cubicBezTo>
                    <a:pt x="402" y="374"/>
                    <a:pt x="333" y="400"/>
                    <a:pt x="265" y="424"/>
                  </a:cubicBezTo>
                  <a:cubicBezTo>
                    <a:pt x="223" y="420"/>
                    <a:pt x="179" y="424"/>
                    <a:pt x="138" y="412"/>
                  </a:cubicBezTo>
                  <a:cubicBezTo>
                    <a:pt x="111" y="404"/>
                    <a:pt x="69" y="366"/>
                    <a:pt x="69" y="366"/>
                  </a:cubicBezTo>
                  <a:cubicBezTo>
                    <a:pt x="42" y="284"/>
                    <a:pt x="0" y="187"/>
                    <a:pt x="92" y="124"/>
                  </a:cubicBezTo>
                  <a:cubicBezTo>
                    <a:pt x="151" y="37"/>
                    <a:pt x="262" y="74"/>
                    <a:pt x="346" y="32"/>
                  </a:cubicBezTo>
                  <a:close/>
                </a:path>
              </a:pathLst>
            </a:custGeom>
            <a:solidFill>
              <a:srgbClr val="FF6600"/>
            </a:solidFill>
            <a:ln w="38100" cap="sq" cmpd="sng">
              <a:solidFill>
                <a:srgbClr val="FF6600"/>
              </a:solidFill>
              <a:prstDash val="solid"/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7654" name="Freeform 18"/>
            <p:cNvSpPr>
              <a:spLocks/>
            </p:cNvSpPr>
            <p:nvPr/>
          </p:nvSpPr>
          <p:spPr bwMode="auto">
            <a:xfrm>
              <a:off x="1602" y="2845"/>
              <a:ext cx="324" cy="185"/>
            </a:xfrm>
            <a:custGeom>
              <a:avLst/>
              <a:gdLst>
                <a:gd name="T0" fmla="*/ 230 w 324"/>
                <a:gd name="T1" fmla="*/ 0 h 185"/>
                <a:gd name="T2" fmla="*/ 276 w 324"/>
                <a:gd name="T3" fmla="*/ 104 h 185"/>
                <a:gd name="T4" fmla="*/ 207 w 324"/>
                <a:gd name="T5" fmla="*/ 127 h 185"/>
                <a:gd name="T6" fmla="*/ 138 w 324"/>
                <a:gd name="T7" fmla="*/ 162 h 185"/>
                <a:gd name="T8" fmla="*/ 68 w 324"/>
                <a:gd name="T9" fmla="*/ 185 h 185"/>
                <a:gd name="T10" fmla="*/ 22 w 324"/>
                <a:gd name="T11" fmla="*/ 173 h 185"/>
                <a:gd name="T12" fmla="*/ 22 w 324"/>
                <a:gd name="T13" fmla="*/ 70 h 185"/>
                <a:gd name="T14" fmla="*/ 91 w 324"/>
                <a:gd name="T15" fmla="*/ 47 h 185"/>
                <a:gd name="T16" fmla="*/ 230 w 324"/>
                <a:gd name="T17" fmla="*/ 0 h 1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24"/>
                <a:gd name="T28" fmla="*/ 0 h 185"/>
                <a:gd name="T29" fmla="*/ 324 w 324"/>
                <a:gd name="T30" fmla="*/ 185 h 18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24" h="185">
                  <a:moveTo>
                    <a:pt x="230" y="0"/>
                  </a:moveTo>
                  <a:cubicBezTo>
                    <a:pt x="266" y="13"/>
                    <a:pt x="324" y="56"/>
                    <a:pt x="276" y="104"/>
                  </a:cubicBezTo>
                  <a:cubicBezTo>
                    <a:pt x="259" y="121"/>
                    <a:pt x="207" y="127"/>
                    <a:pt x="207" y="127"/>
                  </a:cubicBezTo>
                  <a:cubicBezTo>
                    <a:pt x="165" y="155"/>
                    <a:pt x="183" y="147"/>
                    <a:pt x="138" y="162"/>
                  </a:cubicBezTo>
                  <a:cubicBezTo>
                    <a:pt x="115" y="170"/>
                    <a:pt x="68" y="185"/>
                    <a:pt x="68" y="185"/>
                  </a:cubicBezTo>
                  <a:cubicBezTo>
                    <a:pt x="53" y="181"/>
                    <a:pt x="34" y="183"/>
                    <a:pt x="22" y="173"/>
                  </a:cubicBezTo>
                  <a:cubicBezTo>
                    <a:pt x="0" y="155"/>
                    <a:pt x="17" y="76"/>
                    <a:pt x="22" y="70"/>
                  </a:cubicBezTo>
                  <a:cubicBezTo>
                    <a:pt x="38" y="52"/>
                    <a:pt x="68" y="55"/>
                    <a:pt x="91" y="47"/>
                  </a:cubicBezTo>
                  <a:cubicBezTo>
                    <a:pt x="137" y="31"/>
                    <a:pt x="184" y="16"/>
                    <a:pt x="230" y="0"/>
                  </a:cubicBezTo>
                  <a:close/>
                </a:path>
              </a:pathLst>
            </a:custGeom>
            <a:solidFill>
              <a:srgbClr val="FF0000"/>
            </a:solidFill>
            <a:ln w="38100" cap="sq" cmpd="sng">
              <a:solidFill>
                <a:srgbClr val="FF0000"/>
              </a:solidFill>
              <a:prstDash val="solid"/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7655" name="Freeform 19"/>
            <p:cNvSpPr>
              <a:spLocks/>
            </p:cNvSpPr>
            <p:nvPr/>
          </p:nvSpPr>
          <p:spPr bwMode="auto">
            <a:xfrm>
              <a:off x="1002" y="2339"/>
              <a:ext cx="515" cy="265"/>
            </a:xfrm>
            <a:custGeom>
              <a:avLst/>
              <a:gdLst>
                <a:gd name="T0" fmla="*/ 323 w 515"/>
                <a:gd name="T1" fmla="*/ 11 h 265"/>
                <a:gd name="T2" fmla="*/ 46 w 515"/>
                <a:gd name="T3" fmla="*/ 57 h 265"/>
                <a:gd name="T4" fmla="*/ 0 w 515"/>
                <a:gd name="T5" fmla="*/ 161 h 265"/>
                <a:gd name="T6" fmla="*/ 81 w 515"/>
                <a:gd name="T7" fmla="*/ 265 h 265"/>
                <a:gd name="T8" fmla="*/ 173 w 515"/>
                <a:gd name="T9" fmla="*/ 241 h 265"/>
                <a:gd name="T10" fmla="*/ 208 w 515"/>
                <a:gd name="T11" fmla="*/ 218 h 265"/>
                <a:gd name="T12" fmla="*/ 323 w 515"/>
                <a:gd name="T13" fmla="*/ 207 h 265"/>
                <a:gd name="T14" fmla="*/ 484 w 515"/>
                <a:gd name="T15" fmla="*/ 172 h 265"/>
                <a:gd name="T16" fmla="*/ 507 w 515"/>
                <a:gd name="T17" fmla="*/ 138 h 265"/>
                <a:gd name="T18" fmla="*/ 496 w 515"/>
                <a:gd name="T19" fmla="*/ 34 h 265"/>
                <a:gd name="T20" fmla="*/ 369 w 515"/>
                <a:gd name="T21" fmla="*/ 0 h 265"/>
                <a:gd name="T22" fmla="*/ 323 w 515"/>
                <a:gd name="T23" fmla="*/ 11 h 26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515"/>
                <a:gd name="T37" fmla="*/ 0 h 265"/>
                <a:gd name="T38" fmla="*/ 515 w 515"/>
                <a:gd name="T39" fmla="*/ 265 h 26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515" h="265">
                  <a:moveTo>
                    <a:pt x="323" y="11"/>
                  </a:moveTo>
                  <a:cubicBezTo>
                    <a:pt x="229" y="17"/>
                    <a:pt x="127" y="4"/>
                    <a:pt x="46" y="57"/>
                  </a:cubicBezTo>
                  <a:cubicBezTo>
                    <a:pt x="34" y="95"/>
                    <a:pt x="13" y="123"/>
                    <a:pt x="0" y="161"/>
                  </a:cubicBezTo>
                  <a:cubicBezTo>
                    <a:pt x="15" y="245"/>
                    <a:pt x="5" y="239"/>
                    <a:pt x="81" y="265"/>
                  </a:cubicBezTo>
                  <a:cubicBezTo>
                    <a:pt x="104" y="260"/>
                    <a:pt x="149" y="253"/>
                    <a:pt x="173" y="241"/>
                  </a:cubicBezTo>
                  <a:cubicBezTo>
                    <a:pt x="185" y="235"/>
                    <a:pt x="194" y="221"/>
                    <a:pt x="208" y="218"/>
                  </a:cubicBezTo>
                  <a:cubicBezTo>
                    <a:pt x="246" y="209"/>
                    <a:pt x="285" y="211"/>
                    <a:pt x="323" y="207"/>
                  </a:cubicBezTo>
                  <a:cubicBezTo>
                    <a:pt x="380" y="187"/>
                    <a:pt x="420" y="180"/>
                    <a:pt x="484" y="172"/>
                  </a:cubicBezTo>
                  <a:cubicBezTo>
                    <a:pt x="492" y="161"/>
                    <a:pt x="506" y="152"/>
                    <a:pt x="507" y="138"/>
                  </a:cubicBezTo>
                  <a:cubicBezTo>
                    <a:pt x="510" y="103"/>
                    <a:pt x="515" y="63"/>
                    <a:pt x="496" y="34"/>
                  </a:cubicBezTo>
                  <a:cubicBezTo>
                    <a:pt x="490" y="25"/>
                    <a:pt x="385" y="0"/>
                    <a:pt x="369" y="0"/>
                  </a:cubicBezTo>
                  <a:cubicBezTo>
                    <a:pt x="353" y="0"/>
                    <a:pt x="338" y="7"/>
                    <a:pt x="323" y="11"/>
                  </a:cubicBezTo>
                  <a:close/>
                </a:path>
              </a:pathLst>
            </a:custGeom>
            <a:noFill/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5" name="Group 20"/>
          <p:cNvGrpSpPr>
            <a:grpSpLocks/>
          </p:cNvGrpSpPr>
          <p:nvPr/>
        </p:nvGrpSpPr>
        <p:grpSpPr bwMode="auto">
          <a:xfrm>
            <a:off x="4760913" y="1227138"/>
            <a:ext cx="1849437" cy="1185862"/>
            <a:chOff x="4026" y="1528"/>
            <a:chExt cx="1315" cy="1198"/>
          </a:xfrm>
        </p:grpSpPr>
        <p:sp>
          <p:nvSpPr>
            <p:cNvPr id="67647" name="Freeform 21"/>
            <p:cNvSpPr>
              <a:spLocks/>
            </p:cNvSpPr>
            <p:nvPr/>
          </p:nvSpPr>
          <p:spPr bwMode="auto">
            <a:xfrm rot="-4616022">
              <a:off x="4085" y="1469"/>
              <a:ext cx="1198" cy="1315"/>
            </a:xfrm>
            <a:custGeom>
              <a:avLst/>
              <a:gdLst>
                <a:gd name="T0" fmla="*/ 156 w 1592"/>
                <a:gd name="T1" fmla="*/ 302 h 1420"/>
                <a:gd name="T2" fmla="*/ 272 w 1592"/>
                <a:gd name="T3" fmla="*/ 268 h 1420"/>
                <a:gd name="T4" fmla="*/ 375 w 1592"/>
                <a:gd name="T5" fmla="*/ 199 h 1420"/>
                <a:gd name="T6" fmla="*/ 456 w 1592"/>
                <a:gd name="T7" fmla="*/ 130 h 1420"/>
                <a:gd name="T8" fmla="*/ 490 w 1592"/>
                <a:gd name="T9" fmla="*/ 106 h 1420"/>
                <a:gd name="T10" fmla="*/ 1331 w 1592"/>
                <a:gd name="T11" fmla="*/ 176 h 1420"/>
                <a:gd name="T12" fmla="*/ 1435 w 1592"/>
                <a:gd name="T13" fmla="*/ 268 h 1420"/>
                <a:gd name="T14" fmla="*/ 1458 w 1592"/>
                <a:gd name="T15" fmla="*/ 302 h 1420"/>
                <a:gd name="T16" fmla="*/ 1493 w 1592"/>
                <a:gd name="T17" fmla="*/ 337 h 1420"/>
                <a:gd name="T18" fmla="*/ 1539 w 1592"/>
                <a:gd name="T19" fmla="*/ 406 h 1420"/>
                <a:gd name="T20" fmla="*/ 1550 w 1592"/>
                <a:gd name="T21" fmla="*/ 441 h 1420"/>
                <a:gd name="T22" fmla="*/ 1585 w 1592"/>
                <a:gd name="T23" fmla="*/ 487 h 1420"/>
                <a:gd name="T24" fmla="*/ 1573 w 1592"/>
                <a:gd name="T25" fmla="*/ 832 h 1420"/>
                <a:gd name="T26" fmla="*/ 1504 w 1592"/>
                <a:gd name="T27" fmla="*/ 936 h 1420"/>
                <a:gd name="T28" fmla="*/ 1354 w 1592"/>
                <a:gd name="T29" fmla="*/ 1097 h 1420"/>
                <a:gd name="T30" fmla="*/ 1205 w 1592"/>
                <a:gd name="T31" fmla="*/ 1247 h 1420"/>
                <a:gd name="T32" fmla="*/ 732 w 1592"/>
                <a:gd name="T33" fmla="*/ 1420 h 1420"/>
                <a:gd name="T34" fmla="*/ 537 w 1592"/>
                <a:gd name="T35" fmla="*/ 1408 h 1420"/>
                <a:gd name="T36" fmla="*/ 421 w 1592"/>
                <a:gd name="T37" fmla="*/ 1374 h 1420"/>
                <a:gd name="T38" fmla="*/ 318 w 1592"/>
                <a:gd name="T39" fmla="*/ 1316 h 1420"/>
                <a:gd name="T40" fmla="*/ 122 w 1592"/>
                <a:gd name="T41" fmla="*/ 1097 h 1420"/>
                <a:gd name="T42" fmla="*/ 76 w 1592"/>
                <a:gd name="T43" fmla="*/ 1028 h 1420"/>
                <a:gd name="T44" fmla="*/ 18 w 1592"/>
                <a:gd name="T45" fmla="*/ 890 h 1420"/>
                <a:gd name="T46" fmla="*/ 18 w 1592"/>
                <a:gd name="T47" fmla="*/ 475 h 1420"/>
                <a:gd name="T48" fmla="*/ 41 w 1592"/>
                <a:gd name="T49" fmla="*/ 394 h 1420"/>
                <a:gd name="T50" fmla="*/ 156 w 1592"/>
                <a:gd name="T51" fmla="*/ 302 h 142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592"/>
                <a:gd name="T79" fmla="*/ 0 h 1420"/>
                <a:gd name="T80" fmla="*/ 1592 w 1592"/>
                <a:gd name="T81" fmla="*/ 1420 h 142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592" h="1420">
                  <a:moveTo>
                    <a:pt x="156" y="302"/>
                  </a:moveTo>
                  <a:cubicBezTo>
                    <a:pt x="241" y="274"/>
                    <a:pt x="202" y="285"/>
                    <a:pt x="272" y="268"/>
                  </a:cubicBezTo>
                  <a:cubicBezTo>
                    <a:pt x="309" y="243"/>
                    <a:pt x="332" y="213"/>
                    <a:pt x="375" y="199"/>
                  </a:cubicBezTo>
                  <a:cubicBezTo>
                    <a:pt x="391" y="152"/>
                    <a:pt x="410" y="144"/>
                    <a:pt x="456" y="130"/>
                  </a:cubicBezTo>
                  <a:cubicBezTo>
                    <a:pt x="467" y="122"/>
                    <a:pt x="476" y="106"/>
                    <a:pt x="490" y="106"/>
                  </a:cubicBezTo>
                  <a:cubicBezTo>
                    <a:pt x="981" y="98"/>
                    <a:pt x="1067" y="0"/>
                    <a:pt x="1331" y="176"/>
                  </a:cubicBezTo>
                  <a:cubicBezTo>
                    <a:pt x="1370" y="202"/>
                    <a:pt x="1397" y="242"/>
                    <a:pt x="1435" y="268"/>
                  </a:cubicBezTo>
                  <a:cubicBezTo>
                    <a:pt x="1443" y="279"/>
                    <a:pt x="1449" y="292"/>
                    <a:pt x="1458" y="302"/>
                  </a:cubicBezTo>
                  <a:cubicBezTo>
                    <a:pt x="1469" y="315"/>
                    <a:pt x="1483" y="324"/>
                    <a:pt x="1493" y="337"/>
                  </a:cubicBezTo>
                  <a:cubicBezTo>
                    <a:pt x="1510" y="359"/>
                    <a:pt x="1539" y="406"/>
                    <a:pt x="1539" y="406"/>
                  </a:cubicBezTo>
                  <a:cubicBezTo>
                    <a:pt x="1543" y="418"/>
                    <a:pt x="1544" y="430"/>
                    <a:pt x="1550" y="441"/>
                  </a:cubicBezTo>
                  <a:cubicBezTo>
                    <a:pt x="1560" y="458"/>
                    <a:pt x="1584" y="468"/>
                    <a:pt x="1585" y="487"/>
                  </a:cubicBezTo>
                  <a:cubicBezTo>
                    <a:pt x="1592" y="602"/>
                    <a:pt x="1589" y="718"/>
                    <a:pt x="1573" y="832"/>
                  </a:cubicBezTo>
                  <a:cubicBezTo>
                    <a:pt x="1567" y="873"/>
                    <a:pt x="1533" y="906"/>
                    <a:pt x="1504" y="936"/>
                  </a:cubicBezTo>
                  <a:cubicBezTo>
                    <a:pt x="1451" y="990"/>
                    <a:pt x="1408" y="1044"/>
                    <a:pt x="1354" y="1097"/>
                  </a:cubicBezTo>
                  <a:cubicBezTo>
                    <a:pt x="1307" y="1143"/>
                    <a:pt x="1268" y="1225"/>
                    <a:pt x="1205" y="1247"/>
                  </a:cubicBezTo>
                  <a:cubicBezTo>
                    <a:pt x="1082" y="1370"/>
                    <a:pt x="898" y="1399"/>
                    <a:pt x="732" y="1420"/>
                  </a:cubicBezTo>
                  <a:cubicBezTo>
                    <a:pt x="667" y="1416"/>
                    <a:pt x="602" y="1417"/>
                    <a:pt x="537" y="1408"/>
                  </a:cubicBezTo>
                  <a:cubicBezTo>
                    <a:pt x="497" y="1403"/>
                    <a:pt x="460" y="1383"/>
                    <a:pt x="421" y="1374"/>
                  </a:cubicBezTo>
                  <a:cubicBezTo>
                    <a:pt x="342" y="1321"/>
                    <a:pt x="378" y="1337"/>
                    <a:pt x="318" y="1316"/>
                  </a:cubicBezTo>
                  <a:cubicBezTo>
                    <a:pt x="246" y="1244"/>
                    <a:pt x="178" y="1181"/>
                    <a:pt x="122" y="1097"/>
                  </a:cubicBezTo>
                  <a:cubicBezTo>
                    <a:pt x="120" y="1094"/>
                    <a:pt x="77" y="1031"/>
                    <a:pt x="76" y="1028"/>
                  </a:cubicBezTo>
                  <a:cubicBezTo>
                    <a:pt x="59" y="978"/>
                    <a:pt x="47" y="933"/>
                    <a:pt x="18" y="890"/>
                  </a:cubicBezTo>
                  <a:cubicBezTo>
                    <a:pt x="3" y="691"/>
                    <a:pt x="0" y="721"/>
                    <a:pt x="18" y="475"/>
                  </a:cubicBezTo>
                  <a:cubicBezTo>
                    <a:pt x="20" y="447"/>
                    <a:pt x="21" y="414"/>
                    <a:pt x="41" y="394"/>
                  </a:cubicBezTo>
                  <a:cubicBezTo>
                    <a:pt x="75" y="359"/>
                    <a:pt x="121" y="337"/>
                    <a:pt x="156" y="302"/>
                  </a:cubicBezTo>
                  <a:close/>
                </a:path>
              </a:pathLst>
            </a:custGeom>
            <a:solidFill>
              <a:schemeClr val="tx1"/>
            </a:solidFill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7648" name="Freeform 22"/>
            <p:cNvSpPr>
              <a:spLocks/>
            </p:cNvSpPr>
            <p:nvPr/>
          </p:nvSpPr>
          <p:spPr bwMode="auto">
            <a:xfrm>
              <a:off x="4329" y="1621"/>
              <a:ext cx="750" cy="904"/>
            </a:xfrm>
            <a:custGeom>
              <a:avLst/>
              <a:gdLst>
                <a:gd name="T0" fmla="*/ 336 w 662"/>
                <a:gd name="T1" fmla="*/ 24 h 623"/>
                <a:gd name="T2" fmla="*/ 429 w 662"/>
                <a:gd name="T3" fmla="*/ 93 h 623"/>
                <a:gd name="T4" fmla="*/ 498 w 662"/>
                <a:gd name="T5" fmla="*/ 186 h 623"/>
                <a:gd name="T6" fmla="*/ 567 w 662"/>
                <a:gd name="T7" fmla="*/ 278 h 623"/>
                <a:gd name="T8" fmla="*/ 509 w 662"/>
                <a:gd name="T9" fmla="*/ 612 h 623"/>
                <a:gd name="T10" fmla="*/ 175 w 662"/>
                <a:gd name="T11" fmla="*/ 600 h 623"/>
                <a:gd name="T12" fmla="*/ 129 w 662"/>
                <a:gd name="T13" fmla="*/ 531 h 623"/>
                <a:gd name="T14" fmla="*/ 95 w 662"/>
                <a:gd name="T15" fmla="*/ 508 h 623"/>
                <a:gd name="T16" fmla="*/ 48 w 662"/>
                <a:gd name="T17" fmla="*/ 404 h 623"/>
                <a:gd name="T18" fmla="*/ 164 w 662"/>
                <a:gd name="T19" fmla="*/ 59 h 623"/>
                <a:gd name="T20" fmla="*/ 267 w 662"/>
                <a:gd name="T21" fmla="*/ 1 h 623"/>
                <a:gd name="T22" fmla="*/ 336 w 662"/>
                <a:gd name="T23" fmla="*/ 24 h 62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62"/>
                <a:gd name="T37" fmla="*/ 0 h 623"/>
                <a:gd name="T38" fmla="*/ 662 w 662"/>
                <a:gd name="T39" fmla="*/ 623 h 62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62" h="623">
                  <a:moveTo>
                    <a:pt x="336" y="24"/>
                  </a:moveTo>
                  <a:cubicBezTo>
                    <a:pt x="384" y="41"/>
                    <a:pt x="386" y="65"/>
                    <a:pt x="429" y="93"/>
                  </a:cubicBezTo>
                  <a:cubicBezTo>
                    <a:pt x="481" y="171"/>
                    <a:pt x="456" y="142"/>
                    <a:pt x="498" y="186"/>
                  </a:cubicBezTo>
                  <a:cubicBezTo>
                    <a:pt x="514" y="234"/>
                    <a:pt x="539" y="235"/>
                    <a:pt x="567" y="278"/>
                  </a:cubicBezTo>
                  <a:cubicBezTo>
                    <a:pt x="584" y="399"/>
                    <a:pt x="662" y="560"/>
                    <a:pt x="509" y="612"/>
                  </a:cubicBezTo>
                  <a:cubicBezTo>
                    <a:pt x="398" y="608"/>
                    <a:pt x="284" y="623"/>
                    <a:pt x="175" y="600"/>
                  </a:cubicBezTo>
                  <a:cubicBezTo>
                    <a:pt x="148" y="594"/>
                    <a:pt x="144" y="554"/>
                    <a:pt x="129" y="531"/>
                  </a:cubicBezTo>
                  <a:cubicBezTo>
                    <a:pt x="121" y="520"/>
                    <a:pt x="106" y="516"/>
                    <a:pt x="95" y="508"/>
                  </a:cubicBezTo>
                  <a:cubicBezTo>
                    <a:pt x="66" y="426"/>
                    <a:pt x="84" y="459"/>
                    <a:pt x="48" y="404"/>
                  </a:cubicBezTo>
                  <a:cubicBezTo>
                    <a:pt x="11" y="248"/>
                    <a:pt x="0" y="98"/>
                    <a:pt x="164" y="59"/>
                  </a:cubicBezTo>
                  <a:cubicBezTo>
                    <a:pt x="198" y="36"/>
                    <a:pt x="233" y="24"/>
                    <a:pt x="267" y="1"/>
                  </a:cubicBezTo>
                  <a:cubicBezTo>
                    <a:pt x="367" y="14"/>
                    <a:pt x="387" y="0"/>
                    <a:pt x="336" y="24"/>
                  </a:cubicBezTo>
                  <a:close/>
                </a:path>
              </a:pathLst>
            </a:custGeom>
            <a:solidFill>
              <a:srgbClr val="FFCC00"/>
            </a:solidFill>
            <a:ln w="38100" cap="sq" cmpd="sng">
              <a:solidFill>
                <a:srgbClr val="FFCC00"/>
              </a:solidFill>
              <a:prstDash val="solid"/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7649" name="Freeform 23"/>
            <p:cNvSpPr>
              <a:spLocks/>
            </p:cNvSpPr>
            <p:nvPr/>
          </p:nvSpPr>
          <p:spPr bwMode="auto">
            <a:xfrm>
              <a:off x="4475" y="1743"/>
              <a:ext cx="452" cy="584"/>
            </a:xfrm>
            <a:custGeom>
              <a:avLst/>
              <a:gdLst>
                <a:gd name="T0" fmla="*/ 224 w 370"/>
                <a:gd name="T1" fmla="*/ 48 h 443"/>
                <a:gd name="T2" fmla="*/ 317 w 370"/>
                <a:gd name="T3" fmla="*/ 186 h 443"/>
                <a:gd name="T4" fmla="*/ 363 w 370"/>
                <a:gd name="T5" fmla="*/ 290 h 443"/>
                <a:gd name="T6" fmla="*/ 351 w 370"/>
                <a:gd name="T7" fmla="*/ 394 h 443"/>
                <a:gd name="T8" fmla="*/ 213 w 370"/>
                <a:gd name="T9" fmla="*/ 440 h 443"/>
                <a:gd name="T10" fmla="*/ 75 w 370"/>
                <a:gd name="T11" fmla="*/ 405 h 443"/>
                <a:gd name="T12" fmla="*/ 52 w 370"/>
                <a:gd name="T13" fmla="*/ 336 h 443"/>
                <a:gd name="T14" fmla="*/ 40 w 370"/>
                <a:gd name="T15" fmla="*/ 301 h 443"/>
                <a:gd name="T16" fmla="*/ 98 w 370"/>
                <a:gd name="T17" fmla="*/ 71 h 443"/>
                <a:gd name="T18" fmla="*/ 224 w 370"/>
                <a:gd name="T19" fmla="*/ 48 h 4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70"/>
                <a:gd name="T31" fmla="*/ 0 h 443"/>
                <a:gd name="T32" fmla="*/ 370 w 370"/>
                <a:gd name="T33" fmla="*/ 443 h 44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70" h="443">
                  <a:moveTo>
                    <a:pt x="224" y="48"/>
                  </a:moveTo>
                  <a:cubicBezTo>
                    <a:pt x="256" y="95"/>
                    <a:pt x="278" y="148"/>
                    <a:pt x="317" y="186"/>
                  </a:cubicBezTo>
                  <a:cubicBezTo>
                    <a:pt x="329" y="224"/>
                    <a:pt x="350" y="252"/>
                    <a:pt x="363" y="290"/>
                  </a:cubicBezTo>
                  <a:cubicBezTo>
                    <a:pt x="359" y="325"/>
                    <a:pt x="370" y="365"/>
                    <a:pt x="351" y="394"/>
                  </a:cubicBezTo>
                  <a:cubicBezTo>
                    <a:pt x="350" y="396"/>
                    <a:pt x="236" y="432"/>
                    <a:pt x="213" y="440"/>
                  </a:cubicBezTo>
                  <a:cubicBezTo>
                    <a:pt x="196" y="438"/>
                    <a:pt x="99" y="443"/>
                    <a:pt x="75" y="405"/>
                  </a:cubicBezTo>
                  <a:cubicBezTo>
                    <a:pt x="62" y="384"/>
                    <a:pt x="60" y="359"/>
                    <a:pt x="52" y="336"/>
                  </a:cubicBezTo>
                  <a:cubicBezTo>
                    <a:pt x="48" y="324"/>
                    <a:pt x="40" y="301"/>
                    <a:pt x="40" y="301"/>
                  </a:cubicBezTo>
                  <a:cubicBezTo>
                    <a:pt x="30" y="221"/>
                    <a:pt x="0" y="102"/>
                    <a:pt x="98" y="71"/>
                  </a:cubicBezTo>
                  <a:cubicBezTo>
                    <a:pt x="149" y="37"/>
                    <a:pt x="176" y="0"/>
                    <a:pt x="224" y="48"/>
                  </a:cubicBezTo>
                  <a:close/>
                </a:path>
              </a:pathLst>
            </a:custGeom>
            <a:solidFill>
              <a:srgbClr val="FF6600"/>
            </a:solidFill>
            <a:ln w="38100" cap="sq" cmpd="sng">
              <a:solidFill>
                <a:srgbClr val="FF6600"/>
              </a:solidFill>
              <a:prstDash val="solid"/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7650" name="Freeform 24"/>
            <p:cNvSpPr>
              <a:spLocks/>
            </p:cNvSpPr>
            <p:nvPr/>
          </p:nvSpPr>
          <p:spPr bwMode="auto">
            <a:xfrm>
              <a:off x="4598" y="1889"/>
              <a:ext cx="177" cy="311"/>
            </a:xfrm>
            <a:custGeom>
              <a:avLst/>
              <a:gdLst>
                <a:gd name="T0" fmla="*/ 66 w 136"/>
                <a:gd name="T1" fmla="*/ 38 h 198"/>
                <a:gd name="T2" fmla="*/ 112 w 136"/>
                <a:gd name="T3" fmla="*/ 50 h 198"/>
                <a:gd name="T4" fmla="*/ 136 w 136"/>
                <a:gd name="T5" fmla="*/ 119 h 198"/>
                <a:gd name="T6" fmla="*/ 43 w 136"/>
                <a:gd name="T7" fmla="*/ 176 h 198"/>
                <a:gd name="T8" fmla="*/ 32 w 136"/>
                <a:gd name="T9" fmla="*/ 73 h 198"/>
                <a:gd name="T10" fmla="*/ 66 w 136"/>
                <a:gd name="T11" fmla="*/ 38 h 1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6"/>
                <a:gd name="T19" fmla="*/ 0 h 198"/>
                <a:gd name="T20" fmla="*/ 136 w 136"/>
                <a:gd name="T21" fmla="*/ 198 h 19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6" h="198">
                  <a:moveTo>
                    <a:pt x="66" y="38"/>
                  </a:moveTo>
                  <a:cubicBezTo>
                    <a:pt x="81" y="42"/>
                    <a:pt x="102" y="38"/>
                    <a:pt x="112" y="50"/>
                  </a:cubicBezTo>
                  <a:cubicBezTo>
                    <a:pt x="128" y="68"/>
                    <a:pt x="136" y="119"/>
                    <a:pt x="136" y="119"/>
                  </a:cubicBezTo>
                  <a:cubicBezTo>
                    <a:pt x="119" y="198"/>
                    <a:pt x="120" y="196"/>
                    <a:pt x="43" y="176"/>
                  </a:cubicBezTo>
                  <a:cubicBezTo>
                    <a:pt x="17" y="138"/>
                    <a:pt x="0" y="129"/>
                    <a:pt x="32" y="73"/>
                  </a:cubicBezTo>
                  <a:cubicBezTo>
                    <a:pt x="73" y="0"/>
                    <a:pt x="66" y="110"/>
                    <a:pt x="66" y="38"/>
                  </a:cubicBezTo>
                  <a:close/>
                </a:path>
              </a:pathLst>
            </a:custGeom>
            <a:solidFill>
              <a:srgbClr val="FF0000"/>
            </a:solidFill>
            <a:ln w="38100" cap="sq" cmpd="sng">
              <a:solidFill>
                <a:srgbClr val="FF0000"/>
              </a:solidFill>
              <a:prstDash val="solid"/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6" name="Group 25"/>
          <p:cNvGrpSpPr>
            <a:grpSpLocks/>
          </p:cNvGrpSpPr>
          <p:nvPr/>
        </p:nvGrpSpPr>
        <p:grpSpPr bwMode="auto">
          <a:xfrm>
            <a:off x="2425700" y="4240213"/>
            <a:ext cx="1463675" cy="1027112"/>
            <a:chOff x="1258" y="2567"/>
            <a:chExt cx="1482" cy="1117"/>
          </a:xfrm>
        </p:grpSpPr>
        <p:sp>
          <p:nvSpPr>
            <p:cNvPr id="67643" name="Freeform 26"/>
            <p:cNvSpPr>
              <a:spLocks/>
            </p:cNvSpPr>
            <p:nvPr/>
          </p:nvSpPr>
          <p:spPr bwMode="auto">
            <a:xfrm rot="-1965220">
              <a:off x="1258" y="2567"/>
              <a:ext cx="1482" cy="1117"/>
            </a:xfrm>
            <a:custGeom>
              <a:avLst/>
              <a:gdLst>
                <a:gd name="T0" fmla="*/ 156 w 1592"/>
                <a:gd name="T1" fmla="*/ 302 h 1420"/>
                <a:gd name="T2" fmla="*/ 272 w 1592"/>
                <a:gd name="T3" fmla="*/ 268 h 1420"/>
                <a:gd name="T4" fmla="*/ 375 w 1592"/>
                <a:gd name="T5" fmla="*/ 199 h 1420"/>
                <a:gd name="T6" fmla="*/ 456 w 1592"/>
                <a:gd name="T7" fmla="*/ 130 h 1420"/>
                <a:gd name="T8" fmla="*/ 490 w 1592"/>
                <a:gd name="T9" fmla="*/ 106 h 1420"/>
                <a:gd name="T10" fmla="*/ 1331 w 1592"/>
                <a:gd name="T11" fmla="*/ 176 h 1420"/>
                <a:gd name="T12" fmla="*/ 1435 w 1592"/>
                <a:gd name="T13" fmla="*/ 268 h 1420"/>
                <a:gd name="T14" fmla="*/ 1458 w 1592"/>
                <a:gd name="T15" fmla="*/ 302 h 1420"/>
                <a:gd name="T16" fmla="*/ 1493 w 1592"/>
                <a:gd name="T17" fmla="*/ 337 h 1420"/>
                <a:gd name="T18" fmla="*/ 1539 w 1592"/>
                <a:gd name="T19" fmla="*/ 406 h 1420"/>
                <a:gd name="T20" fmla="*/ 1550 w 1592"/>
                <a:gd name="T21" fmla="*/ 441 h 1420"/>
                <a:gd name="T22" fmla="*/ 1585 w 1592"/>
                <a:gd name="T23" fmla="*/ 487 h 1420"/>
                <a:gd name="T24" fmla="*/ 1573 w 1592"/>
                <a:gd name="T25" fmla="*/ 832 h 1420"/>
                <a:gd name="T26" fmla="*/ 1504 w 1592"/>
                <a:gd name="T27" fmla="*/ 936 h 1420"/>
                <a:gd name="T28" fmla="*/ 1354 w 1592"/>
                <a:gd name="T29" fmla="*/ 1097 h 1420"/>
                <a:gd name="T30" fmla="*/ 1205 w 1592"/>
                <a:gd name="T31" fmla="*/ 1247 h 1420"/>
                <a:gd name="T32" fmla="*/ 732 w 1592"/>
                <a:gd name="T33" fmla="*/ 1420 h 1420"/>
                <a:gd name="T34" fmla="*/ 537 w 1592"/>
                <a:gd name="T35" fmla="*/ 1408 h 1420"/>
                <a:gd name="T36" fmla="*/ 421 w 1592"/>
                <a:gd name="T37" fmla="*/ 1374 h 1420"/>
                <a:gd name="T38" fmla="*/ 318 w 1592"/>
                <a:gd name="T39" fmla="*/ 1316 h 1420"/>
                <a:gd name="T40" fmla="*/ 122 w 1592"/>
                <a:gd name="T41" fmla="*/ 1097 h 1420"/>
                <a:gd name="T42" fmla="*/ 76 w 1592"/>
                <a:gd name="T43" fmla="*/ 1028 h 1420"/>
                <a:gd name="T44" fmla="*/ 18 w 1592"/>
                <a:gd name="T45" fmla="*/ 890 h 1420"/>
                <a:gd name="T46" fmla="*/ 18 w 1592"/>
                <a:gd name="T47" fmla="*/ 475 h 1420"/>
                <a:gd name="T48" fmla="*/ 41 w 1592"/>
                <a:gd name="T49" fmla="*/ 394 h 1420"/>
                <a:gd name="T50" fmla="*/ 156 w 1592"/>
                <a:gd name="T51" fmla="*/ 302 h 142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592"/>
                <a:gd name="T79" fmla="*/ 0 h 1420"/>
                <a:gd name="T80" fmla="*/ 1592 w 1592"/>
                <a:gd name="T81" fmla="*/ 1420 h 142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592" h="1420">
                  <a:moveTo>
                    <a:pt x="156" y="302"/>
                  </a:moveTo>
                  <a:cubicBezTo>
                    <a:pt x="241" y="274"/>
                    <a:pt x="202" y="285"/>
                    <a:pt x="272" y="268"/>
                  </a:cubicBezTo>
                  <a:cubicBezTo>
                    <a:pt x="309" y="243"/>
                    <a:pt x="332" y="213"/>
                    <a:pt x="375" y="199"/>
                  </a:cubicBezTo>
                  <a:cubicBezTo>
                    <a:pt x="391" y="152"/>
                    <a:pt x="410" y="144"/>
                    <a:pt x="456" y="130"/>
                  </a:cubicBezTo>
                  <a:cubicBezTo>
                    <a:pt x="467" y="122"/>
                    <a:pt x="476" y="106"/>
                    <a:pt x="490" y="106"/>
                  </a:cubicBezTo>
                  <a:cubicBezTo>
                    <a:pt x="981" y="98"/>
                    <a:pt x="1067" y="0"/>
                    <a:pt x="1331" y="176"/>
                  </a:cubicBezTo>
                  <a:cubicBezTo>
                    <a:pt x="1370" y="202"/>
                    <a:pt x="1397" y="242"/>
                    <a:pt x="1435" y="268"/>
                  </a:cubicBezTo>
                  <a:cubicBezTo>
                    <a:pt x="1443" y="279"/>
                    <a:pt x="1449" y="292"/>
                    <a:pt x="1458" y="302"/>
                  </a:cubicBezTo>
                  <a:cubicBezTo>
                    <a:pt x="1469" y="315"/>
                    <a:pt x="1483" y="324"/>
                    <a:pt x="1493" y="337"/>
                  </a:cubicBezTo>
                  <a:cubicBezTo>
                    <a:pt x="1510" y="359"/>
                    <a:pt x="1539" y="406"/>
                    <a:pt x="1539" y="406"/>
                  </a:cubicBezTo>
                  <a:cubicBezTo>
                    <a:pt x="1543" y="418"/>
                    <a:pt x="1544" y="430"/>
                    <a:pt x="1550" y="441"/>
                  </a:cubicBezTo>
                  <a:cubicBezTo>
                    <a:pt x="1560" y="458"/>
                    <a:pt x="1584" y="468"/>
                    <a:pt x="1585" y="487"/>
                  </a:cubicBezTo>
                  <a:cubicBezTo>
                    <a:pt x="1592" y="602"/>
                    <a:pt x="1589" y="718"/>
                    <a:pt x="1573" y="832"/>
                  </a:cubicBezTo>
                  <a:cubicBezTo>
                    <a:pt x="1567" y="873"/>
                    <a:pt x="1533" y="906"/>
                    <a:pt x="1504" y="936"/>
                  </a:cubicBezTo>
                  <a:cubicBezTo>
                    <a:pt x="1451" y="990"/>
                    <a:pt x="1408" y="1044"/>
                    <a:pt x="1354" y="1097"/>
                  </a:cubicBezTo>
                  <a:cubicBezTo>
                    <a:pt x="1307" y="1143"/>
                    <a:pt x="1268" y="1225"/>
                    <a:pt x="1205" y="1247"/>
                  </a:cubicBezTo>
                  <a:cubicBezTo>
                    <a:pt x="1082" y="1370"/>
                    <a:pt x="898" y="1399"/>
                    <a:pt x="732" y="1420"/>
                  </a:cubicBezTo>
                  <a:cubicBezTo>
                    <a:pt x="667" y="1416"/>
                    <a:pt x="602" y="1417"/>
                    <a:pt x="537" y="1408"/>
                  </a:cubicBezTo>
                  <a:cubicBezTo>
                    <a:pt x="497" y="1403"/>
                    <a:pt x="460" y="1383"/>
                    <a:pt x="421" y="1374"/>
                  </a:cubicBezTo>
                  <a:cubicBezTo>
                    <a:pt x="342" y="1321"/>
                    <a:pt x="378" y="1337"/>
                    <a:pt x="318" y="1316"/>
                  </a:cubicBezTo>
                  <a:cubicBezTo>
                    <a:pt x="246" y="1244"/>
                    <a:pt x="178" y="1181"/>
                    <a:pt x="122" y="1097"/>
                  </a:cubicBezTo>
                  <a:cubicBezTo>
                    <a:pt x="120" y="1094"/>
                    <a:pt x="77" y="1031"/>
                    <a:pt x="76" y="1028"/>
                  </a:cubicBezTo>
                  <a:cubicBezTo>
                    <a:pt x="59" y="978"/>
                    <a:pt x="47" y="933"/>
                    <a:pt x="18" y="890"/>
                  </a:cubicBezTo>
                  <a:cubicBezTo>
                    <a:pt x="3" y="691"/>
                    <a:pt x="0" y="721"/>
                    <a:pt x="18" y="475"/>
                  </a:cubicBezTo>
                  <a:cubicBezTo>
                    <a:pt x="20" y="447"/>
                    <a:pt x="21" y="414"/>
                    <a:pt x="41" y="394"/>
                  </a:cubicBezTo>
                  <a:cubicBezTo>
                    <a:pt x="75" y="359"/>
                    <a:pt x="121" y="337"/>
                    <a:pt x="156" y="302"/>
                  </a:cubicBezTo>
                  <a:close/>
                </a:path>
              </a:pathLst>
            </a:custGeom>
            <a:solidFill>
              <a:schemeClr val="tx1"/>
            </a:solidFill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7644" name="Freeform 27"/>
            <p:cNvSpPr>
              <a:spLocks/>
            </p:cNvSpPr>
            <p:nvPr/>
          </p:nvSpPr>
          <p:spPr bwMode="auto">
            <a:xfrm rot="-2691680">
              <a:off x="1477" y="2735"/>
              <a:ext cx="1078" cy="753"/>
            </a:xfrm>
            <a:custGeom>
              <a:avLst/>
              <a:gdLst>
                <a:gd name="T0" fmla="*/ 525 w 1086"/>
                <a:gd name="T1" fmla="*/ 31 h 907"/>
                <a:gd name="T2" fmla="*/ 917 w 1086"/>
                <a:gd name="T3" fmla="*/ 43 h 907"/>
                <a:gd name="T4" fmla="*/ 974 w 1086"/>
                <a:gd name="T5" fmla="*/ 112 h 907"/>
                <a:gd name="T6" fmla="*/ 1009 w 1086"/>
                <a:gd name="T7" fmla="*/ 181 h 907"/>
                <a:gd name="T8" fmla="*/ 1055 w 1086"/>
                <a:gd name="T9" fmla="*/ 250 h 907"/>
                <a:gd name="T10" fmla="*/ 1066 w 1086"/>
                <a:gd name="T11" fmla="*/ 550 h 907"/>
                <a:gd name="T12" fmla="*/ 1043 w 1086"/>
                <a:gd name="T13" fmla="*/ 619 h 907"/>
                <a:gd name="T14" fmla="*/ 974 w 1086"/>
                <a:gd name="T15" fmla="*/ 665 h 907"/>
                <a:gd name="T16" fmla="*/ 951 w 1086"/>
                <a:gd name="T17" fmla="*/ 700 h 907"/>
                <a:gd name="T18" fmla="*/ 905 w 1086"/>
                <a:gd name="T19" fmla="*/ 711 h 907"/>
                <a:gd name="T20" fmla="*/ 871 w 1086"/>
                <a:gd name="T21" fmla="*/ 734 h 907"/>
                <a:gd name="T22" fmla="*/ 836 w 1086"/>
                <a:gd name="T23" fmla="*/ 746 h 907"/>
                <a:gd name="T24" fmla="*/ 732 w 1086"/>
                <a:gd name="T25" fmla="*/ 803 h 907"/>
                <a:gd name="T26" fmla="*/ 709 w 1086"/>
                <a:gd name="T27" fmla="*/ 838 h 907"/>
                <a:gd name="T28" fmla="*/ 675 w 1086"/>
                <a:gd name="T29" fmla="*/ 849 h 907"/>
                <a:gd name="T30" fmla="*/ 640 w 1086"/>
                <a:gd name="T31" fmla="*/ 872 h 907"/>
                <a:gd name="T32" fmla="*/ 537 w 1086"/>
                <a:gd name="T33" fmla="*/ 907 h 907"/>
                <a:gd name="T34" fmla="*/ 237 w 1086"/>
                <a:gd name="T35" fmla="*/ 895 h 907"/>
                <a:gd name="T36" fmla="*/ 202 w 1086"/>
                <a:gd name="T37" fmla="*/ 884 h 907"/>
                <a:gd name="T38" fmla="*/ 156 w 1086"/>
                <a:gd name="T39" fmla="*/ 780 h 907"/>
                <a:gd name="T40" fmla="*/ 53 w 1086"/>
                <a:gd name="T41" fmla="*/ 653 h 907"/>
                <a:gd name="T42" fmla="*/ 18 w 1086"/>
                <a:gd name="T43" fmla="*/ 550 h 907"/>
                <a:gd name="T44" fmla="*/ 41 w 1086"/>
                <a:gd name="T45" fmla="*/ 273 h 907"/>
                <a:gd name="T46" fmla="*/ 237 w 1086"/>
                <a:gd name="T47" fmla="*/ 124 h 907"/>
                <a:gd name="T48" fmla="*/ 295 w 1086"/>
                <a:gd name="T49" fmla="*/ 77 h 907"/>
                <a:gd name="T50" fmla="*/ 456 w 1086"/>
                <a:gd name="T51" fmla="*/ 66 h 907"/>
                <a:gd name="T52" fmla="*/ 525 w 1086"/>
                <a:gd name="T53" fmla="*/ 31 h 907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086"/>
                <a:gd name="T82" fmla="*/ 0 h 907"/>
                <a:gd name="T83" fmla="*/ 1086 w 1086"/>
                <a:gd name="T84" fmla="*/ 907 h 907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086" h="907">
                  <a:moveTo>
                    <a:pt x="525" y="31"/>
                  </a:moveTo>
                  <a:cubicBezTo>
                    <a:pt x="655" y="17"/>
                    <a:pt x="791" y="0"/>
                    <a:pt x="917" y="43"/>
                  </a:cubicBezTo>
                  <a:cubicBezTo>
                    <a:pt x="978" y="133"/>
                    <a:pt x="896" y="16"/>
                    <a:pt x="974" y="112"/>
                  </a:cubicBezTo>
                  <a:cubicBezTo>
                    <a:pt x="1025" y="175"/>
                    <a:pt x="974" y="119"/>
                    <a:pt x="1009" y="181"/>
                  </a:cubicBezTo>
                  <a:cubicBezTo>
                    <a:pt x="1023" y="205"/>
                    <a:pt x="1055" y="250"/>
                    <a:pt x="1055" y="250"/>
                  </a:cubicBezTo>
                  <a:cubicBezTo>
                    <a:pt x="1066" y="364"/>
                    <a:pt x="1086" y="433"/>
                    <a:pt x="1066" y="550"/>
                  </a:cubicBezTo>
                  <a:cubicBezTo>
                    <a:pt x="1062" y="574"/>
                    <a:pt x="1051" y="596"/>
                    <a:pt x="1043" y="619"/>
                  </a:cubicBezTo>
                  <a:cubicBezTo>
                    <a:pt x="1034" y="645"/>
                    <a:pt x="974" y="665"/>
                    <a:pt x="974" y="665"/>
                  </a:cubicBezTo>
                  <a:cubicBezTo>
                    <a:pt x="966" y="677"/>
                    <a:pt x="963" y="692"/>
                    <a:pt x="951" y="700"/>
                  </a:cubicBezTo>
                  <a:cubicBezTo>
                    <a:pt x="938" y="709"/>
                    <a:pt x="920" y="705"/>
                    <a:pt x="905" y="711"/>
                  </a:cubicBezTo>
                  <a:cubicBezTo>
                    <a:pt x="892" y="716"/>
                    <a:pt x="883" y="728"/>
                    <a:pt x="871" y="734"/>
                  </a:cubicBezTo>
                  <a:cubicBezTo>
                    <a:pt x="860" y="740"/>
                    <a:pt x="847" y="740"/>
                    <a:pt x="836" y="746"/>
                  </a:cubicBezTo>
                  <a:cubicBezTo>
                    <a:pt x="721" y="810"/>
                    <a:pt x="809" y="779"/>
                    <a:pt x="732" y="803"/>
                  </a:cubicBezTo>
                  <a:cubicBezTo>
                    <a:pt x="724" y="815"/>
                    <a:pt x="720" y="829"/>
                    <a:pt x="709" y="838"/>
                  </a:cubicBezTo>
                  <a:cubicBezTo>
                    <a:pt x="700" y="845"/>
                    <a:pt x="686" y="844"/>
                    <a:pt x="675" y="849"/>
                  </a:cubicBezTo>
                  <a:cubicBezTo>
                    <a:pt x="662" y="855"/>
                    <a:pt x="652" y="866"/>
                    <a:pt x="640" y="872"/>
                  </a:cubicBezTo>
                  <a:cubicBezTo>
                    <a:pt x="609" y="888"/>
                    <a:pt x="570" y="895"/>
                    <a:pt x="537" y="907"/>
                  </a:cubicBezTo>
                  <a:cubicBezTo>
                    <a:pt x="437" y="903"/>
                    <a:pt x="337" y="902"/>
                    <a:pt x="237" y="895"/>
                  </a:cubicBezTo>
                  <a:cubicBezTo>
                    <a:pt x="225" y="894"/>
                    <a:pt x="211" y="893"/>
                    <a:pt x="202" y="884"/>
                  </a:cubicBezTo>
                  <a:cubicBezTo>
                    <a:pt x="185" y="867"/>
                    <a:pt x="172" y="804"/>
                    <a:pt x="156" y="780"/>
                  </a:cubicBezTo>
                  <a:cubicBezTo>
                    <a:pt x="137" y="721"/>
                    <a:pt x="104" y="687"/>
                    <a:pt x="53" y="653"/>
                  </a:cubicBezTo>
                  <a:cubicBezTo>
                    <a:pt x="41" y="619"/>
                    <a:pt x="30" y="584"/>
                    <a:pt x="18" y="550"/>
                  </a:cubicBezTo>
                  <a:cubicBezTo>
                    <a:pt x="23" y="457"/>
                    <a:pt x="0" y="356"/>
                    <a:pt x="41" y="273"/>
                  </a:cubicBezTo>
                  <a:cubicBezTo>
                    <a:pt x="79" y="195"/>
                    <a:pt x="180" y="183"/>
                    <a:pt x="237" y="124"/>
                  </a:cubicBezTo>
                  <a:cubicBezTo>
                    <a:pt x="250" y="110"/>
                    <a:pt x="275" y="80"/>
                    <a:pt x="295" y="77"/>
                  </a:cubicBezTo>
                  <a:cubicBezTo>
                    <a:pt x="348" y="68"/>
                    <a:pt x="402" y="70"/>
                    <a:pt x="456" y="66"/>
                  </a:cubicBezTo>
                  <a:cubicBezTo>
                    <a:pt x="476" y="59"/>
                    <a:pt x="525" y="55"/>
                    <a:pt x="525" y="31"/>
                  </a:cubicBezTo>
                  <a:close/>
                </a:path>
              </a:pathLst>
            </a:custGeom>
            <a:solidFill>
              <a:srgbClr val="FFCC00"/>
            </a:solidFill>
            <a:ln w="381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7645" name="Freeform 28"/>
            <p:cNvSpPr>
              <a:spLocks/>
            </p:cNvSpPr>
            <p:nvPr/>
          </p:nvSpPr>
          <p:spPr bwMode="auto">
            <a:xfrm rot="-3665227">
              <a:off x="1703" y="2884"/>
              <a:ext cx="624" cy="415"/>
            </a:xfrm>
            <a:custGeom>
              <a:avLst/>
              <a:gdLst>
                <a:gd name="T0" fmla="*/ 346 w 671"/>
                <a:gd name="T1" fmla="*/ 32 h 424"/>
                <a:gd name="T2" fmla="*/ 622 w 671"/>
                <a:gd name="T3" fmla="*/ 90 h 424"/>
                <a:gd name="T4" fmla="*/ 657 w 671"/>
                <a:gd name="T5" fmla="*/ 159 h 424"/>
                <a:gd name="T6" fmla="*/ 634 w 671"/>
                <a:gd name="T7" fmla="*/ 274 h 424"/>
                <a:gd name="T8" fmla="*/ 599 w 671"/>
                <a:gd name="T9" fmla="*/ 297 h 424"/>
                <a:gd name="T10" fmla="*/ 472 w 671"/>
                <a:gd name="T11" fmla="*/ 355 h 424"/>
                <a:gd name="T12" fmla="*/ 265 w 671"/>
                <a:gd name="T13" fmla="*/ 424 h 424"/>
                <a:gd name="T14" fmla="*/ 138 w 671"/>
                <a:gd name="T15" fmla="*/ 412 h 424"/>
                <a:gd name="T16" fmla="*/ 69 w 671"/>
                <a:gd name="T17" fmla="*/ 366 h 424"/>
                <a:gd name="T18" fmla="*/ 92 w 671"/>
                <a:gd name="T19" fmla="*/ 124 h 424"/>
                <a:gd name="T20" fmla="*/ 346 w 671"/>
                <a:gd name="T21" fmla="*/ 32 h 42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671"/>
                <a:gd name="T34" fmla="*/ 0 h 424"/>
                <a:gd name="T35" fmla="*/ 671 w 671"/>
                <a:gd name="T36" fmla="*/ 424 h 42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671" h="424">
                  <a:moveTo>
                    <a:pt x="346" y="32"/>
                  </a:moveTo>
                  <a:cubicBezTo>
                    <a:pt x="413" y="36"/>
                    <a:pt x="576" y="0"/>
                    <a:pt x="622" y="90"/>
                  </a:cubicBezTo>
                  <a:cubicBezTo>
                    <a:pt x="671" y="186"/>
                    <a:pt x="590" y="58"/>
                    <a:pt x="657" y="159"/>
                  </a:cubicBezTo>
                  <a:cubicBezTo>
                    <a:pt x="651" y="198"/>
                    <a:pt x="659" y="244"/>
                    <a:pt x="634" y="274"/>
                  </a:cubicBezTo>
                  <a:cubicBezTo>
                    <a:pt x="625" y="285"/>
                    <a:pt x="610" y="288"/>
                    <a:pt x="599" y="297"/>
                  </a:cubicBezTo>
                  <a:cubicBezTo>
                    <a:pt x="531" y="353"/>
                    <a:pt x="558" y="331"/>
                    <a:pt x="472" y="355"/>
                  </a:cubicBezTo>
                  <a:cubicBezTo>
                    <a:pt x="402" y="374"/>
                    <a:pt x="333" y="400"/>
                    <a:pt x="265" y="424"/>
                  </a:cubicBezTo>
                  <a:cubicBezTo>
                    <a:pt x="223" y="420"/>
                    <a:pt x="179" y="424"/>
                    <a:pt x="138" y="412"/>
                  </a:cubicBezTo>
                  <a:cubicBezTo>
                    <a:pt x="111" y="404"/>
                    <a:pt x="69" y="366"/>
                    <a:pt x="69" y="366"/>
                  </a:cubicBezTo>
                  <a:cubicBezTo>
                    <a:pt x="42" y="284"/>
                    <a:pt x="0" y="187"/>
                    <a:pt x="92" y="124"/>
                  </a:cubicBezTo>
                  <a:cubicBezTo>
                    <a:pt x="151" y="37"/>
                    <a:pt x="262" y="74"/>
                    <a:pt x="346" y="32"/>
                  </a:cubicBezTo>
                  <a:close/>
                </a:path>
              </a:pathLst>
            </a:custGeom>
            <a:solidFill>
              <a:srgbClr val="FF6600"/>
            </a:solidFill>
            <a:ln w="38100" cap="sq" cmpd="sng">
              <a:solidFill>
                <a:srgbClr val="FF6600"/>
              </a:solidFill>
              <a:prstDash val="solid"/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7646" name="Freeform 29"/>
            <p:cNvSpPr>
              <a:spLocks/>
            </p:cNvSpPr>
            <p:nvPr/>
          </p:nvSpPr>
          <p:spPr bwMode="auto">
            <a:xfrm rot="-3879706">
              <a:off x="1951" y="3012"/>
              <a:ext cx="258" cy="123"/>
            </a:xfrm>
            <a:custGeom>
              <a:avLst/>
              <a:gdLst>
                <a:gd name="T0" fmla="*/ 230 w 324"/>
                <a:gd name="T1" fmla="*/ 0 h 185"/>
                <a:gd name="T2" fmla="*/ 276 w 324"/>
                <a:gd name="T3" fmla="*/ 104 h 185"/>
                <a:gd name="T4" fmla="*/ 207 w 324"/>
                <a:gd name="T5" fmla="*/ 127 h 185"/>
                <a:gd name="T6" fmla="*/ 138 w 324"/>
                <a:gd name="T7" fmla="*/ 162 h 185"/>
                <a:gd name="T8" fmla="*/ 68 w 324"/>
                <a:gd name="T9" fmla="*/ 185 h 185"/>
                <a:gd name="T10" fmla="*/ 22 w 324"/>
                <a:gd name="T11" fmla="*/ 173 h 185"/>
                <a:gd name="T12" fmla="*/ 22 w 324"/>
                <a:gd name="T13" fmla="*/ 70 h 185"/>
                <a:gd name="T14" fmla="*/ 91 w 324"/>
                <a:gd name="T15" fmla="*/ 47 h 185"/>
                <a:gd name="T16" fmla="*/ 230 w 324"/>
                <a:gd name="T17" fmla="*/ 0 h 1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24"/>
                <a:gd name="T28" fmla="*/ 0 h 185"/>
                <a:gd name="T29" fmla="*/ 324 w 324"/>
                <a:gd name="T30" fmla="*/ 185 h 18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24" h="185">
                  <a:moveTo>
                    <a:pt x="230" y="0"/>
                  </a:moveTo>
                  <a:cubicBezTo>
                    <a:pt x="266" y="13"/>
                    <a:pt x="324" y="56"/>
                    <a:pt x="276" y="104"/>
                  </a:cubicBezTo>
                  <a:cubicBezTo>
                    <a:pt x="259" y="121"/>
                    <a:pt x="207" y="127"/>
                    <a:pt x="207" y="127"/>
                  </a:cubicBezTo>
                  <a:cubicBezTo>
                    <a:pt x="165" y="155"/>
                    <a:pt x="183" y="147"/>
                    <a:pt x="138" y="162"/>
                  </a:cubicBezTo>
                  <a:cubicBezTo>
                    <a:pt x="115" y="170"/>
                    <a:pt x="68" y="185"/>
                    <a:pt x="68" y="185"/>
                  </a:cubicBezTo>
                  <a:cubicBezTo>
                    <a:pt x="53" y="181"/>
                    <a:pt x="34" y="183"/>
                    <a:pt x="22" y="173"/>
                  </a:cubicBezTo>
                  <a:cubicBezTo>
                    <a:pt x="0" y="155"/>
                    <a:pt x="17" y="76"/>
                    <a:pt x="22" y="70"/>
                  </a:cubicBezTo>
                  <a:cubicBezTo>
                    <a:pt x="38" y="52"/>
                    <a:pt x="68" y="55"/>
                    <a:pt x="91" y="47"/>
                  </a:cubicBezTo>
                  <a:cubicBezTo>
                    <a:pt x="137" y="31"/>
                    <a:pt x="184" y="16"/>
                    <a:pt x="230" y="0"/>
                  </a:cubicBezTo>
                  <a:close/>
                </a:path>
              </a:pathLst>
            </a:custGeom>
            <a:solidFill>
              <a:srgbClr val="FF0000"/>
            </a:solidFill>
            <a:ln w="38100" cap="sq" cmpd="sng">
              <a:solidFill>
                <a:srgbClr val="FF0000"/>
              </a:solidFill>
              <a:prstDash val="solid"/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7" name="Group 30"/>
          <p:cNvGrpSpPr>
            <a:grpSpLocks/>
          </p:cNvGrpSpPr>
          <p:nvPr/>
        </p:nvGrpSpPr>
        <p:grpSpPr bwMode="auto">
          <a:xfrm>
            <a:off x="411163" y="1763713"/>
            <a:ext cx="1485900" cy="1582737"/>
            <a:chOff x="3046" y="2541"/>
            <a:chExt cx="936" cy="997"/>
          </a:xfrm>
        </p:grpSpPr>
        <p:sp>
          <p:nvSpPr>
            <p:cNvPr id="67640" name="Rectangle 31"/>
            <p:cNvSpPr>
              <a:spLocks noChangeArrowheads="1"/>
            </p:cNvSpPr>
            <p:nvPr/>
          </p:nvSpPr>
          <p:spPr bwMode="auto">
            <a:xfrm>
              <a:off x="3046" y="2541"/>
              <a:ext cx="936" cy="997"/>
            </a:xfrm>
            <a:prstGeom prst="rect">
              <a:avLst/>
            </a:prstGeom>
            <a:noFill/>
            <a:ln w="28575" cap="sq">
              <a:solidFill>
                <a:srgbClr val="3366FF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7641" name="Text Box 32"/>
            <p:cNvSpPr txBox="1">
              <a:spLocks noChangeArrowheads="1"/>
            </p:cNvSpPr>
            <p:nvPr/>
          </p:nvSpPr>
          <p:spPr bwMode="auto">
            <a:xfrm>
              <a:off x="3105" y="2586"/>
              <a:ext cx="224" cy="288"/>
            </a:xfrm>
            <a:prstGeom prst="rect">
              <a:avLst/>
            </a:prstGeom>
            <a:noFill/>
            <a:ln w="28575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54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rPr>
                <a:t>+</a:t>
              </a:r>
            </a:p>
          </p:txBody>
        </p:sp>
        <p:sp>
          <p:nvSpPr>
            <p:cNvPr id="67642" name="Text Box 33"/>
            <p:cNvSpPr txBox="1">
              <a:spLocks noChangeArrowheads="1"/>
            </p:cNvSpPr>
            <p:nvPr/>
          </p:nvSpPr>
          <p:spPr bwMode="auto">
            <a:xfrm>
              <a:off x="3516" y="2595"/>
              <a:ext cx="221" cy="288"/>
            </a:xfrm>
            <a:prstGeom prst="rect">
              <a:avLst/>
            </a:prstGeom>
            <a:noFill/>
            <a:ln w="28575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CC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  <a:sym typeface="Symbol" pitchFamily="18" charset="2"/>
                </a:rPr>
                <a:t></a:t>
              </a:r>
            </a:p>
          </p:txBody>
        </p:sp>
      </p:grpSp>
      <p:grpSp>
        <p:nvGrpSpPr>
          <p:cNvPr id="8" name="Group 34"/>
          <p:cNvGrpSpPr>
            <a:grpSpLocks/>
          </p:cNvGrpSpPr>
          <p:nvPr/>
        </p:nvGrpSpPr>
        <p:grpSpPr bwMode="auto">
          <a:xfrm>
            <a:off x="2638425" y="1751013"/>
            <a:ext cx="1485900" cy="1582737"/>
            <a:chOff x="3046" y="2541"/>
            <a:chExt cx="936" cy="997"/>
          </a:xfrm>
        </p:grpSpPr>
        <p:sp>
          <p:nvSpPr>
            <p:cNvPr id="67637" name="Rectangle 35"/>
            <p:cNvSpPr>
              <a:spLocks noChangeArrowheads="1"/>
            </p:cNvSpPr>
            <p:nvPr/>
          </p:nvSpPr>
          <p:spPr bwMode="auto">
            <a:xfrm>
              <a:off x="3046" y="2541"/>
              <a:ext cx="936" cy="997"/>
            </a:xfrm>
            <a:prstGeom prst="rect">
              <a:avLst/>
            </a:prstGeom>
            <a:noFill/>
            <a:ln w="28575" cap="sq">
              <a:solidFill>
                <a:srgbClr val="3366FF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7638" name="Text Box 36"/>
            <p:cNvSpPr txBox="1">
              <a:spLocks noChangeArrowheads="1"/>
            </p:cNvSpPr>
            <p:nvPr/>
          </p:nvSpPr>
          <p:spPr bwMode="auto">
            <a:xfrm>
              <a:off x="3105" y="2586"/>
              <a:ext cx="224" cy="288"/>
            </a:xfrm>
            <a:prstGeom prst="rect">
              <a:avLst/>
            </a:prstGeom>
            <a:noFill/>
            <a:ln w="28575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CCFF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rPr>
                <a:t>+</a:t>
              </a:r>
            </a:p>
          </p:txBody>
        </p:sp>
        <p:sp>
          <p:nvSpPr>
            <p:cNvPr id="67639" name="Text Box 37"/>
            <p:cNvSpPr txBox="1">
              <a:spLocks noChangeArrowheads="1"/>
            </p:cNvSpPr>
            <p:nvPr/>
          </p:nvSpPr>
          <p:spPr bwMode="auto">
            <a:xfrm>
              <a:off x="3516" y="2604"/>
              <a:ext cx="221" cy="288"/>
            </a:xfrm>
            <a:prstGeom prst="rect">
              <a:avLst/>
            </a:prstGeom>
            <a:noFill/>
            <a:ln w="28575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 Black" pitchFamily="34" charset="0"/>
                  <a:ea typeface="+mn-ea"/>
                  <a:cs typeface="+mn-cs"/>
                  <a:sym typeface="Symbol" pitchFamily="18" charset="2"/>
                </a:rPr>
                <a:t></a:t>
              </a:r>
            </a:p>
          </p:txBody>
        </p:sp>
      </p:grpSp>
      <p:grpSp>
        <p:nvGrpSpPr>
          <p:cNvPr id="9" name="Group 38"/>
          <p:cNvGrpSpPr>
            <a:grpSpLocks/>
          </p:cNvGrpSpPr>
          <p:nvPr/>
        </p:nvGrpSpPr>
        <p:grpSpPr bwMode="auto">
          <a:xfrm>
            <a:off x="4803775" y="1752600"/>
            <a:ext cx="1485900" cy="1582738"/>
            <a:chOff x="3046" y="2541"/>
            <a:chExt cx="936" cy="997"/>
          </a:xfrm>
        </p:grpSpPr>
        <p:sp>
          <p:nvSpPr>
            <p:cNvPr id="67634" name="Rectangle 39"/>
            <p:cNvSpPr>
              <a:spLocks noChangeArrowheads="1"/>
            </p:cNvSpPr>
            <p:nvPr/>
          </p:nvSpPr>
          <p:spPr bwMode="auto">
            <a:xfrm>
              <a:off x="3046" y="2541"/>
              <a:ext cx="936" cy="997"/>
            </a:xfrm>
            <a:prstGeom prst="rect">
              <a:avLst/>
            </a:prstGeom>
            <a:noFill/>
            <a:ln w="28575" cap="sq">
              <a:solidFill>
                <a:srgbClr val="3366FF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7635" name="Text Box 40"/>
            <p:cNvSpPr txBox="1">
              <a:spLocks noChangeArrowheads="1"/>
            </p:cNvSpPr>
            <p:nvPr/>
          </p:nvSpPr>
          <p:spPr bwMode="auto">
            <a:xfrm>
              <a:off x="3105" y="2586"/>
              <a:ext cx="224" cy="288"/>
            </a:xfrm>
            <a:prstGeom prst="rect">
              <a:avLst/>
            </a:prstGeom>
            <a:noFill/>
            <a:ln w="28575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rPr>
                <a:t>+</a:t>
              </a:r>
            </a:p>
          </p:txBody>
        </p:sp>
        <p:sp>
          <p:nvSpPr>
            <p:cNvPr id="67636" name="Text Box 41"/>
            <p:cNvSpPr txBox="1">
              <a:spLocks noChangeArrowheads="1"/>
            </p:cNvSpPr>
            <p:nvPr/>
          </p:nvSpPr>
          <p:spPr bwMode="auto">
            <a:xfrm>
              <a:off x="3516" y="2604"/>
              <a:ext cx="221" cy="288"/>
            </a:xfrm>
            <a:prstGeom prst="rect">
              <a:avLst/>
            </a:prstGeom>
            <a:noFill/>
            <a:ln w="28575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 Black" pitchFamily="34" charset="0"/>
                  <a:ea typeface="+mn-ea"/>
                  <a:cs typeface="+mn-cs"/>
                  <a:sym typeface="Symbol" pitchFamily="18" charset="2"/>
                </a:rPr>
                <a:t></a:t>
              </a:r>
            </a:p>
          </p:txBody>
        </p:sp>
      </p:grpSp>
      <p:grpSp>
        <p:nvGrpSpPr>
          <p:cNvPr id="10" name="Group 42"/>
          <p:cNvGrpSpPr>
            <a:grpSpLocks/>
          </p:cNvGrpSpPr>
          <p:nvPr/>
        </p:nvGrpSpPr>
        <p:grpSpPr bwMode="auto">
          <a:xfrm>
            <a:off x="422275" y="4149725"/>
            <a:ext cx="1485900" cy="1582738"/>
            <a:chOff x="3046" y="2541"/>
            <a:chExt cx="936" cy="997"/>
          </a:xfrm>
        </p:grpSpPr>
        <p:sp>
          <p:nvSpPr>
            <p:cNvPr id="67631" name="Rectangle 43"/>
            <p:cNvSpPr>
              <a:spLocks noChangeArrowheads="1"/>
            </p:cNvSpPr>
            <p:nvPr/>
          </p:nvSpPr>
          <p:spPr bwMode="auto">
            <a:xfrm>
              <a:off x="3046" y="2541"/>
              <a:ext cx="936" cy="997"/>
            </a:xfrm>
            <a:prstGeom prst="rect">
              <a:avLst/>
            </a:prstGeom>
            <a:noFill/>
            <a:ln w="28575" cap="sq">
              <a:solidFill>
                <a:srgbClr val="3366FF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7632" name="Text Box 44"/>
            <p:cNvSpPr txBox="1">
              <a:spLocks noChangeArrowheads="1"/>
            </p:cNvSpPr>
            <p:nvPr/>
          </p:nvSpPr>
          <p:spPr bwMode="auto">
            <a:xfrm>
              <a:off x="3105" y="2586"/>
              <a:ext cx="224" cy="288"/>
            </a:xfrm>
            <a:prstGeom prst="rect">
              <a:avLst/>
            </a:prstGeom>
            <a:noFill/>
            <a:ln w="28575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54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rPr>
                <a:t>+</a:t>
              </a:r>
            </a:p>
          </p:txBody>
        </p:sp>
        <p:sp>
          <p:nvSpPr>
            <p:cNvPr id="67633" name="Text Box 45"/>
            <p:cNvSpPr txBox="1">
              <a:spLocks noChangeArrowheads="1"/>
            </p:cNvSpPr>
            <p:nvPr/>
          </p:nvSpPr>
          <p:spPr bwMode="auto">
            <a:xfrm>
              <a:off x="3516" y="2604"/>
              <a:ext cx="221" cy="288"/>
            </a:xfrm>
            <a:prstGeom prst="rect">
              <a:avLst/>
            </a:prstGeom>
            <a:noFill/>
            <a:ln w="28575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 Black" pitchFamily="34" charset="0"/>
                  <a:ea typeface="+mn-ea"/>
                  <a:cs typeface="+mn-cs"/>
                  <a:sym typeface="Symbol" pitchFamily="18" charset="2"/>
                </a:rPr>
                <a:t></a:t>
              </a:r>
            </a:p>
          </p:txBody>
        </p:sp>
      </p:grpSp>
      <p:grpSp>
        <p:nvGrpSpPr>
          <p:cNvPr id="11" name="Group 46"/>
          <p:cNvGrpSpPr>
            <a:grpSpLocks/>
          </p:cNvGrpSpPr>
          <p:nvPr/>
        </p:nvGrpSpPr>
        <p:grpSpPr bwMode="auto">
          <a:xfrm>
            <a:off x="2608263" y="4149725"/>
            <a:ext cx="1485900" cy="1582738"/>
            <a:chOff x="3046" y="2541"/>
            <a:chExt cx="936" cy="997"/>
          </a:xfrm>
        </p:grpSpPr>
        <p:sp>
          <p:nvSpPr>
            <p:cNvPr id="67628" name="Rectangle 47"/>
            <p:cNvSpPr>
              <a:spLocks noChangeArrowheads="1"/>
            </p:cNvSpPr>
            <p:nvPr/>
          </p:nvSpPr>
          <p:spPr bwMode="auto">
            <a:xfrm>
              <a:off x="3046" y="2541"/>
              <a:ext cx="936" cy="997"/>
            </a:xfrm>
            <a:prstGeom prst="rect">
              <a:avLst/>
            </a:prstGeom>
            <a:noFill/>
            <a:ln w="28575" cap="sq">
              <a:solidFill>
                <a:srgbClr val="3366FF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7629" name="Text Box 48"/>
            <p:cNvSpPr txBox="1">
              <a:spLocks noChangeArrowheads="1"/>
            </p:cNvSpPr>
            <p:nvPr/>
          </p:nvSpPr>
          <p:spPr bwMode="auto">
            <a:xfrm>
              <a:off x="3105" y="2586"/>
              <a:ext cx="224" cy="288"/>
            </a:xfrm>
            <a:prstGeom prst="rect">
              <a:avLst/>
            </a:prstGeom>
            <a:noFill/>
            <a:ln w="28575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540000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rPr>
                <a:t>+</a:t>
              </a:r>
            </a:p>
          </p:txBody>
        </p:sp>
        <p:sp>
          <p:nvSpPr>
            <p:cNvPr id="67630" name="Text Box 49"/>
            <p:cNvSpPr txBox="1">
              <a:spLocks noChangeArrowheads="1"/>
            </p:cNvSpPr>
            <p:nvPr/>
          </p:nvSpPr>
          <p:spPr bwMode="auto">
            <a:xfrm>
              <a:off x="3516" y="2604"/>
              <a:ext cx="221" cy="288"/>
            </a:xfrm>
            <a:prstGeom prst="rect">
              <a:avLst/>
            </a:prstGeom>
            <a:noFill/>
            <a:ln w="28575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 Black" pitchFamily="34" charset="0"/>
                  <a:ea typeface="+mn-ea"/>
                  <a:cs typeface="+mn-cs"/>
                  <a:sym typeface="Symbol" pitchFamily="18" charset="2"/>
                </a:rPr>
                <a:t></a:t>
              </a:r>
            </a:p>
          </p:txBody>
        </p:sp>
      </p:grpSp>
      <p:sp>
        <p:nvSpPr>
          <p:cNvPr id="67597" name="Text Box 50"/>
          <p:cNvSpPr txBox="1">
            <a:spLocks noChangeArrowheads="1"/>
          </p:cNvSpPr>
          <p:nvPr/>
        </p:nvSpPr>
        <p:spPr bwMode="auto">
          <a:xfrm>
            <a:off x="1527175" y="2917825"/>
            <a:ext cx="298450" cy="366713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1</a:t>
            </a:r>
          </a:p>
        </p:txBody>
      </p:sp>
      <p:sp>
        <p:nvSpPr>
          <p:cNvPr id="67598" name="Text Box 51"/>
          <p:cNvSpPr txBox="1">
            <a:spLocks noChangeArrowheads="1"/>
          </p:cNvSpPr>
          <p:nvPr/>
        </p:nvSpPr>
        <p:spPr bwMode="auto">
          <a:xfrm>
            <a:off x="3767138" y="2917825"/>
            <a:ext cx="298450" cy="366713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2</a:t>
            </a:r>
          </a:p>
        </p:txBody>
      </p:sp>
      <p:sp>
        <p:nvSpPr>
          <p:cNvPr id="67599" name="Text Box 52"/>
          <p:cNvSpPr txBox="1">
            <a:spLocks noChangeArrowheads="1"/>
          </p:cNvSpPr>
          <p:nvPr/>
        </p:nvSpPr>
        <p:spPr bwMode="auto">
          <a:xfrm>
            <a:off x="5962650" y="2927350"/>
            <a:ext cx="298450" cy="366713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3</a:t>
            </a:r>
          </a:p>
        </p:txBody>
      </p:sp>
      <p:sp>
        <p:nvSpPr>
          <p:cNvPr id="67600" name="Text Box 53"/>
          <p:cNvSpPr txBox="1">
            <a:spLocks noChangeArrowheads="1"/>
          </p:cNvSpPr>
          <p:nvPr/>
        </p:nvSpPr>
        <p:spPr bwMode="auto">
          <a:xfrm>
            <a:off x="1579563" y="5354638"/>
            <a:ext cx="298450" cy="366712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4</a:t>
            </a:r>
          </a:p>
        </p:txBody>
      </p:sp>
      <p:sp>
        <p:nvSpPr>
          <p:cNvPr id="67601" name="Text Box 54"/>
          <p:cNvSpPr txBox="1">
            <a:spLocks noChangeArrowheads="1"/>
          </p:cNvSpPr>
          <p:nvPr/>
        </p:nvSpPr>
        <p:spPr bwMode="auto">
          <a:xfrm>
            <a:off x="3765550" y="5354638"/>
            <a:ext cx="298450" cy="366712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5</a:t>
            </a:r>
          </a:p>
        </p:txBody>
      </p:sp>
      <p:grpSp>
        <p:nvGrpSpPr>
          <p:cNvPr id="12" name="Group 55"/>
          <p:cNvGrpSpPr>
            <a:grpSpLocks/>
          </p:cNvGrpSpPr>
          <p:nvPr/>
        </p:nvGrpSpPr>
        <p:grpSpPr bwMode="auto">
          <a:xfrm>
            <a:off x="4511675" y="4286250"/>
            <a:ext cx="4200525" cy="1165225"/>
            <a:chOff x="2809" y="2481"/>
            <a:chExt cx="2646" cy="734"/>
          </a:xfrm>
        </p:grpSpPr>
        <p:sp>
          <p:nvSpPr>
            <p:cNvPr id="67616" name="Text Box 56"/>
            <p:cNvSpPr txBox="1">
              <a:spLocks noChangeArrowheads="1"/>
            </p:cNvSpPr>
            <p:nvPr/>
          </p:nvSpPr>
          <p:spPr bwMode="auto">
            <a:xfrm>
              <a:off x="2809" y="2481"/>
              <a:ext cx="1268" cy="288"/>
            </a:xfrm>
            <a:prstGeom prst="rect">
              <a:avLst/>
            </a:prstGeom>
            <a:noFill/>
            <a:ln w="28575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66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rPr>
                <a:t>Code for location </a:t>
              </a: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FF66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rPr>
                <a:t>+</a:t>
              </a:r>
            </a:p>
          </p:txBody>
        </p:sp>
        <p:sp>
          <p:nvSpPr>
            <p:cNvPr id="67617" name="Line 57"/>
            <p:cNvSpPr>
              <a:spLocks noChangeShapeType="1"/>
            </p:cNvSpPr>
            <p:nvPr/>
          </p:nvSpPr>
          <p:spPr bwMode="auto">
            <a:xfrm flipV="1">
              <a:off x="4151" y="2721"/>
              <a:ext cx="1304" cy="7"/>
            </a:xfrm>
            <a:prstGeom prst="line">
              <a:avLst/>
            </a:prstGeom>
            <a:noFill/>
            <a:ln w="15875" cap="sq">
              <a:solidFill>
                <a:srgbClr val="3366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7618" name="Rectangle 58"/>
            <p:cNvSpPr>
              <a:spLocks noChangeArrowheads="1"/>
            </p:cNvSpPr>
            <p:nvPr/>
          </p:nvSpPr>
          <p:spPr bwMode="auto">
            <a:xfrm>
              <a:off x="4985" y="2615"/>
              <a:ext cx="159" cy="93"/>
            </a:xfrm>
            <a:prstGeom prst="rect">
              <a:avLst/>
            </a:prstGeom>
            <a:solidFill>
              <a:schemeClr val="tx1"/>
            </a:solidFill>
            <a:ln w="28575" cap="sq">
              <a:solidFill>
                <a:schemeClr val="tx1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7619" name="Rectangle 59"/>
            <p:cNvSpPr>
              <a:spLocks noChangeArrowheads="1"/>
            </p:cNvSpPr>
            <p:nvPr/>
          </p:nvSpPr>
          <p:spPr bwMode="auto">
            <a:xfrm>
              <a:off x="5209" y="2613"/>
              <a:ext cx="159" cy="93"/>
            </a:xfrm>
            <a:prstGeom prst="rect">
              <a:avLst/>
            </a:prstGeom>
            <a:solidFill>
              <a:schemeClr val="tx1"/>
            </a:solidFill>
            <a:ln w="28575" cap="sq">
              <a:solidFill>
                <a:schemeClr val="tx1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7620" name="Rectangle 60"/>
            <p:cNvSpPr>
              <a:spLocks noChangeArrowheads="1"/>
            </p:cNvSpPr>
            <p:nvPr/>
          </p:nvSpPr>
          <p:spPr bwMode="auto">
            <a:xfrm>
              <a:off x="4276" y="2516"/>
              <a:ext cx="159" cy="192"/>
            </a:xfrm>
            <a:prstGeom prst="rect">
              <a:avLst/>
            </a:prstGeom>
            <a:solidFill>
              <a:srgbClr val="FFCC00"/>
            </a:solidFill>
            <a:ln w="28575" cap="sq">
              <a:solidFill>
                <a:srgbClr val="FFCC00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7621" name="Line 61"/>
            <p:cNvSpPr>
              <a:spLocks noChangeShapeType="1"/>
            </p:cNvSpPr>
            <p:nvPr/>
          </p:nvSpPr>
          <p:spPr bwMode="auto">
            <a:xfrm flipV="1">
              <a:off x="4151" y="3204"/>
              <a:ext cx="1297" cy="0"/>
            </a:xfrm>
            <a:prstGeom prst="line">
              <a:avLst/>
            </a:prstGeom>
            <a:noFill/>
            <a:ln w="15875" cap="sq">
              <a:solidFill>
                <a:srgbClr val="3366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7622" name="Rectangle 62"/>
            <p:cNvSpPr>
              <a:spLocks noChangeArrowheads="1"/>
            </p:cNvSpPr>
            <p:nvPr/>
          </p:nvSpPr>
          <p:spPr bwMode="auto">
            <a:xfrm>
              <a:off x="4971" y="3098"/>
              <a:ext cx="159" cy="93"/>
            </a:xfrm>
            <a:prstGeom prst="rect">
              <a:avLst/>
            </a:prstGeom>
            <a:solidFill>
              <a:schemeClr val="tx1"/>
            </a:solidFill>
            <a:ln w="28575" cap="sq">
              <a:solidFill>
                <a:schemeClr val="tx1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7623" name="Rectangle 63"/>
            <p:cNvSpPr>
              <a:spLocks noChangeArrowheads="1"/>
            </p:cNvSpPr>
            <p:nvPr/>
          </p:nvSpPr>
          <p:spPr bwMode="auto">
            <a:xfrm>
              <a:off x="4521" y="2854"/>
              <a:ext cx="159" cy="337"/>
            </a:xfrm>
            <a:prstGeom prst="rect">
              <a:avLst/>
            </a:prstGeom>
            <a:solidFill>
              <a:srgbClr val="FF0000"/>
            </a:solidFill>
            <a:ln w="28575" cap="sq">
              <a:solidFill>
                <a:srgbClr val="FF0000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7624" name="Rectangle 64"/>
            <p:cNvSpPr>
              <a:spLocks noChangeArrowheads="1"/>
            </p:cNvSpPr>
            <p:nvPr/>
          </p:nvSpPr>
          <p:spPr bwMode="auto">
            <a:xfrm>
              <a:off x="4753" y="2615"/>
              <a:ext cx="159" cy="93"/>
            </a:xfrm>
            <a:prstGeom prst="rect">
              <a:avLst/>
            </a:prstGeom>
            <a:solidFill>
              <a:schemeClr val="tx1"/>
            </a:solidFill>
            <a:ln w="28575" cap="sq">
              <a:solidFill>
                <a:schemeClr val="tx1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7625" name="Rectangle 65"/>
            <p:cNvSpPr>
              <a:spLocks noChangeArrowheads="1"/>
            </p:cNvSpPr>
            <p:nvPr/>
          </p:nvSpPr>
          <p:spPr bwMode="auto">
            <a:xfrm>
              <a:off x="4739" y="3005"/>
              <a:ext cx="159" cy="192"/>
            </a:xfrm>
            <a:prstGeom prst="rect">
              <a:avLst/>
            </a:prstGeom>
            <a:solidFill>
              <a:srgbClr val="FFCC00"/>
            </a:solidFill>
            <a:ln w="28575" cap="sq">
              <a:solidFill>
                <a:srgbClr val="FFCC00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7626" name="Rectangle 66"/>
            <p:cNvSpPr>
              <a:spLocks noChangeArrowheads="1"/>
            </p:cNvSpPr>
            <p:nvPr/>
          </p:nvSpPr>
          <p:spPr bwMode="auto">
            <a:xfrm>
              <a:off x="5196" y="3000"/>
              <a:ext cx="159" cy="192"/>
            </a:xfrm>
            <a:prstGeom prst="rect">
              <a:avLst/>
            </a:prstGeom>
            <a:solidFill>
              <a:srgbClr val="FFCC00"/>
            </a:solidFill>
            <a:ln w="28575" cap="sq">
              <a:solidFill>
                <a:srgbClr val="FFCC00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7627" name="Text Box 67"/>
            <p:cNvSpPr txBox="1">
              <a:spLocks noChangeArrowheads="1"/>
            </p:cNvSpPr>
            <p:nvPr/>
          </p:nvSpPr>
          <p:spPr bwMode="auto">
            <a:xfrm>
              <a:off x="2829" y="2927"/>
              <a:ext cx="1265" cy="288"/>
            </a:xfrm>
            <a:prstGeom prst="rect">
              <a:avLst/>
            </a:prstGeom>
            <a:noFill/>
            <a:ln w="28575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66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rPr>
                <a:t>Code for location </a:t>
              </a: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FF66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  <a:sym typeface="Symbol" pitchFamily="18" charset="2"/>
                </a:rPr>
                <a:t></a:t>
              </a:r>
            </a:p>
          </p:txBody>
        </p:sp>
      </p:grpSp>
      <p:sp>
        <p:nvSpPr>
          <p:cNvPr id="67603" name="Text Box 68"/>
          <p:cNvSpPr txBox="1">
            <a:spLocks noChangeArrowheads="1"/>
          </p:cNvSpPr>
          <p:nvPr/>
        </p:nvSpPr>
        <p:spPr bwMode="auto">
          <a:xfrm>
            <a:off x="6802438" y="5430838"/>
            <a:ext cx="298450" cy="366712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1</a:t>
            </a:r>
          </a:p>
        </p:txBody>
      </p:sp>
      <p:sp>
        <p:nvSpPr>
          <p:cNvPr id="67604" name="Text Box 69"/>
          <p:cNvSpPr txBox="1">
            <a:spLocks noChangeArrowheads="1"/>
          </p:cNvSpPr>
          <p:nvPr/>
        </p:nvSpPr>
        <p:spPr bwMode="auto">
          <a:xfrm>
            <a:off x="7204075" y="5430838"/>
            <a:ext cx="298450" cy="366712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2</a:t>
            </a:r>
          </a:p>
        </p:txBody>
      </p:sp>
      <p:sp>
        <p:nvSpPr>
          <p:cNvPr id="67605" name="Text Box 70"/>
          <p:cNvSpPr txBox="1">
            <a:spLocks noChangeArrowheads="1"/>
          </p:cNvSpPr>
          <p:nvPr/>
        </p:nvSpPr>
        <p:spPr bwMode="auto">
          <a:xfrm>
            <a:off x="7561263" y="5430838"/>
            <a:ext cx="298450" cy="366712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3</a:t>
            </a:r>
          </a:p>
        </p:txBody>
      </p:sp>
      <p:sp>
        <p:nvSpPr>
          <p:cNvPr id="67606" name="Text Box 71"/>
          <p:cNvSpPr txBox="1">
            <a:spLocks noChangeArrowheads="1"/>
          </p:cNvSpPr>
          <p:nvPr/>
        </p:nvSpPr>
        <p:spPr bwMode="auto">
          <a:xfrm>
            <a:off x="7916863" y="5430838"/>
            <a:ext cx="298450" cy="366712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4</a:t>
            </a:r>
          </a:p>
        </p:txBody>
      </p:sp>
      <p:sp>
        <p:nvSpPr>
          <p:cNvPr id="67607" name="Text Box 72"/>
          <p:cNvSpPr txBox="1">
            <a:spLocks noChangeArrowheads="1"/>
          </p:cNvSpPr>
          <p:nvPr/>
        </p:nvSpPr>
        <p:spPr bwMode="auto">
          <a:xfrm>
            <a:off x="8285163" y="5419725"/>
            <a:ext cx="298450" cy="366713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5</a:t>
            </a:r>
          </a:p>
        </p:txBody>
      </p:sp>
      <p:sp>
        <p:nvSpPr>
          <p:cNvPr id="67608" name="Rectangle 73"/>
          <p:cNvSpPr>
            <a:spLocks noChangeArrowheads="1"/>
          </p:cNvSpPr>
          <p:nvPr/>
        </p:nvSpPr>
        <p:spPr bwMode="auto">
          <a:xfrm>
            <a:off x="7135813" y="1735138"/>
            <a:ext cx="231775" cy="252412"/>
          </a:xfrm>
          <a:prstGeom prst="rect">
            <a:avLst/>
          </a:prstGeom>
          <a:solidFill>
            <a:srgbClr val="FF0000"/>
          </a:solidFill>
          <a:ln w="28575" cap="sq">
            <a:solidFill>
              <a:srgbClr val="FF0000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7609" name="Rectangle 74"/>
          <p:cNvSpPr>
            <a:spLocks noChangeArrowheads="1"/>
          </p:cNvSpPr>
          <p:nvPr/>
        </p:nvSpPr>
        <p:spPr bwMode="auto">
          <a:xfrm>
            <a:off x="7135813" y="2112963"/>
            <a:ext cx="231775" cy="252412"/>
          </a:xfrm>
          <a:prstGeom prst="rect">
            <a:avLst/>
          </a:prstGeom>
          <a:solidFill>
            <a:srgbClr val="FF6600"/>
          </a:solidFill>
          <a:ln w="28575" cap="sq">
            <a:solidFill>
              <a:srgbClr val="FF6600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7610" name="Rectangle 75"/>
          <p:cNvSpPr>
            <a:spLocks noChangeArrowheads="1"/>
          </p:cNvSpPr>
          <p:nvPr/>
        </p:nvSpPr>
        <p:spPr bwMode="auto">
          <a:xfrm>
            <a:off x="7137400" y="2503488"/>
            <a:ext cx="231775" cy="252412"/>
          </a:xfrm>
          <a:prstGeom prst="rect">
            <a:avLst/>
          </a:prstGeom>
          <a:solidFill>
            <a:srgbClr val="FFCC00"/>
          </a:solidFill>
          <a:ln w="28575" cap="sq">
            <a:solidFill>
              <a:srgbClr val="FFCC00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7611" name="Rectangle 76"/>
          <p:cNvSpPr>
            <a:spLocks noChangeArrowheads="1"/>
          </p:cNvSpPr>
          <p:nvPr/>
        </p:nvSpPr>
        <p:spPr bwMode="auto">
          <a:xfrm>
            <a:off x="7134225" y="2890838"/>
            <a:ext cx="231775" cy="252412"/>
          </a:xfrm>
          <a:prstGeom prst="rect">
            <a:avLst/>
          </a:prstGeom>
          <a:solidFill>
            <a:srgbClr val="FFFF66"/>
          </a:solidFill>
          <a:ln w="28575" cap="sq">
            <a:solidFill>
              <a:srgbClr val="FFFF66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7612" name="Text Box 77"/>
          <p:cNvSpPr txBox="1">
            <a:spLocks noChangeArrowheads="1"/>
          </p:cNvSpPr>
          <p:nvPr/>
        </p:nvSpPr>
        <p:spPr bwMode="auto">
          <a:xfrm>
            <a:off x="7496175" y="2847975"/>
            <a:ext cx="1417638" cy="33655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Low firing rate</a:t>
            </a:r>
          </a:p>
        </p:txBody>
      </p:sp>
      <p:sp>
        <p:nvSpPr>
          <p:cNvPr id="67613" name="Text Box 78"/>
          <p:cNvSpPr txBox="1">
            <a:spLocks noChangeArrowheads="1"/>
          </p:cNvSpPr>
          <p:nvPr/>
        </p:nvSpPr>
        <p:spPr bwMode="auto">
          <a:xfrm>
            <a:off x="7464425" y="1701800"/>
            <a:ext cx="1452563" cy="33655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High firing rate</a:t>
            </a:r>
          </a:p>
        </p:txBody>
      </p:sp>
      <p:sp>
        <p:nvSpPr>
          <p:cNvPr id="67614" name="Text Box 79"/>
          <p:cNvSpPr txBox="1">
            <a:spLocks noChangeArrowheads="1"/>
          </p:cNvSpPr>
          <p:nvPr/>
        </p:nvSpPr>
        <p:spPr bwMode="auto">
          <a:xfrm>
            <a:off x="2000250" y="127000"/>
            <a:ext cx="5021263" cy="45720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Ensemble Coding: Distributed Codes</a:t>
            </a:r>
          </a:p>
        </p:txBody>
      </p:sp>
      <p:sp>
        <p:nvSpPr>
          <p:cNvPr id="67615" name="Text Box 80"/>
          <p:cNvSpPr txBox="1">
            <a:spLocks noChangeArrowheads="1"/>
          </p:cNvSpPr>
          <p:nvPr/>
        </p:nvSpPr>
        <p:spPr bwMode="auto">
          <a:xfrm>
            <a:off x="2643188" y="617538"/>
            <a:ext cx="2889250" cy="396875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Hippocampal Place Cells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3695563" y="689894"/>
            <a:ext cx="1285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Neurons</a:t>
            </a: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3675" y="827970"/>
            <a:ext cx="2120900" cy="2677229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</p:pic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-54209" y="6370638"/>
            <a:ext cx="3388235" cy="276999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http://faculty.washington.edu/chudler/cellpyr.html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92414" y="1350098"/>
            <a:ext cx="3303586" cy="2165612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</p:pic>
      <p:sp>
        <p:nvSpPr>
          <p:cNvPr id="29702" name="Text Box 6"/>
          <p:cNvSpPr txBox="1">
            <a:spLocks noChangeArrowheads="1"/>
          </p:cNvSpPr>
          <p:nvPr/>
        </p:nvSpPr>
        <p:spPr bwMode="auto">
          <a:xfrm>
            <a:off x="261938" y="3543300"/>
            <a:ext cx="2120900" cy="33655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Cortical Pyramidal Cells</a:t>
            </a:r>
          </a:p>
        </p:txBody>
      </p:sp>
      <p:sp>
        <p:nvSpPr>
          <p:cNvPr id="29703" name="Text Box 7"/>
          <p:cNvSpPr txBox="1">
            <a:spLocks noChangeArrowheads="1"/>
          </p:cNvSpPr>
          <p:nvPr/>
        </p:nvSpPr>
        <p:spPr bwMode="auto">
          <a:xfrm>
            <a:off x="5508051" y="382588"/>
            <a:ext cx="2640013" cy="33655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Hippocampal Pyramidal Cells</a:t>
            </a:r>
          </a:p>
        </p:txBody>
      </p:sp>
      <p:pic>
        <p:nvPicPr>
          <p:cNvPr id="29704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99125" y="1006724"/>
            <a:ext cx="1987647" cy="3060599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</p:pic>
      <p:pic>
        <p:nvPicPr>
          <p:cNvPr id="29705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92088" y="4105275"/>
            <a:ext cx="3114675" cy="2039938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</p:pic>
      <p:sp>
        <p:nvSpPr>
          <p:cNvPr id="29706" name="Text Box 10"/>
          <p:cNvSpPr txBox="1">
            <a:spLocks noChangeArrowheads="1"/>
          </p:cNvSpPr>
          <p:nvPr/>
        </p:nvSpPr>
        <p:spPr bwMode="auto">
          <a:xfrm>
            <a:off x="627063" y="6119813"/>
            <a:ext cx="2165350" cy="33655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Cerebellar Purkinje Cell</a:t>
            </a:r>
          </a:p>
        </p:txBody>
      </p:sp>
      <p:sp>
        <p:nvSpPr>
          <p:cNvPr id="2" name="Rectangle 1"/>
          <p:cNvSpPr/>
          <p:nvPr/>
        </p:nvSpPr>
        <p:spPr>
          <a:xfrm>
            <a:off x="5906968" y="5609811"/>
            <a:ext cx="29931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Cool images at: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8"/>
              </a:rPr>
              <a:t>http://www.neuralimages.org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2578" name="Picture 2" descr="http://webvision.med.utah.edu/imageswv/Masland2.jpe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722" y="3674654"/>
            <a:ext cx="2260558" cy="2913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5669280" y="4295104"/>
            <a:ext cx="2024785" cy="338554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Retinal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Amacrine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Cell</a:t>
            </a:r>
          </a:p>
        </p:txBody>
      </p:sp>
      <p:sp>
        <p:nvSpPr>
          <p:cNvPr id="4" name="Rectangle 3"/>
          <p:cNvSpPr/>
          <p:nvPr/>
        </p:nvSpPr>
        <p:spPr>
          <a:xfrm>
            <a:off x="5669280" y="4609530"/>
            <a:ext cx="3230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10"/>
              </a:rPr>
              <a:t>http://webvision.med.utah.edu/book/part-iv-neurotransmitters-in-the-retina-2/part-iv-neurotransmitters-in-the-retina/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746" name="Picture 2" descr="My biggest CA1 ensemble recording of 33 cel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426" y="356771"/>
            <a:ext cx="3245352" cy="633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43216" y="6379211"/>
            <a:ext cx="39993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http://hargreaves.swong.webfactional.com/place.htm</a:t>
            </a:r>
          </a:p>
        </p:txBody>
      </p:sp>
      <p:pic>
        <p:nvPicPr>
          <p:cNvPr id="159748" name="Picture 4" descr="http://www.nature.com/nrn/journal/v5/n5/images/nrn1385-i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22" y="356771"/>
            <a:ext cx="4152900" cy="498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309449" y="5339607"/>
            <a:ext cx="449424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/>
                <a:ea typeface="+mn-ea"/>
                <a:cs typeface="Arial" charset="0"/>
                <a:hlinkClick r:id="rId4"/>
              </a:rPr>
              <a:t>NMDA receptors, place cells and hippocampal spatial memory</a:t>
            </a: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/>
              <a:ea typeface="+mn-ea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/>
                <a:ea typeface="+mn-ea"/>
                <a:cs typeface="Arial" charset="0"/>
              </a:rPr>
              <a:t>Kazu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/>
                <a:ea typeface="+mn-ea"/>
                <a:cs typeface="Arial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/>
                <a:ea typeface="+mn-ea"/>
                <a:cs typeface="Arial" charset="0"/>
              </a:rPr>
              <a:t>Nakazawa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/>
                <a:ea typeface="+mn-ea"/>
                <a:cs typeface="Arial" charset="0"/>
              </a:rPr>
              <a:t>, Thomas J. McHugh, Matthew A. Wilson &amp; Susumu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/>
                <a:ea typeface="+mn-ea"/>
                <a:cs typeface="Arial" charset="0"/>
              </a:rPr>
              <a:t>Tonegawa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/>
                <a:ea typeface="+mn-ea"/>
                <a:cs typeface="Arial" charset="0"/>
              </a:rPr>
              <a:t>. Nature Reviews Neuroscience 5, 361-372 (May 2004)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/>
                <a:ea typeface="+mn-ea"/>
                <a:cs typeface="Arial" charset="0"/>
              </a:rPr>
              <a:t>doi:10.1038/nrn1385</a:t>
            </a:r>
          </a:p>
        </p:txBody>
      </p:sp>
    </p:spTree>
    <p:extLst>
      <p:ext uri="{BB962C8B-B14F-4D97-AF65-F5344CB8AC3E}">
        <p14:creationId xmlns:p14="http://schemas.microsoft.com/office/powerpoint/2010/main" val="23077104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770" name="Picture 2" descr="http://www.nature.com/neuro/journal/v13/n8/images_article/nn.2602-F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26" y="700960"/>
            <a:ext cx="5392447" cy="460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79"/>
          <p:cNvSpPr txBox="1">
            <a:spLocks noChangeArrowheads="1"/>
          </p:cNvSpPr>
          <p:nvPr/>
        </p:nvSpPr>
        <p:spPr bwMode="auto">
          <a:xfrm>
            <a:off x="3606829" y="102937"/>
            <a:ext cx="1542410" cy="461665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Grid Cells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552" y="6550223"/>
            <a:ext cx="7369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Boccara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, C.N. et al (2010) Grid cells in pre- and para-subiculum. Nature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Neurosciece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13: 987-994.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42893" y="700960"/>
            <a:ext cx="316849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Grid cells have firing fields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with a grid pattern.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Nearby cells have fields with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similar spatial frequency and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orientation, but a spatial offset.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Fields in different regions can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have different spatial frequency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and orientation.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Grid cells are found in several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brain regions, including the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entorhinal cortex, the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presubiculum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, and the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parasubiculum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9826" y="5438274"/>
            <a:ext cx="882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Grid cells are thought to work with hippocampal place cells to encode spatial representations.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9826" y="5807606"/>
            <a:ext cx="8626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CC99">
                    <a:lumMod val="60000"/>
                    <a:lumOff val="4000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The 2014 </a:t>
            </a: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solidFill>
                  <a:srgbClr val="00CC99">
                    <a:lumMod val="60000"/>
                    <a:lumOff val="4000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Nobel Prize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CC99">
                    <a:lumMod val="60000"/>
                    <a:lumOff val="4000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in Physiology &amp; Medicine was awarded to May-Britt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CC99">
                    <a:lumMod val="60000"/>
                    <a:lumOff val="4000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Mozer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CC99">
                    <a:lumMod val="60000"/>
                    <a:lumOff val="4000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CC99">
                    <a:lumMod val="60000"/>
                    <a:lumOff val="4000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Edvard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CC99">
                  <a:lumMod val="60000"/>
                  <a:lumOff val="40000"/>
                </a:srgbClr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CC99">
                    <a:lumMod val="60000"/>
                    <a:lumOff val="4000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CC99">
                    <a:lumMod val="60000"/>
                    <a:lumOff val="4000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Mozer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CC99">
                    <a:lumMod val="60000"/>
                    <a:lumOff val="4000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and John O’Keefe for their work on grid cells and place cells.</a:t>
            </a:r>
          </a:p>
        </p:txBody>
      </p:sp>
    </p:spTree>
    <p:extLst>
      <p:ext uri="{BB962C8B-B14F-4D97-AF65-F5344CB8AC3E}">
        <p14:creationId xmlns:p14="http://schemas.microsoft.com/office/powerpoint/2010/main" val="9926764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770" name="Picture 2" descr="http://www.nature.com/neuro/journal/v13/n8/images_article/nn.2602-F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26" y="700960"/>
            <a:ext cx="5392447" cy="460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79"/>
          <p:cNvSpPr txBox="1">
            <a:spLocks noChangeArrowheads="1"/>
          </p:cNvSpPr>
          <p:nvPr/>
        </p:nvSpPr>
        <p:spPr bwMode="auto">
          <a:xfrm>
            <a:off x="3606829" y="102937"/>
            <a:ext cx="1542410" cy="461665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Grid Cells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552" y="6550223"/>
            <a:ext cx="7369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Boccara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, C.N. et al (2010) Grid cells in pre- and para-subiculum. Nature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Neurosciece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13: 987-994.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42893" y="700960"/>
            <a:ext cx="316849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Grid cells have firing fields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with a grid pattern.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Nearby cells have fields with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similar spatial frequency and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orientation, but a spatial offset.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Fields in different regions can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have different spatial frequency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and orientation.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Grid cells are found in several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brain regions, including the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entorhinal cortex, the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presubiculum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, and the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parasubiculum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9826" y="5438274"/>
            <a:ext cx="882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Grid cells are thought to work with hippocampal place cells to encode spatial representations.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9826" y="5807606"/>
            <a:ext cx="8626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CC99">
                    <a:lumMod val="60000"/>
                    <a:lumOff val="4000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The 2014 </a:t>
            </a: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solidFill>
                  <a:srgbClr val="00CC99">
                    <a:lumMod val="60000"/>
                    <a:lumOff val="4000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Nobel Prize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CC99">
                    <a:lumMod val="60000"/>
                    <a:lumOff val="4000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in Physiology &amp; Medicine was awarded to May-Britt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CC99">
                    <a:lumMod val="60000"/>
                    <a:lumOff val="4000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Mozer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CC99">
                    <a:lumMod val="60000"/>
                    <a:lumOff val="4000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CC99">
                    <a:lumMod val="60000"/>
                    <a:lumOff val="4000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Edvard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CC99">
                  <a:lumMod val="60000"/>
                  <a:lumOff val="40000"/>
                </a:srgbClr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CC99">
                    <a:lumMod val="60000"/>
                    <a:lumOff val="4000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CC99">
                    <a:lumMod val="60000"/>
                    <a:lumOff val="4000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Mozer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CC99">
                    <a:lumMod val="60000"/>
                    <a:lumOff val="4000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and John O’Keefe for their work on grid cells and place cells.</a:t>
            </a:r>
          </a:p>
        </p:txBody>
      </p:sp>
    </p:spTree>
    <p:extLst>
      <p:ext uri="{BB962C8B-B14F-4D97-AF65-F5344CB8AC3E}">
        <p14:creationId xmlns:p14="http://schemas.microsoft.com/office/powerpoint/2010/main" val="13491625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8763" y="344488"/>
            <a:ext cx="4106862" cy="251301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lg" len="lg"/>
          </a:ln>
        </p:spPr>
      </p:pic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9713" y="2863850"/>
            <a:ext cx="4119562" cy="25098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lg" len="lg"/>
          </a:ln>
        </p:spPr>
      </p:pic>
      <p:sp>
        <p:nvSpPr>
          <p:cNvPr id="68612" name="Rectangle 4"/>
          <p:cNvSpPr>
            <a:spLocks noChangeArrowheads="1"/>
          </p:cNvSpPr>
          <p:nvPr/>
        </p:nvSpPr>
        <p:spPr bwMode="auto">
          <a:xfrm>
            <a:off x="131763" y="5549900"/>
            <a:ext cx="4549775" cy="9429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lg" len="lg"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Tsunoda K, Yamane Y, Nishizaki M, &amp; Tanifuji M (2001)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Complex objects are represented in macaque inferotemporal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cortex by the combination of feature columns.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Nat Neurosci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4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:832–838.</a:t>
            </a:r>
          </a:p>
        </p:txBody>
      </p:sp>
      <p:pic>
        <p:nvPicPr>
          <p:cNvPr id="6861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76788" y="2557463"/>
            <a:ext cx="4367212" cy="29749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lg" len="lg"/>
          </a:ln>
        </p:spPr>
      </p:pic>
      <p:sp>
        <p:nvSpPr>
          <p:cNvPr id="68614" name="Rectangle 6"/>
          <p:cNvSpPr>
            <a:spLocks noChangeArrowheads="1"/>
          </p:cNvSpPr>
          <p:nvPr/>
        </p:nvSpPr>
        <p:spPr bwMode="auto">
          <a:xfrm>
            <a:off x="4926013" y="5622925"/>
            <a:ext cx="4056062" cy="7302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lg" len="lg"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Wang, G., Tanaka, K. &amp; Tanifuji M (2001)  Optical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imaging of functional organization in the monkey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inferotemporal cortex. 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Science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272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:1665-1668.</a:t>
            </a:r>
          </a:p>
        </p:txBody>
      </p:sp>
      <p:sp>
        <p:nvSpPr>
          <p:cNvPr id="68615" name="Text Box 7"/>
          <p:cNvSpPr txBox="1">
            <a:spLocks noChangeArrowheads="1"/>
          </p:cNvSpPr>
          <p:nvPr/>
        </p:nvSpPr>
        <p:spPr bwMode="auto">
          <a:xfrm>
            <a:off x="4752975" y="184150"/>
            <a:ext cx="3722688" cy="1006475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Distributed Coding: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Feature-Specific Activity in the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Macaque Inferotemporal Cortex</a:t>
            </a:r>
          </a:p>
        </p:txBody>
      </p:sp>
      <p:sp>
        <p:nvSpPr>
          <p:cNvPr id="68616" name="Text Box 8"/>
          <p:cNvSpPr txBox="1">
            <a:spLocks noChangeArrowheads="1"/>
          </p:cNvSpPr>
          <p:nvPr/>
        </p:nvSpPr>
        <p:spPr bwMode="auto">
          <a:xfrm>
            <a:off x="5089525" y="2154238"/>
            <a:ext cx="3775075" cy="336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Activity region moves as stimulus is rotated</a:t>
            </a:r>
          </a:p>
        </p:txBody>
      </p:sp>
      <p:sp>
        <p:nvSpPr>
          <p:cNvPr id="68617" name="Text Box 9"/>
          <p:cNvSpPr txBox="1">
            <a:spLocks noChangeArrowheads="1"/>
          </p:cNvSpPr>
          <p:nvPr/>
        </p:nvSpPr>
        <p:spPr bwMode="auto">
          <a:xfrm>
            <a:off x="4386263" y="1471613"/>
            <a:ext cx="4238625" cy="336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Specific features activate neurons in several spots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33463" y="788988"/>
            <a:ext cx="7143750" cy="523875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</p:pic>
      <p:sp>
        <p:nvSpPr>
          <p:cNvPr id="25603" name="Text Box 5"/>
          <p:cNvSpPr txBox="1">
            <a:spLocks noChangeArrowheads="1"/>
          </p:cNvSpPr>
          <p:nvPr/>
        </p:nvSpPr>
        <p:spPr bwMode="auto">
          <a:xfrm>
            <a:off x="2417763" y="168275"/>
            <a:ext cx="4470400" cy="45720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The Somatosensory Homunculus</a:t>
            </a:r>
          </a:p>
        </p:txBody>
      </p:sp>
      <p:sp>
        <p:nvSpPr>
          <p:cNvPr id="25604" name="Rectangle 6"/>
          <p:cNvSpPr>
            <a:spLocks noChangeArrowheads="1"/>
          </p:cNvSpPr>
          <p:nvPr/>
        </p:nvSpPr>
        <p:spPr bwMode="auto">
          <a:xfrm>
            <a:off x="2297113" y="6165850"/>
            <a:ext cx="4441825" cy="30480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3CC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  <a:hlinkClick r:id="rId4"/>
              </a:rPr>
              <a:t>http://ww2.coastal.edu/kingw/psyc450/skin/fig_12-2-5.png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3CC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50518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3275" y="838200"/>
            <a:ext cx="7620000" cy="5076825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</p:pic>
      <p:sp>
        <p:nvSpPr>
          <p:cNvPr id="26627" name="Rectangle 6"/>
          <p:cNvSpPr>
            <a:spLocks noChangeArrowheads="1"/>
          </p:cNvSpPr>
          <p:nvPr/>
        </p:nvSpPr>
        <p:spPr bwMode="auto">
          <a:xfrm>
            <a:off x="2540000" y="6048375"/>
            <a:ext cx="4081463" cy="30480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3CC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  <a:hlinkClick r:id="rId4"/>
              </a:rPr>
              <a:t>http://www.vis.caltech.edu/~zoltan/szeged8/img8.htm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3CC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</a:p>
        </p:txBody>
      </p:sp>
      <p:sp>
        <p:nvSpPr>
          <p:cNvPr id="26628" name="Text Box 7"/>
          <p:cNvSpPr txBox="1">
            <a:spLocks noChangeArrowheads="1"/>
          </p:cNvSpPr>
          <p:nvPr/>
        </p:nvSpPr>
        <p:spPr bwMode="auto">
          <a:xfrm>
            <a:off x="3173413" y="220663"/>
            <a:ext cx="3333750" cy="45720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The Motor Homunculus</a:t>
            </a:r>
          </a:p>
        </p:txBody>
      </p:sp>
    </p:spTree>
    <p:extLst>
      <p:ext uri="{BB962C8B-B14F-4D97-AF65-F5344CB8AC3E}">
        <p14:creationId xmlns:p14="http://schemas.microsoft.com/office/powerpoint/2010/main" val="69082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683764" y="146304"/>
            <a:ext cx="3033074" cy="461665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Stereotypical Actions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1" y="1078773"/>
            <a:ext cx="4279392" cy="3849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1630" y="4642969"/>
            <a:ext cx="4129875" cy="1456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63440" y="1078991"/>
            <a:ext cx="4139946" cy="3449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246888" y="581865"/>
            <a:ext cx="8302752" cy="37825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M.S.A. Graziano &amp; T.N. Aflalo (2007)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Mapping Behavioral Repertoire onto the Cortex, 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Neuron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56: 239-251.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9456" y="5001768"/>
            <a:ext cx="31918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Actions resulting from sustained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stimulation of various areas of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the motor cortex.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00600" y="6211669"/>
            <a:ext cx="3942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Cortical maps and simulated movements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generated by a computational model.</a:t>
            </a:r>
          </a:p>
        </p:txBody>
      </p:sp>
    </p:spTree>
    <p:extLst>
      <p:ext uri="{BB962C8B-B14F-4D97-AF65-F5344CB8AC3E}">
        <p14:creationId xmlns:p14="http://schemas.microsoft.com/office/powerpoint/2010/main" val="26846798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9841" y="1298448"/>
            <a:ext cx="3648457" cy="5440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98247" y="1337949"/>
            <a:ext cx="4845753" cy="2996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340803" y="128016"/>
            <a:ext cx="6303329" cy="892552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Sequential Movement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B.B.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Averbeck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, M.V. Chafee, D.A. Crowe, A.P.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Georgopoulos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(2002)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Parallel processing of serial movements in prefrontal cortex, PNAS 99: 13172-13177.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79392" y="5897880"/>
            <a:ext cx="3833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Neurons code for movement in specific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directions, and for stages of execution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90872" y="4361688"/>
            <a:ext cx="42178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The code for the entire sequence turns on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at the beginning, with amplitude indicating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order of execution.</a:t>
            </a:r>
          </a:p>
        </p:txBody>
      </p:sp>
    </p:spTree>
    <p:extLst>
      <p:ext uri="{BB962C8B-B14F-4D97-AF65-F5344CB8AC3E}">
        <p14:creationId xmlns:p14="http://schemas.microsoft.com/office/powerpoint/2010/main" val="32913562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250" name="Oval 26"/>
          <p:cNvSpPr>
            <a:spLocks noChangeArrowheads="1"/>
          </p:cNvSpPr>
          <p:nvPr/>
        </p:nvSpPr>
        <p:spPr bwMode="auto">
          <a:xfrm>
            <a:off x="4876800" y="935038"/>
            <a:ext cx="1082675" cy="493712"/>
          </a:xfrm>
          <a:prstGeom prst="ellipse">
            <a:avLst/>
          </a:prstGeom>
          <a:solidFill>
            <a:srgbClr val="141400"/>
          </a:solidFill>
          <a:ln w="22225" cap="sq">
            <a:solidFill>
              <a:srgbClr val="808000"/>
            </a:solidFill>
            <a:round/>
            <a:headEnd type="none" w="lg" len="lg"/>
            <a:tailEnd type="none" w="lg" len="lg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04239" name="Rectangle 15"/>
          <p:cNvSpPr>
            <a:spLocks noChangeArrowheads="1"/>
          </p:cNvSpPr>
          <p:nvPr/>
        </p:nvSpPr>
        <p:spPr bwMode="auto">
          <a:xfrm>
            <a:off x="1830388" y="882650"/>
            <a:ext cx="1828800" cy="5276850"/>
          </a:xfrm>
          <a:prstGeom prst="rect">
            <a:avLst/>
          </a:prstGeom>
          <a:solidFill>
            <a:srgbClr val="420000"/>
          </a:solidFill>
          <a:ln w="22225" cap="sq">
            <a:noFill/>
            <a:miter lim="800000"/>
            <a:headEnd type="none" w="lg" len="lg"/>
            <a:tailEnd type="none" w="lg" len="lg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04226" name="Text Box 2"/>
          <p:cNvSpPr txBox="1">
            <a:spLocks noChangeArrowheads="1"/>
          </p:cNvSpPr>
          <p:nvPr/>
        </p:nvSpPr>
        <p:spPr bwMode="auto">
          <a:xfrm>
            <a:off x="2620963" y="0"/>
            <a:ext cx="3830637" cy="45720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The Motor Synergies Model</a:t>
            </a:r>
          </a:p>
        </p:txBody>
      </p:sp>
      <p:pic>
        <p:nvPicPr>
          <p:cNvPr id="1204238" name="Picture 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3488" y="1025525"/>
            <a:ext cx="1049337" cy="1549400"/>
          </a:xfrm>
          <a:prstGeom prst="rect">
            <a:avLst/>
          </a:prstGeom>
          <a:noFill/>
          <a:ln w="22225" cap="sq">
            <a:noFill/>
            <a:miter lim="800000"/>
            <a:headEnd type="none" w="lg" len="lg"/>
            <a:tailEnd type="none" w="lg" len="lg"/>
          </a:ln>
          <a:effectLst/>
        </p:spPr>
      </p:pic>
      <p:pic>
        <p:nvPicPr>
          <p:cNvPr id="1204241" name="Picture 1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03488" y="2665413"/>
            <a:ext cx="1060450" cy="1547812"/>
          </a:xfrm>
          <a:prstGeom prst="rect">
            <a:avLst/>
          </a:prstGeom>
          <a:noFill/>
          <a:ln w="22225" cap="sq">
            <a:noFill/>
            <a:miter lim="800000"/>
            <a:headEnd type="none" w="lg" len="lg"/>
            <a:tailEnd type="none" w="lg" len="lg"/>
          </a:ln>
          <a:effectLst/>
        </p:spPr>
      </p:pic>
      <p:pic>
        <p:nvPicPr>
          <p:cNvPr id="1204242" name="Picture 1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3013" y="4327525"/>
            <a:ext cx="1041400" cy="1560513"/>
          </a:xfrm>
          <a:prstGeom prst="rect">
            <a:avLst/>
          </a:prstGeom>
          <a:noFill/>
          <a:ln w="22225" cap="sq">
            <a:noFill/>
            <a:miter lim="800000"/>
            <a:headEnd type="none" w="lg" len="lg"/>
            <a:tailEnd type="none" w="lg" len="lg"/>
          </a:ln>
          <a:effectLst/>
        </p:spPr>
      </p:pic>
      <p:sp>
        <p:nvSpPr>
          <p:cNvPr id="1204244" name="Text Box 20"/>
          <p:cNvSpPr txBox="1">
            <a:spLocks noChangeArrowheads="1"/>
          </p:cNvSpPr>
          <p:nvPr/>
        </p:nvSpPr>
        <p:spPr bwMode="auto">
          <a:xfrm>
            <a:off x="4975225" y="1008063"/>
            <a:ext cx="862013" cy="304800"/>
          </a:xfrm>
          <a:prstGeom prst="rect">
            <a:avLst/>
          </a:prstGeom>
          <a:noFill/>
          <a:ln w="22225" cap="sq">
            <a:noFill/>
            <a:miter lim="800000"/>
            <a:headEnd type="none" w="lg" len="lg"/>
            <a:tailEnd type="none" w="lg" len="lg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Muscle 1</a:t>
            </a:r>
          </a:p>
        </p:txBody>
      </p:sp>
      <p:sp>
        <p:nvSpPr>
          <p:cNvPr id="1204246" name="Line 22"/>
          <p:cNvSpPr>
            <a:spLocks noChangeShapeType="1"/>
          </p:cNvSpPr>
          <p:nvPr/>
        </p:nvSpPr>
        <p:spPr bwMode="auto">
          <a:xfrm>
            <a:off x="3552825" y="1092200"/>
            <a:ext cx="1293813" cy="0"/>
          </a:xfrm>
          <a:prstGeom prst="line">
            <a:avLst/>
          </a:prstGeom>
          <a:noFill/>
          <a:ln w="22225" cap="sq">
            <a:solidFill>
              <a:srgbClr val="FF9900"/>
            </a:solidFill>
            <a:round/>
            <a:headEnd type="none" w="lg" len="lg"/>
            <a:tailEnd type="arrow" w="sm" len="med"/>
          </a:ln>
          <a:effectLst/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04247" name="Line 23"/>
          <p:cNvSpPr>
            <a:spLocks noChangeShapeType="1"/>
          </p:cNvSpPr>
          <p:nvPr/>
        </p:nvSpPr>
        <p:spPr bwMode="auto">
          <a:xfrm flipV="1">
            <a:off x="3573463" y="1279525"/>
            <a:ext cx="1292225" cy="3079750"/>
          </a:xfrm>
          <a:prstGeom prst="line">
            <a:avLst/>
          </a:prstGeom>
          <a:noFill/>
          <a:ln w="22225" cap="sq">
            <a:solidFill>
              <a:srgbClr val="FF9900"/>
            </a:solidFill>
            <a:round/>
            <a:headEnd type="none" w="lg" len="lg"/>
            <a:tailEnd type="arrow" w="sm" len="med"/>
          </a:ln>
          <a:effectLst/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04249" name="Line 25"/>
          <p:cNvSpPr>
            <a:spLocks noChangeShapeType="1"/>
          </p:cNvSpPr>
          <p:nvPr/>
        </p:nvSpPr>
        <p:spPr bwMode="auto">
          <a:xfrm flipV="1">
            <a:off x="3554413" y="1154113"/>
            <a:ext cx="1303337" cy="1554162"/>
          </a:xfrm>
          <a:prstGeom prst="line">
            <a:avLst/>
          </a:prstGeom>
          <a:noFill/>
          <a:ln w="22225" cap="sq">
            <a:solidFill>
              <a:srgbClr val="FF9900"/>
            </a:solidFill>
            <a:round/>
            <a:headEnd type="none" w="lg" len="lg"/>
            <a:tailEnd type="arrow" w="sm" len="med"/>
          </a:ln>
          <a:effectLst/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04251" name="Oval 27"/>
          <p:cNvSpPr>
            <a:spLocks noChangeArrowheads="1"/>
          </p:cNvSpPr>
          <p:nvPr/>
        </p:nvSpPr>
        <p:spPr bwMode="auto">
          <a:xfrm>
            <a:off x="4854575" y="5454650"/>
            <a:ext cx="1082675" cy="493713"/>
          </a:xfrm>
          <a:prstGeom prst="ellipse">
            <a:avLst/>
          </a:prstGeom>
          <a:solidFill>
            <a:srgbClr val="141400"/>
          </a:solidFill>
          <a:ln w="22225" cap="sq">
            <a:solidFill>
              <a:srgbClr val="808000"/>
            </a:solidFill>
            <a:round/>
            <a:headEnd type="none" w="lg" len="lg"/>
            <a:tailEnd type="none" w="lg" len="lg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04252" name="Text Box 28"/>
          <p:cNvSpPr txBox="1">
            <a:spLocks noChangeArrowheads="1"/>
          </p:cNvSpPr>
          <p:nvPr/>
        </p:nvSpPr>
        <p:spPr bwMode="auto">
          <a:xfrm>
            <a:off x="4945063" y="5526088"/>
            <a:ext cx="950912" cy="304800"/>
          </a:xfrm>
          <a:prstGeom prst="rect">
            <a:avLst/>
          </a:prstGeom>
          <a:noFill/>
          <a:ln w="22225" cap="sq">
            <a:noFill/>
            <a:miter lim="800000"/>
            <a:headEnd type="none" w="lg" len="lg"/>
            <a:tailEnd type="none" w="lg" len="lg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Muscle 13</a:t>
            </a:r>
          </a:p>
        </p:txBody>
      </p:sp>
      <p:sp>
        <p:nvSpPr>
          <p:cNvPr id="1204253" name="Line 29"/>
          <p:cNvSpPr>
            <a:spLocks noChangeShapeType="1"/>
          </p:cNvSpPr>
          <p:nvPr/>
        </p:nvSpPr>
        <p:spPr bwMode="auto">
          <a:xfrm>
            <a:off x="3563938" y="5821363"/>
            <a:ext cx="1293812" cy="0"/>
          </a:xfrm>
          <a:prstGeom prst="line">
            <a:avLst/>
          </a:prstGeom>
          <a:noFill/>
          <a:ln w="22225" cap="sq">
            <a:solidFill>
              <a:srgbClr val="FF9900"/>
            </a:solidFill>
            <a:round/>
            <a:headEnd type="none" w="lg" len="lg"/>
            <a:tailEnd type="arrow" w="sm" len="med"/>
          </a:ln>
          <a:effectLst/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04254" name="Line 30"/>
          <p:cNvSpPr>
            <a:spLocks noChangeShapeType="1"/>
          </p:cNvSpPr>
          <p:nvPr/>
        </p:nvSpPr>
        <p:spPr bwMode="auto">
          <a:xfrm>
            <a:off x="3575050" y="4137025"/>
            <a:ext cx="1262063" cy="1557338"/>
          </a:xfrm>
          <a:prstGeom prst="line">
            <a:avLst/>
          </a:prstGeom>
          <a:noFill/>
          <a:ln w="22225" cap="sq">
            <a:solidFill>
              <a:srgbClr val="FF9900"/>
            </a:solidFill>
            <a:round/>
            <a:headEnd type="none" w="lg" len="lg"/>
            <a:tailEnd type="arrow" w="sm" len="med"/>
          </a:ln>
          <a:effectLst/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04255" name="Line 31"/>
          <p:cNvSpPr>
            <a:spLocks noChangeShapeType="1"/>
          </p:cNvSpPr>
          <p:nvPr/>
        </p:nvSpPr>
        <p:spPr bwMode="auto">
          <a:xfrm>
            <a:off x="3554413" y="2509838"/>
            <a:ext cx="1335087" cy="3038475"/>
          </a:xfrm>
          <a:prstGeom prst="line">
            <a:avLst/>
          </a:prstGeom>
          <a:noFill/>
          <a:ln w="22225" cap="sq">
            <a:solidFill>
              <a:srgbClr val="FF9900"/>
            </a:solidFill>
            <a:round/>
            <a:headEnd type="none" w="lg" len="lg"/>
            <a:tailEnd type="arrow" w="sm" len="med"/>
          </a:ln>
          <a:effectLst/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04256" name="Line 32"/>
          <p:cNvSpPr>
            <a:spLocks noChangeShapeType="1"/>
          </p:cNvSpPr>
          <p:nvPr/>
        </p:nvSpPr>
        <p:spPr bwMode="auto">
          <a:xfrm>
            <a:off x="957263" y="1544638"/>
            <a:ext cx="1503362" cy="0"/>
          </a:xfrm>
          <a:prstGeom prst="line">
            <a:avLst/>
          </a:prstGeom>
          <a:noFill/>
          <a:ln w="22225" cap="sq">
            <a:solidFill>
              <a:srgbClr val="FF9900"/>
            </a:solidFill>
            <a:round/>
            <a:headEnd type="none" w="lg" len="lg"/>
            <a:tailEnd type="triangl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04257" name="Line 33"/>
          <p:cNvSpPr>
            <a:spLocks noChangeShapeType="1"/>
          </p:cNvSpPr>
          <p:nvPr/>
        </p:nvSpPr>
        <p:spPr bwMode="auto">
          <a:xfrm>
            <a:off x="968375" y="2006600"/>
            <a:ext cx="1503363" cy="0"/>
          </a:xfrm>
          <a:prstGeom prst="line">
            <a:avLst/>
          </a:prstGeom>
          <a:noFill/>
          <a:ln w="22225" cap="sq">
            <a:solidFill>
              <a:srgbClr val="00FFFF"/>
            </a:solidFill>
            <a:round/>
            <a:headEnd type="none" w="lg" len="lg"/>
            <a:tailEnd type="triangl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04259" name="Text Box 35"/>
          <p:cNvSpPr txBox="1">
            <a:spLocks noChangeArrowheads="1"/>
          </p:cNvSpPr>
          <p:nvPr/>
        </p:nvSpPr>
        <p:spPr bwMode="auto">
          <a:xfrm>
            <a:off x="227013" y="1362075"/>
            <a:ext cx="714375" cy="327025"/>
          </a:xfrm>
          <a:prstGeom prst="rect">
            <a:avLst/>
          </a:prstGeom>
          <a:solidFill>
            <a:srgbClr val="2E0000"/>
          </a:solidFill>
          <a:ln w="22225" cap="sq">
            <a:solidFill>
              <a:srgbClr val="FF6600"/>
            </a:solidFill>
            <a:miter lim="800000"/>
            <a:headEnd type="none" w="lg" len="lg"/>
            <a:tailEnd type="none" w="lg" len="lg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Gain 1</a:t>
            </a:r>
          </a:p>
        </p:txBody>
      </p:sp>
      <p:sp>
        <p:nvSpPr>
          <p:cNvPr id="1204260" name="Text Box 36"/>
          <p:cNvSpPr txBox="1">
            <a:spLocks noChangeArrowheads="1"/>
          </p:cNvSpPr>
          <p:nvPr/>
        </p:nvSpPr>
        <p:spPr bwMode="auto">
          <a:xfrm>
            <a:off x="227013" y="1825625"/>
            <a:ext cx="774700" cy="327025"/>
          </a:xfrm>
          <a:prstGeom prst="rect">
            <a:avLst/>
          </a:prstGeom>
          <a:solidFill>
            <a:srgbClr val="000080"/>
          </a:solidFill>
          <a:ln w="22225" cap="sq">
            <a:solidFill>
              <a:srgbClr val="00FFFF"/>
            </a:solidFill>
            <a:miter lim="800000"/>
            <a:headEnd type="none" w="lg" len="lg"/>
            <a:tailEnd type="none" w="lg" len="lg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Delay 1</a:t>
            </a:r>
          </a:p>
        </p:txBody>
      </p:sp>
      <p:sp>
        <p:nvSpPr>
          <p:cNvPr id="1204261" name="Line 37"/>
          <p:cNvSpPr>
            <a:spLocks noChangeShapeType="1"/>
          </p:cNvSpPr>
          <p:nvPr/>
        </p:nvSpPr>
        <p:spPr bwMode="auto">
          <a:xfrm>
            <a:off x="957263" y="3173413"/>
            <a:ext cx="1503362" cy="0"/>
          </a:xfrm>
          <a:prstGeom prst="line">
            <a:avLst/>
          </a:prstGeom>
          <a:noFill/>
          <a:ln w="22225" cap="sq">
            <a:solidFill>
              <a:srgbClr val="FF9900"/>
            </a:solidFill>
            <a:round/>
            <a:headEnd type="none" w="lg" len="lg"/>
            <a:tailEnd type="triangl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04262" name="Line 38"/>
          <p:cNvSpPr>
            <a:spLocks noChangeShapeType="1"/>
          </p:cNvSpPr>
          <p:nvPr/>
        </p:nvSpPr>
        <p:spPr bwMode="auto">
          <a:xfrm>
            <a:off x="968375" y="3635375"/>
            <a:ext cx="1503363" cy="0"/>
          </a:xfrm>
          <a:prstGeom prst="line">
            <a:avLst/>
          </a:prstGeom>
          <a:noFill/>
          <a:ln w="22225" cap="sq">
            <a:solidFill>
              <a:srgbClr val="00FFFF"/>
            </a:solidFill>
            <a:round/>
            <a:headEnd type="none" w="lg" len="lg"/>
            <a:tailEnd type="triangl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04263" name="Text Box 39"/>
          <p:cNvSpPr txBox="1">
            <a:spLocks noChangeArrowheads="1"/>
          </p:cNvSpPr>
          <p:nvPr/>
        </p:nvSpPr>
        <p:spPr bwMode="auto">
          <a:xfrm>
            <a:off x="227013" y="2990850"/>
            <a:ext cx="714375" cy="327025"/>
          </a:xfrm>
          <a:prstGeom prst="rect">
            <a:avLst/>
          </a:prstGeom>
          <a:solidFill>
            <a:srgbClr val="2E0000"/>
          </a:solidFill>
          <a:ln w="22225" cap="sq">
            <a:solidFill>
              <a:srgbClr val="FF6600"/>
            </a:solidFill>
            <a:miter lim="800000"/>
            <a:headEnd type="none" w="lg" len="lg"/>
            <a:tailEnd type="none" w="lg" len="lg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Gain 2</a:t>
            </a:r>
          </a:p>
        </p:txBody>
      </p:sp>
      <p:sp>
        <p:nvSpPr>
          <p:cNvPr id="1204264" name="Text Box 40"/>
          <p:cNvSpPr txBox="1">
            <a:spLocks noChangeArrowheads="1"/>
          </p:cNvSpPr>
          <p:nvPr/>
        </p:nvSpPr>
        <p:spPr bwMode="auto">
          <a:xfrm>
            <a:off x="227013" y="3454400"/>
            <a:ext cx="774700" cy="327025"/>
          </a:xfrm>
          <a:prstGeom prst="rect">
            <a:avLst/>
          </a:prstGeom>
          <a:solidFill>
            <a:srgbClr val="000080"/>
          </a:solidFill>
          <a:ln w="22225" cap="sq">
            <a:solidFill>
              <a:srgbClr val="00FFFF"/>
            </a:solidFill>
            <a:miter lim="800000"/>
            <a:headEnd type="none" w="lg" len="lg"/>
            <a:tailEnd type="none" w="lg" len="lg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Delay 2</a:t>
            </a:r>
          </a:p>
        </p:txBody>
      </p:sp>
      <p:sp>
        <p:nvSpPr>
          <p:cNvPr id="1204265" name="Line 41"/>
          <p:cNvSpPr>
            <a:spLocks noChangeShapeType="1"/>
          </p:cNvSpPr>
          <p:nvPr/>
        </p:nvSpPr>
        <p:spPr bwMode="auto">
          <a:xfrm>
            <a:off x="987425" y="4833938"/>
            <a:ext cx="1503363" cy="0"/>
          </a:xfrm>
          <a:prstGeom prst="line">
            <a:avLst/>
          </a:prstGeom>
          <a:noFill/>
          <a:ln w="22225" cap="sq">
            <a:solidFill>
              <a:srgbClr val="FF9900"/>
            </a:solidFill>
            <a:round/>
            <a:headEnd type="none" w="lg" len="lg"/>
            <a:tailEnd type="triangl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04266" name="Line 42"/>
          <p:cNvSpPr>
            <a:spLocks noChangeShapeType="1"/>
          </p:cNvSpPr>
          <p:nvPr/>
        </p:nvSpPr>
        <p:spPr bwMode="auto">
          <a:xfrm>
            <a:off x="998538" y="5295900"/>
            <a:ext cx="1503362" cy="0"/>
          </a:xfrm>
          <a:prstGeom prst="line">
            <a:avLst/>
          </a:prstGeom>
          <a:noFill/>
          <a:ln w="22225" cap="sq">
            <a:solidFill>
              <a:srgbClr val="00FFFF"/>
            </a:solidFill>
            <a:round/>
            <a:headEnd type="none" w="lg" len="lg"/>
            <a:tailEnd type="triangl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04267" name="Text Box 43"/>
          <p:cNvSpPr txBox="1">
            <a:spLocks noChangeArrowheads="1"/>
          </p:cNvSpPr>
          <p:nvPr/>
        </p:nvSpPr>
        <p:spPr bwMode="auto">
          <a:xfrm>
            <a:off x="257175" y="4651375"/>
            <a:ext cx="714375" cy="327025"/>
          </a:xfrm>
          <a:prstGeom prst="rect">
            <a:avLst/>
          </a:prstGeom>
          <a:solidFill>
            <a:srgbClr val="2E0000"/>
          </a:solidFill>
          <a:ln w="22225" cap="sq">
            <a:solidFill>
              <a:srgbClr val="FF6600"/>
            </a:solidFill>
            <a:miter lim="800000"/>
            <a:headEnd type="none" w="lg" len="lg"/>
            <a:tailEnd type="none" w="lg" len="lg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Gain 3</a:t>
            </a:r>
          </a:p>
        </p:txBody>
      </p:sp>
      <p:sp>
        <p:nvSpPr>
          <p:cNvPr id="1204268" name="Text Box 44"/>
          <p:cNvSpPr txBox="1">
            <a:spLocks noChangeArrowheads="1"/>
          </p:cNvSpPr>
          <p:nvPr/>
        </p:nvSpPr>
        <p:spPr bwMode="auto">
          <a:xfrm>
            <a:off x="257175" y="5114925"/>
            <a:ext cx="774700" cy="327025"/>
          </a:xfrm>
          <a:prstGeom prst="rect">
            <a:avLst/>
          </a:prstGeom>
          <a:solidFill>
            <a:srgbClr val="000080"/>
          </a:solidFill>
          <a:ln w="22225" cap="sq">
            <a:solidFill>
              <a:srgbClr val="00FFFF"/>
            </a:solidFill>
            <a:miter lim="800000"/>
            <a:headEnd type="none" w="lg" len="lg"/>
            <a:tailEnd type="none" w="lg" len="lg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Delay 3</a:t>
            </a:r>
          </a:p>
        </p:txBody>
      </p:sp>
      <p:sp>
        <p:nvSpPr>
          <p:cNvPr id="1204269" name="Text Box 45"/>
          <p:cNvSpPr txBox="1">
            <a:spLocks noChangeArrowheads="1"/>
          </p:cNvSpPr>
          <p:nvPr/>
        </p:nvSpPr>
        <p:spPr bwMode="auto">
          <a:xfrm>
            <a:off x="4775200" y="1806575"/>
            <a:ext cx="4095750" cy="1800225"/>
          </a:xfrm>
          <a:prstGeom prst="rect">
            <a:avLst/>
          </a:prstGeom>
          <a:solidFill>
            <a:srgbClr val="2A0000"/>
          </a:solidFill>
          <a:ln w="22225" cap="sq">
            <a:solidFill>
              <a:srgbClr val="993366"/>
            </a:solidFill>
            <a:miter lim="800000"/>
            <a:headEnd type="none" w="lg" len="lg"/>
            <a:tailEnd type="none" w="lg" len="lg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Each synergy specifies a particular pattern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  of activity for each muscle.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45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Each synergy is evoked with a specific gain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  and time delay for each action.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45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The scaled and delayed synergies are summed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   at each muscle to produce the action.</a:t>
            </a:r>
          </a:p>
        </p:txBody>
      </p:sp>
      <p:sp>
        <p:nvSpPr>
          <p:cNvPr id="1204270" name="Text Box 46"/>
          <p:cNvSpPr txBox="1">
            <a:spLocks noChangeArrowheads="1"/>
          </p:cNvSpPr>
          <p:nvPr/>
        </p:nvSpPr>
        <p:spPr bwMode="auto">
          <a:xfrm>
            <a:off x="4795838" y="3833813"/>
            <a:ext cx="4095750" cy="1092200"/>
          </a:xfrm>
          <a:prstGeom prst="rect">
            <a:avLst/>
          </a:prstGeom>
          <a:solidFill>
            <a:srgbClr val="000080"/>
          </a:solidFill>
          <a:ln w="22225" cap="sq">
            <a:solidFill>
              <a:srgbClr val="00FFFF"/>
            </a:solidFill>
            <a:miter lim="800000"/>
            <a:headEnd type="none" w="lg" len="lg"/>
            <a:tailEnd type="none" w="lg" len="lg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Where are the synergies stored?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How are they configured (genetic or learned)?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How are gains and delays specified?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How and where  are new actions learned?</a:t>
            </a:r>
          </a:p>
        </p:txBody>
      </p:sp>
      <p:sp>
        <p:nvSpPr>
          <p:cNvPr id="1204271" name="Text Box 47"/>
          <p:cNvSpPr txBox="1">
            <a:spLocks noChangeArrowheads="1"/>
          </p:cNvSpPr>
          <p:nvPr/>
        </p:nvSpPr>
        <p:spPr bwMode="auto">
          <a:xfrm>
            <a:off x="1365250" y="446088"/>
            <a:ext cx="6245225" cy="33655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d’Avella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, A.,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Saltiel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, P. and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Bizzi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, E. (2003) Nature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Neurosci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6: 300-308)</a:t>
            </a:r>
          </a:p>
        </p:txBody>
      </p:sp>
    </p:spTree>
    <p:extLst>
      <p:ext uri="{BB962C8B-B14F-4D97-AF65-F5344CB8AC3E}">
        <p14:creationId xmlns:p14="http://schemas.microsoft.com/office/powerpoint/2010/main" val="6289476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276" name="Text Box 4"/>
          <p:cNvSpPr txBox="1">
            <a:spLocks noChangeArrowheads="1"/>
          </p:cNvSpPr>
          <p:nvPr/>
        </p:nvSpPr>
        <p:spPr bwMode="auto">
          <a:xfrm>
            <a:off x="2620963" y="0"/>
            <a:ext cx="3830637" cy="45720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The Motor Synergies Model</a:t>
            </a:r>
          </a:p>
        </p:txBody>
      </p:sp>
      <p:sp>
        <p:nvSpPr>
          <p:cNvPr id="1206303" name="Text Box 31"/>
          <p:cNvSpPr txBox="1">
            <a:spLocks noChangeArrowheads="1"/>
          </p:cNvSpPr>
          <p:nvPr/>
        </p:nvSpPr>
        <p:spPr bwMode="auto">
          <a:xfrm>
            <a:off x="1901825" y="414338"/>
            <a:ext cx="5159375" cy="33655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(Bizzi, E. et al (2008), Brain Research Reviews 57: 125-133)</a:t>
            </a:r>
          </a:p>
        </p:txBody>
      </p:sp>
      <p:pic>
        <p:nvPicPr>
          <p:cNvPr id="1206304" name="Picture 3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5788" y="817563"/>
            <a:ext cx="7972425" cy="5726112"/>
          </a:xfrm>
          <a:prstGeom prst="rect">
            <a:avLst/>
          </a:prstGeom>
          <a:noFill/>
          <a:ln w="22225" cap="sq">
            <a:noFill/>
            <a:miter lim="800000"/>
            <a:headEnd type="none" w="lg" len="lg"/>
            <a:tailEnd type="none" w="lg" len="lg"/>
          </a:ln>
          <a:effectLst/>
        </p:spPr>
      </p:pic>
    </p:spTree>
    <p:extLst>
      <p:ext uri="{BB962C8B-B14F-4D97-AF65-F5344CB8AC3E}">
        <p14:creationId xmlns:p14="http://schemas.microsoft.com/office/powerpoint/2010/main" val="4119418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834534" y="6000749"/>
            <a:ext cx="3699795" cy="338554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Calibri"/>
                <a:hlinkClick r:id="rId3"/>
              </a:rPr>
              <a:t>http://www.bristol.ac.uk/synaptic/basics/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673D8F-E1C6-48FF-919B-57645E434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924" y="1260932"/>
            <a:ext cx="6472810" cy="40003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AE97DC3-212A-41F4-A7B3-823B55184D01}"/>
              </a:ext>
            </a:extLst>
          </p:cNvPr>
          <p:cNvSpPr/>
          <p:nvPr/>
        </p:nvSpPr>
        <p:spPr>
          <a:xfrm>
            <a:off x="1066799" y="5200094"/>
            <a:ext cx="46085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Source: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https://training.seer.cancer.gov/anatomy/nervous/tissue.html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EF2299-DB98-4850-98FF-220BCB06F297}"/>
              </a:ext>
            </a:extLst>
          </p:cNvPr>
          <p:cNvSpPr txBox="1"/>
          <p:nvPr/>
        </p:nvSpPr>
        <p:spPr>
          <a:xfrm>
            <a:off x="834534" y="5662195"/>
            <a:ext cx="4826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 the following link for an excellent intro to the brain: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126D810F-3108-49B4-8CEC-348481119B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6908" y="706716"/>
            <a:ext cx="275000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Neuron Structure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19189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C521CF-7E70-43AB-A7B4-0AC1E0D27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41" y="825453"/>
            <a:ext cx="7673612" cy="52070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825EA6-77ED-45FF-9B82-14C817CCCCEB}"/>
              </a:ext>
            </a:extLst>
          </p:cNvPr>
          <p:cNvSpPr/>
          <p:nvPr/>
        </p:nvSpPr>
        <p:spPr>
          <a:xfrm>
            <a:off x="762000" y="6130517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CC99">
                    <a:lumMod val="60000"/>
                    <a:lumOff val="4000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https://www.allaboutvision.com/resources/retina.htm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0E9EFF41-6849-458C-8A7D-1F494C6F35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6163" y="125413"/>
            <a:ext cx="1873250" cy="519112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The Retina</a:t>
            </a:r>
          </a:p>
        </p:txBody>
      </p:sp>
    </p:spTree>
    <p:extLst>
      <p:ext uri="{BB962C8B-B14F-4D97-AF65-F5344CB8AC3E}">
        <p14:creationId xmlns:p14="http://schemas.microsoft.com/office/powerpoint/2010/main" val="17018802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ChangeArrowheads="1"/>
          </p:cNvSpPr>
          <p:nvPr/>
        </p:nvSpPr>
        <p:spPr bwMode="auto">
          <a:xfrm>
            <a:off x="2058988" y="706438"/>
            <a:ext cx="4730750" cy="5024437"/>
          </a:xfrm>
          <a:prstGeom prst="rect">
            <a:avLst/>
          </a:prstGeom>
          <a:solidFill>
            <a:srgbClr val="333300"/>
          </a:solidFill>
          <a:ln w="9525" cap="sq">
            <a:solidFill>
              <a:schemeClr val="tx2">
                <a:lumMod val="50000"/>
              </a:schemeClr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395" name="Text Box 3"/>
          <p:cNvSpPr txBox="1">
            <a:spLocks noChangeArrowheads="1"/>
          </p:cNvSpPr>
          <p:nvPr/>
        </p:nvSpPr>
        <p:spPr bwMode="auto">
          <a:xfrm>
            <a:off x="3586163" y="125413"/>
            <a:ext cx="1873250" cy="519112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The Retina</a:t>
            </a:r>
          </a:p>
        </p:txBody>
      </p:sp>
      <p:grpSp>
        <p:nvGrpSpPr>
          <p:cNvPr id="59396" name="Group 4"/>
          <p:cNvGrpSpPr>
            <a:grpSpLocks/>
          </p:cNvGrpSpPr>
          <p:nvPr/>
        </p:nvGrpSpPr>
        <p:grpSpPr bwMode="auto">
          <a:xfrm>
            <a:off x="2751138" y="979488"/>
            <a:ext cx="211137" cy="1555750"/>
            <a:chOff x="728" y="867"/>
            <a:chExt cx="133" cy="980"/>
          </a:xfrm>
        </p:grpSpPr>
        <p:sp>
          <p:nvSpPr>
            <p:cNvPr id="59530" name="Rectangle 5"/>
            <p:cNvSpPr>
              <a:spLocks noChangeArrowheads="1"/>
            </p:cNvSpPr>
            <p:nvPr/>
          </p:nvSpPr>
          <p:spPr bwMode="auto">
            <a:xfrm>
              <a:off x="742" y="867"/>
              <a:ext cx="105" cy="643"/>
            </a:xfrm>
            <a:prstGeom prst="rect">
              <a:avLst/>
            </a:prstGeom>
            <a:solidFill>
              <a:srgbClr val="33CCCC"/>
            </a:solidFill>
            <a:ln w="28575" cap="sq">
              <a:solidFill>
                <a:srgbClr val="33CCCC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59531" name="Line 6"/>
            <p:cNvSpPr>
              <a:spLocks noChangeShapeType="1"/>
            </p:cNvSpPr>
            <p:nvPr/>
          </p:nvSpPr>
          <p:spPr bwMode="auto">
            <a:xfrm>
              <a:off x="794" y="1490"/>
              <a:ext cx="0" cy="312"/>
            </a:xfrm>
            <a:prstGeom prst="line">
              <a:avLst/>
            </a:prstGeom>
            <a:noFill/>
            <a:ln w="53975" cap="sq">
              <a:solidFill>
                <a:srgbClr val="33CCCC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59532" name="Oval 7"/>
            <p:cNvSpPr>
              <a:spLocks noChangeArrowheads="1"/>
            </p:cNvSpPr>
            <p:nvPr/>
          </p:nvSpPr>
          <p:spPr bwMode="auto">
            <a:xfrm>
              <a:off x="728" y="1543"/>
              <a:ext cx="132" cy="139"/>
            </a:xfrm>
            <a:prstGeom prst="ellipse">
              <a:avLst/>
            </a:prstGeom>
            <a:solidFill>
              <a:srgbClr val="33CCCC"/>
            </a:solidFill>
            <a:ln w="28575" cap="sq">
              <a:solidFill>
                <a:srgbClr val="33CCCC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59533" name="Oval 8"/>
            <p:cNvSpPr>
              <a:spLocks noChangeArrowheads="1"/>
            </p:cNvSpPr>
            <p:nvPr/>
          </p:nvSpPr>
          <p:spPr bwMode="auto">
            <a:xfrm>
              <a:off x="762" y="1583"/>
              <a:ext cx="56" cy="73"/>
            </a:xfrm>
            <a:prstGeom prst="ellipse">
              <a:avLst/>
            </a:prstGeom>
            <a:solidFill>
              <a:srgbClr val="000080"/>
            </a:solidFill>
            <a:ln w="28575" cap="sq">
              <a:solidFill>
                <a:srgbClr val="000080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59534" name="Line 9"/>
            <p:cNvSpPr>
              <a:spLocks noChangeShapeType="1"/>
            </p:cNvSpPr>
            <p:nvPr/>
          </p:nvSpPr>
          <p:spPr bwMode="auto">
            <a:xfrm flipH="1">
              <a:off x="729" y="1807"/>
              <a:ext cx="46" cy="40"/>
            </a:xfrm>
            <a:prstGeom prst="line">
              <a:avLst/>
            </a:prstGeom>
            <a:noFill/>
            <a:ln w="44450" cap="sq">
              <a:solidFill>
                <a:srgbClr val="33CCCC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59535" name="Line 10"/>
            <p:cNvSpPr>
              <a:spLocks noChangeShapeType="1"/>
            </p:cNvSpPr>
            <p:nvPr/>
          </p:nvSpPr>
          <p:spPr bwMode="auto">
            <a:xfrm>
              <a:off x="801" y="1794"/>
              <a:ext cx="60" cy="53"/>
            </a:xfrm>
            <a:prstGeom prst="line">
              <a:avLst/>
            </a:prstGeom>
            <a:noFill/>
            <a:ln w="41275" cap="sq">
              <a:solidFill>
                <a:srgbClr val="33CCCC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59397" name="Group 11"/>
          <p:cNvGrpSpPr>
            <a:grpSpLocks/>
          </p:cNvGrpSpPr>
          <p:nvPr/>
        </p:nvGrpSpPr>
        <p:grpSpPr bwMode="auto">
          <a:xfrm>
            <a:off x="6337300" y="1211263"/>
            <a:ext cx="211138" cy="1355725"/>
            <a:chOff x="1919" y="1007"/>
            <a:chExt cx="133" cy="854"/>
          </a:xfrm>
        </p:grpSpPr>
        <p:sp>
          <p:nvSpPr>
            <p:cNvPr id="59523" name="Rectangle 12"/>
            <p:cNvSpPr>
              <a:spLocks noChangeArrowheads="1"/>
            </p:cNvSpPr>
            <p:nvPr/>
          </p:nvSpPr>
          <p:spPr bwMode="auto">
            <a:xfrm>
              <a:off x="1933" y="1186"/>
              <a:ext cx="98" cy="338"/>
            </a:xfrm>
            <a:prstGeom prst="rect">
              <a:avLst/>
            </a:prstGeom>
            <a:solidFill>
              <a:srgbClr val="9999FF"/>
            </a:solidFill>
            <a:ln w="28575" cap="sq">
              <a:solidFill>
                <a:srgbClr val="9999FF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59524" name="Line 13"/>
            <p:cNvSpPr>
              <a:spLocks noChangeShapeType="1"/>
            </p:cNvSpPr>
            <p:nvPr/>
          </p:nvSpPr>
          <p:spPr bwMode="auto">
            <a:xfrm>
              <a:off x="1985" y="1504"/>
              <a:ext cx="0" cy="312"/>
            </a:xfrm>
            <a:prstGeom prst="line">
              <a:avLst/>
            </a:prstGeom>
            <a:noFill/>
            <a:ln w="53975" cap="sq">
              <a:solidFill>
                <a:srgbClr val="9999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59525" name="Oval 14"/>
            <p:cNvSpPr>
              <a:spLocks noChangeArrowheads="1"/>
            </p:cNvSpPr>
            <p:nvPr/>
          </p:nvSpPr>
          <p:spPr bwMode="auto">
            <a:xfrm>
              <a:off x="1919" y="1557"/>
              <a:ext cx="132" cy="139"/>
            </a:xfrm>
            <a:prstGeom prst="ellipse">
              <a:avLst/>
            </a:prstGeom>
            <a:solidFill>
              <a:srgbClr val="9999FF"/>
            </a:solidFill>
            <a:ln w="28575" cap="sq">
              <a:solidFill>
                <a:srgbClr val="9999FF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59526" name="Oval 15"/>
            <p:cNvSpPr>
              <a:spLocks noChangeArrowheads="1"/>
            </p:cNvSpPr>
            <p:nvPr/>
          </p:nvSpPr>
          <p:spPr bwMode="auto">
            <a:xfrm>
              <a:off x="1959" y="1583"/>
              <a:ext cx="56" cy="73"/>
            </a:xfrm>
            <a:prstGeom prst="ellipse">
              <a:avLst/>
            </a:prstGeom>
            <a:solidFill>
              <a:schemeClr val="bg2"/>
            </a:solidFill>
            <a:ln w="28575" cap="sq">
              <a:solidFill>
                <a:schemeClr val="bg2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59527" name="Line 16"/>
            <p:cNvSpPr>
              <a:spLocks noChangeShapeType="1"/>
            </p:cNvSpPr>
            <p:nvPr/>
          </p:nvSpPr>
          <p:spPr bwMode="auto">
            <a:xfrm flipH="1">
              <a:off x="1920" y="1821"/>
              <a:ext cx="46" cy="40"/>
            </a:xfrm>
            <a:prstGeom prst="line">
              <a:avLst/>
            </a:prstGeom>
            <a:noFill/>
            <a:ln w="44450" cap="sq">
              <a:solidFill>
                <a:srgbClr val="9999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59528" name="Line 17"/>
            <p:cNvSpPr>
              <a:spLocks noChangeShapeType="1"/>
            </p:cNvSpPr>
            <p:nvPr/>
          </p:nvSpPr>
          <p:spPr bwMode="auto">
            <a:xfrm>
              <a:off x="1992" y="1808"/>
              <a:ext cx="60" cy="53"/>
            </a:xfrm>
            <a:prstGeom prst="line">
              <a:avLst/>
            </a:prstGeom>
            <a:noFill/>
            <a:ln w="41275" cap="sq">
              <a:solidFill>
                <a:srgbClr val="9999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59529" name="AutoShape 18"/>
            <p:cNvSpPr>
              <a:spLocks noChangeArrowheads="1"/>
            </p:cNvSpPr>
            <p:nvPr/>
          </p:nvSpPr>
          <p:spPr bwMode="auto">
            <a:xfrm>
              <a:off x="1934" y="1007"/>
              <a:ext cx="93" cy="173"/>
            </a:xfrm>
            <a:prstGeom prst="rtTriangle">
              <a:avLst/>
            </a:prstGeom>
            <a:solidFill>
              <a:srgbClr val="9999FF"/>
            </a:solidFill>
            <a:ln w="28575" cap="sq">
              <a:solidFill>
                <a:srgbClr val="9999FF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sp>
        <p:nvSpPr>
          <p:cNvPr id="59398" name="Oval 19"/>
          <p:cNvSpPr>
            <a:spLocks noChangeArrowheads="1"/>
          </p:cNvSpPr>
          <p:nvPr/>
        </p:nvSpPr>
        <p:spPr bwMode="auto">
          <a:xfrm rot="-5400000">
            <a:off x="4117181" y="3304382"/>
            <a:ext cx="242887" cy="336550"/>
          </a:xfrm>
          <a:prstGeom prst="ellipse">
            <a:avLst/>
          </a:prstGeom>
          <a:solidFill>
            <a:srgbClr val="CCCC00"/>
          </a:solidFill>
          <a:ln w="28575" cap="sq">
            <a:solidFill>
              <a:srgbClr val="CCCC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399" name="Line 20"/>
          <p:cNvSpPr>
            <a:spLocks noChangeShapeType="1"/>
          </p:cNvSpPr>
          <p:nvPr/>
        </p:nvSpPr>
        <p:spPr bwMode="auto">
          <a:xfrm rot="5400000" flipV="1">
            <a:off x="4918869" y="3244057"/>
            <a:ext cx="9525" cy="903287"/>
          </a:xfrm>
          <a:prstGeom prst="line">
            <a:avLst/>
          </a:prstGeom>
          <a:noFill/>
          <a:ln w="47625" cap="sq">
            <a:solidFill>
              <a:srgbClr val="CCCC00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400" name="Line 21"/>
          <p:cNvSpPr>
            <a:spLocks noChangeShapeType="1"/>
          </p:cNvSpPr>
          <p:nvPr/>
        </p:nvSpPr>
        <p:spPr bwMode="auto">
          <a:xfrm rot="16200000" flipH="1">
            <a:off x="4781550" y="3702050"/>
            <a:ext cx="114300" cy="127000"/>
          </a:xfrm>
          <a:prstGeom prst="line">
            <a:avLst/>
          </a:prstGeom>
          <a:noFill/>
          <a:ln w="41275" cap="sq">
            <a:solidFill>
              <a:srgbClr val="CCCC00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401" name="Line 22"/>
          <p:cNvSpPr>
            <a:spLocks noChangeShapeType="1"/>
          </p:cNvSpPr>
          <p:nvPr/>
        </p:nvSpPr>
        <p:spPr bwMode="auto">
          <a:xfrm rot="-5400000">
            <a:off x="2885281" y="3720307"/>
            <a:ext cx="136525" cy="115888"/>
          </a:xfrm>
          <a:prstGeom prst="line">
            <a:avLst/>
          </a:prstGeom>
          <a:noFill/>
          <a:ln w="41275" cap="sq">
            <a:solidFill>
              <a:srgbClr val="CCCC00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402" name="Line 23"/>
          <p:cNvSpPr>
            <a:spLocks noChangeShapeType="1"/>
          </p:cNvSpPr>
          <p:nvPr/>
        </p:nvSpPr>
        <p:spPr bwMode="auto">
          <a:xfrm rot="-5400000">
            <a:off x="4039394" y="3563144"/>
            <a:ext cx="136525" cy="115887"/>
          </a:xfrm>
          <a:prstGeom prst="line">
            <a:avLst/>
          </a:prstGeom>
          <a:noFill/>
          <a:ln w="47625" cap="sq">
            <a:solidFill>
              <a:srgbClr val="CCCC00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403" name="Line 24"/>
          <p:cNvSpPr>
            <a:spLocks noChangeShapeType="1"/>
          </p:cNvSpPr>
          <p:nvPr/>
        </p:nvSpPr>
        <p:spPr bwMode="auto">
          <a:xfrm rot="16200000" flipH="1">
            <a:off x="4319587" y="3554413"/>
            <a:ext cx="125413" cy="115888"/>
          </a:xfrm>
          <a:prstGeom prst="line">
            <a:avLst/>
          </a:prstGeom>
          <a:noFill/>
          <a:ln w="47625" cap="sq">
            <a:solidFill>
              <a:srgbClr val="CCCC00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404" name="Oval 25"/>
          <p:cNvSpPr>
            <a:spLocks noChangeArrowheads="1"/>
          </p:cNvSpPr>
          <p:nvPr/>
        </p:nvSpPr>
        <p:spPr bwMode="auto">
          <a:xfrm rot="-5400000">
            <a:off x="4169569" y="3396457"/>
            <a:ext cx="109537" cy="158750"/>
          </a:xfrm>
          <a:prstGeom prst="ellipse">
            <a:avLst/>
          </a:prstGeom>
          <a:solidFill>
            <a:schemeClr val="bg2"/>
          </a:solidFill>
          <a:ln w="28575" cap="sq">
            <a:solidFill>
              <a:schemeClr val="bg2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405" name="Line 26"/>
          <p:cNvSpPr>
            <a:spLocks noChangeShapeType="1"/>
          </p:cNvSpPr>
          <p:nvPr/>
        </p:nvSpPr>
        <p:spPr bwMode="auto">
          <a:xfrm rot="-5400000">
            <a:off x="3535363" y="3206750"/>
            <a:ext cx="0" cy="990600"/>
          </a:xfrm>
          <a:prstGeom prst="line">
            <a:avLst/>
          </a:prstGeom>
          <a:noFill/>
          <a:ln w="47625" cap="sq">
            <a:solidFill>
              <a:srgbClr val="CCCC00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406" name="Line 27"/>
          <p:cNvSpPr>
            <a:spLocks noChangeShapeType="1"/>
          </p:cNvSpPr>
          <p:nvPr/>
        </p:nvSpPr>
        <p:spPr bwMode="auto">
          <a:xfrm rot="16200000" flipH="1">
            <a:off x="4507706" y="3723482"/>
            <a:ext cx="220663" cy="190500"/>
          </a:xfrm>
          <a:prstGeom prst="line">
            <a:avLst/>
          </a:prstGeom>
          <a:noFill/>
          <a:ln w="41275" cap="sq">
            <a:solidFill>
              <a:srgbClr val="CCCC00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407" name="Line 28"/>
          <p:cNvSpPr>
            <a:spLocks noChangeShapeType="1"/>
          </p:cNvSpPr>
          <p:nvPr/>
        </p:nvSpPr>
        <p:spPr bwMode="auto">
          <a:xfrm rot="5400000" flipH="1">
            <a:off x="3710782" y="3809206"/>
            <a:ext cx="220662" cy="41275"/>
          </a:xfrm>
          <a:prstGeom prst="line">
            <a:avLst/>
          </a:prstGeom>
          <a:noFill/>
          <a:ln w="41275" cap="sq">
            <a:solidFill>
              <a:srgbClr val="CCCC00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408" name="Line 29"/>
          <p:cNvSpPr>
            <a:spLocks noChangeShapeType="1"/>
          </p:cNvSpPr>
          <p:nvPr/>
        </p:nvSpPr>
        <p:spPr bwMode="auto">
          <a:xfrm rot="-5400000">
            <a:off x="3482974" y="3690938"/>
            <a:ext cx="198439" cy="258762"/>
          </a:xfrm>
          <a:prstGeom prst="line">
            <a:avLst/>
          </a:prstGeom>
          <a:noFill/>
          <a:ln w="41275" cap="sq">
            <a:solidFill>
              <a:srgbClr val="CCCC00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409" name="Oval 30"/>
          <p:cNvSpPr>
            <a:spLocks noChangeArrowheads="1"/>
          </p:cNvSpPr>
          <p:nvPr/>
        </p:nvSpPr>
        <p:spPr bwMode="auto">
          <a:xfrm>
            <a:off x="3287713" y="4175125"/>
            <a:ext cx="242887" cy="336550"/>
          </a:xfrm>
          <a:prstGeom prst="ellipse">
            <a:avLst/>
          </a:prstGeom>
          <a:solidFill>
            <a:srgbClr val="FFCC99"/>
          </a:solidFill>
          <a:ln w="28575" cap="sq">
            <a:solidFill>
              <a:srgbClr val="FFCC99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410" name="Line 31"/>
          <p:cNvSpPr>
            <a:spLocks noChangeShapeType="1"/>
          </p:cNvSpPr>
          <p:nvPr/>
        </p:nvSpPr>
        <p:spPr bwMode="auto">
          <a:xfrm>
            <a:off x="3403600" y="3913188"/>
            <a:ext cx="0" cy="1039812"/>
          </a:xfrm>
          <a:prstGeom prst="line">
            <a:avLst/>
          </a:prstGeom>
          <a:noFill/>
          <a:ln w="47625" cap="sq">
            <a:solidFill>
              <a:srgbClr val="FFCC99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411" name="Line 32"/>
          <p:cNvSpPr>
            <a:spLocks noChangeShapeType="1"/>
          </p:cNvSpPr>
          <p:nvPr/>
        </p:nvSpPr>
        <p:spPr bwMode="auto">
          <a:xfrm>
            <a:off x="3257550" y="3913188"/>
            <a:ext cx="136525" cy="115887"/>
          </a:xfrm>
          <a:prstGeom prst="line">
            <a:avLst/>
          </a:prstGeom>
          <a:noFill/>
          <a:ln w="41275" cap="sq">
            <a:solidFill>
              <a:srgbClr val="FFCC99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412" name="Line 33"/>
          <p:cNvSpPr>
            <a:spLocks noChangeShapeType="1"/>
          </p:cNvSpPr>
          <p:nvPr/>
        </p:nvSpPr>
        <p:spPr bwMode="auto">
          <a:xfrm flipH="1">
            <a:off x="3416300" y="3967163"/>
            <a:ext cx="125413" cy="115887"/>
          </a:xfrm>
          <a:prstGeom prst="line">
            <a:avLst/>
          </a:prstGeom>
          <a:noFill/>
          <a:ln w="41275" cap="sq">
            <a:solidFill>
              <a:srgbClr val="FFCC99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413" name="Oval 34"/>
          <p:cNvSpPr>
            <a:spLocks noChangeArrowheads="1"/>
          </p:cNvSpPr>
          <p:nvPr/>
        </p:nvSpPr>
        <p:spPr bwMode="auto">
          <a:xfrm>
            <a:off x="3373438" y="4291013"/>
            <a:ext cx="88900" cy="106362"/>
          </a:xfrm>
          <a:prstGeom prst="ellipse">
            <a:avLst/>
          </a:prstGeom>
          <a:solidFill>
            <a:schemeClr val="bg2"/>
          </a:solidFill>
          <a:ln w="28575" cap="sq">
            <a:solidFill>
              <a:schemeClr val="bg2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414" name="Line 35"/>
          <p:cNvSpPr>
            <a:spLocks noChangeShapeType="1"/>
          </p:cNvSpPr>
          <p:nvPr/>
        </p:nvSpPr>
        <p:spPr bwMode="auto">
          <a:xfrm flipH="1">
            <a:off x="1270000" y="4965700"/>
            <a:ext cx="2124075" cy="0"/>
          </a:xfrm>
          <a:prstGeom prst="line">
            <a:avLst/>
          </a:prstGeom>
          <a:noFill/>
          <a:ln w="47625" cap="sq">
            <a:solidFill>
              <a:srgbClr val="FFCC99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pSp>
        <p:nvGrpSpPr>
          <p:cNvPr id="59415" name="Group 36"/>
          <p:cNvGrpSpPr>
            <a:grpSpLocks/>
          </p:cNvGrpSpPr>
          <p:nvPr/>
        </p:nvGrpSpPr>
        <p:grpSpPr bwMode="auto">
          <a:xfrm>
            <a:off x="3275013" y="1012825"/>
            <a:ext cx="211137" cy="1555750"/>
            <a:chOff x="728" y="867"/>
            <a:chExt cx="133" cy="980"/>
          </a:xfrm>
        </p:grpSpPr>
        <p:sp>
          <p:nvSpPr>
            <p:cNvPr id="59517" name="Rectangle 37"/>
            <p:cNvSpPr>
              <a:spLocks noChangeArrowheads="1"/>
            </p:cNvSpPr>
            <p:nvPr/>
          </p:nvSpPr>
          <p:spPr bwMode="auto">
            <a:xfrm>
              <a:off x="742" y="867"/>
              <a:ext cx="105" cy="643"/>
            </a:xfrm>
            <a:prstGeom prst="rect">
              <a:avLst/>
            </a:prstGeom>
            <a:solidFill>
              <a:srgbClr val="33CCCC"/>
            </a:solidFill>
            <a:ln w="28575" cap="sq">
              <a:solidFill>
                <a:srgbClr val="33CCCC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59518" name="Line 38"/>
            <p:cNvSpPr>
              <a:spLocks noChangeShapeType="1"/>
            </p:cNvSpPr>
            <p:nvPr/>
          </p:nvSpPr>
          <p:spPr bwMode="auto">
            <a:xfrm>
              <a:off x="794" y="1490"/>
              <a:ext cx="0" cy="312"/>
            </a:xfrm>
            <a:prstGeom prst="line">
              <a:avLst/>
            </a:prstGeom>
            <a:noFill/>
            <a:ln w="53975" cap="sq">
              <a:solidFill>
                <a:srgbClr val="33CCCC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59519" name="Oval 39"/>
            <p:cNvSpPr>
              <a:spLocks noChangeArrowheads="1"/>
            </p:cNvSpPr>
            <p:nvPr/>
          </p:nvSpPr>
          <p:spPr bwMode="auto">
            <a:xfrm>
              <a:off x="728" y="1543"/>
              <a:ext cx="132" cy="139"/>
            </a:xfrm>
            <a:prstGeom prst="ellipse">
              <a:avLst/>
            </a:prstGeom>
            <a:solidFill>
              <a:srgbClr val="33CCCC"/>
            </a:solidFill>
            <a:ln w="28575" cap="sq">
              <a:solidFill>
                <a:srgbClr val="33CCCC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59520" name="Oval 40"/>
            <p:cNvSpPr>
              <a:spLocks noChangeArrowheads="1"/>
            </p:cNvSpPr>
            <p:nvPr/>
          </p:nvSpPr>
          <p:spPr bwMode="auto">
            <a:xfrm>
              <a:off x="762" y="1583"/>
              <a:ext cx="56" cy="73"/>
            </a:xfrm>
            <a:prstGeom prst="ellipse">
              <a:avLst/>
            </a:prstGeom>
            <a:solidFill>
              <a:srgbClr val="000080"/>
            </a:solidFill>
            <a:ln w="28575" cap="sq">
              <a:solidFill>
                <a:srgbClr val="000080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59521" name="Line 41"/>
            <p:cNvSpPr>
              <a:spLocks noChangeShapeType="1"/>
            </p:cNvSpPr>
            <p:nvPr/>
          </p:nvSpPr>
          <p:spPr bwMode="auto">
            <a:xfrm flipH="1">
              <a:off x="729" y="1807"/>
              <a:ext cx="46" cy="40"/>
            </a:xfrm>
            <a:prstGeom prst="line">
              <a:avLst/>
            </a:prstGeom>
            <a:noFill/>
            <a:ln w="44450" cap="sq">
              <a:solidFill>
                <a:srgbClr val="33CCCC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59522" name="Line 42"/>
            <p:cNvSpPr>
              <a:spLocks noChangeShapeType="1"/>
            </p:cNvSpPr>
            <p:nvPr/>
          </p:nvSpPr>
          <p:spPr bwMode="auto">
            <a:xfrm>
              <a:off x="801" y="1794"/>
              <a:ext cx="60" cy="53"/>
            </a:xfrm>
            <a:prstGeom prst="line">
              <a:avLst/>
            </a:prstGeom>
            <a:noFill/>
            <a:ln w="41275" cap="sq">
              <a:solidFill>
                <a:srgbClr val="33CCCC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59416" name="Group 43"/>
          <p:cNvGrpSpPr>
            <a:grpSpLocks/>
          </p:cNvGrpSpPr>
          <p:nvPr/>
        </p:nvGrpSpPr>
        <p:grpSpPr bwMode="auto">
          <a:xfrm>
            <a:off x="3783013" y="1000125"/>
            <a:ext cx="211137" cy="1555750"/>
            <a:chOff x="728" y="867"/>
            <a:chExt cx="133" cy="980"/>
          </a:xfrm>
        </p:grpSpPr>
        <p:sp>
          <p:nvSpPr>
            <p:cNvPr id="59511" name="Rectangle 44"/>
            <p:cNvSpPr>
              <a:spLocks noChangeArrowheads="1"/>
            </p:cNvSpPr>
            <p:nvPr/>
          </p:nvSpPr>
          <p:spPr bwMode="auto">
            <a:xfrm>
              <a:off x="742" y="867"/>
              <a:ext cx="105" cy="643"/>
            </a:xfrm>
            <a:prstGeom prst="rect">
              <a:avLst/>
            </a:prstGeom>
            <a:solidFill>
              <a:srgbClr val="33CCCC"/>
            </a:solidFill>
            <a:ln w="28575" cap="sq">
              <a:solidFill>
                <a:srgbClr val="33CCCC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59512" name="Line 45"/>
            <p:cNvSpPr>
              <a:spLocks noChangeShapeType="1"/>
            </p:cNvSpPr>
            <p:nvPr/>
          </p:nvSpPr>
          <p:spPr bwMode="auto">
            <a:xfrm>
              <a:off x="794" y="1490"/>
              <a:ext cx="0" cy="312"/>
            </a:xfrm>
            <a:prstGeom prst="line">
              <a:avLst/>
            </a:prstGeom>
            <a:noFill/>
            <a:ln w="53975" cap="sq">
              <a:solidFill>
                <a:srgbClr val="33CCCC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59513" name="Oval 46"/>
            <p:cNvSpPr>
              <a:spLocks noChangeArrowheads="1"/>
            </p:cNvSpPr>
            <p:nvPr/>
          </p:nvSpPr>
          <p:spPr bwMode="auto">
            <a:xfrm>
              <a:off x="728" y="1543"/>
              <a:ext cx="132" cy="139"/>
            </a:xfrm>
            <a:prstGeom prst="ellipse">
              <a:avLst/>
            </a:prstGeom>
            <a:solidFill>
              <a:srgbClr val="33CCCC"/>
            </a:solidFill>
            <a:ln w="28575" cap="sq">
              <a:solidFill>
                <a:srgbClr val="33CCCC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59514" name="Oval 47"/>
            <p:cNvSpPr>
              <a:spLocks noChangeArrowheads="1"/>
            </p:cNvSpPr>
            <p:nvPr/>
          </p:nvSpPr>
          <p:spPr bwMode="auto">
            <a:xfrm>
              <a:off x="762" y="1583"/>
              <a:ext cx="56" cy="73"/>
            </a:xfrm>
            <a:prstGeom prst="ellipse">
              <a:avLst/>
            </a:prstGeom>
            <a:solidFill>
              <a:srgbClr val="000080"/>
            </a:solidFill>
            <a:ln w="28575" cap="sq">
              <a:solidFill>
                <a:srgbClr val="000080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59515" name="Line 48"/>
            <p:cNvSpPr>
              <a:spLocks noChangeShapeType="1"/>
            </p:cNvSpPr>
            <p:nvPr/>
          </p:nvSpPr>
          <p:spPr bwMode="auto">
            <a:xfrm flipH="1">
              <a:off x="729" y="1807"/>
              <a:ext cx="46" cy="40"/>
            </a:xfrm>
            <a:prstGeom prst="line">
              <a:avLst/>
            </a:prstGeom>
            <a:noFill/>
            <a:ln w="44450" cap="sq">
              <a:solidFill>
                <a:srgbClr val="33CCCC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59516" name="Line 49"/>
            <p:cNvSpPr>
              <a:spLocks noChangeShapeType="1"/>
            </p:cNvSpPr>
            <p:nvPr/>
          </p:nvSpPr>
          <p:spPr bwMode="auto">
            <a:xfrm>
              <a:off x="801" y="1794"/>
              <a:ext cx="60" cy="53"/>
            </a:xfrm>
            <a:prstGeom prst="line">
              <a:avLst/>
            </a:prstGeom>
            <a:noFill/>
            <a:ln w="41275" cap="sq">
              <a:solidFill>
                <a:srgbClr val="33CCCC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59417" name="Group 50"/>
          <p:cNvGrpSpPr>
            <a:grpSpLocks/>
          </p:cNvGrpSpPr>
          <p:nvPr/>
        </p:nvGrpSpPr>
        <p:grpSpPr bwMode="auto">
          <a:xfrm>
            <a:off x="4297363" y="1135063"/>
            <a:ext cx="211137" cy="1355725"/>
            <a:chOff x="1919" y="1007"/>
            <a:chExt cx="133" cy="854"/>
          </a:xfrm>
        </p:grpSpPr>
        <p:sp>
          <p:nvSpPr>
            <p:cNvPr id="59504" name="Rectangle 51"/>
            <p:cNvSpPr>
              <a:spLocks noChangeArrowheads="1"/>
            </p:cNvSpPr>
            <p:nvPr/>
          </p:nvSpPr>
          <p:spPr bwMode="auto">
            <a:xfrm>
              <a:off x="1933" y="1186"/>
              <a:ext cx="98" cy="338"/>
            </a:xfrm>
            <a:prstGeom prst="rect">
              <a:avLst/>
            </a:prstGeom>
            <a:solidFill>
              <a:srgbClr val="9999FF"/>
            </a:solidFill>
            <a:ln w="28575" cap="sq">
              <a:solidFill>
                <a:srgbClr val="9999FF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59505" name="Line 52"/>
            <p:cNvSpPr>
              <a:spLocks noChangeShapeType="1"/>
            </p:cNvSpPr>
            <p:nvPr/>
          </p:nvSpPr>
          <p:spPr bwMode="auto">
            <a:xfrm>
              <a:off x="1985" y="1504"/>
              <a:ext cx="0" cy="312"/>
            </a:xfrm>
            <a:prstGeom prst="line">
              <a:avLst/>
            </a:prstGeom>
            <a:noFill/>
            <a:ln w="53975" cap="sq">
              <a:solidFill>
                <a:srgbClr val="9999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59506" name="Oval 53"/>
            <p:cNvSpPr>
              <a:spLocks noChangeArrowheads="1"/>
            </p:cNvSpPr>
            <p:nvPr/>
          </p:nvSpPr>
          <p:spPr bwMode="auto">
            <a:xfrm>
              <a:off x="1919" y="1557"/>
              <a:ext cx="132" cy="139"/>
            </a:xfrm>
            <a:prstGeom prst="ellipse">
              <a:avLst/>
            </a:prstGeom>
            <a:solidFill>
              <a:srgbClr val="9999FF"/>
            </a:solidFill>
            <a:ln w="28575" cap="sq">
              <a:solidFill>
                <a:srgbClr val="9999FF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59507" name="Oval 54"/>
            <p:cNvSpPr>
              <a:spLocks noChangeArrowheads="1"/>
            </p:cNvSpPr>
            <p:nvPr/>
          </p:nvSpPr>
          <p:spPr bwMode="auto">
            <a:xfrm>
              <a:off x="1959" y="1583"/>
              <a:ext cx="56" cy="73"/>
            </a:xfrm>
            <a:prstGeom prst="ellipse">
              <a:avLst/>
            </a:prstGeom>
            <a:solidFill>
              <a:schemeClr val="bg2"/>
            </a:solidFill>
            <a:ln w="28575" cap="sq">
              <a:solidFill>
                <a:schemeClr val="bg2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59508" name="Line 55"/>
            <p:cNvSpPr>
              <a:spLocks noChangeShapeType="1"/>
            </p:cNvSpPr>
            <p:nvPr/>
          </p:nvSpPr>
          <p:spPr bwMode="auto">
            <a:xfrm flipH="1">
              <a:off x="1920" y="1821"/>
              <a:ext cx="46" cy="40"/>
            </a:xfrm>
            <a:prstGeom prst="line">
              <a:avLst/>
            </a:prstGeom>
            <a:noFill/>
            <a:ln w="44450" cap="sq">
              <a:solidFill>
                <a:srgbClr val="9999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59509" name="Line 56"/>
            <p:cNvSpPr>
              <a:spLocks noChangeShapeType="1"/>
            </p:cNvSpPr>
            <p:nvPr/>
          </p:nvSpPr>
          <p:spPr bwMode="auto">
            <a:xfrm>
              <a:off x="1992" y="1808"/>
              <a:ext cx="60" cy="53"/>
            </a:xfrm>
            <a:prstGeom prst="line">
              <a:avLst/>
            </a:prstGeom>
            <a:noFill/>
            <a:ln w="41275" cap="sq">
              <a:solidFill>
                <a:srgbClr val="9999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59510" name="AutoShape 57"/>
            <p:cNvSpPr>
              <a:spLocks noChangeArrowheads="1"/>
            </p:cNvSpPr>
            <p:nvPr/>
          </p:nvSpPr>
          <p:spPr bwMode="auto">
            <a:xfrm>
              <a:off x="1934" y="1007"/>
              <a:ext cx="93" cy="173"/>
            </a:xfrm>
            <a:prstGeom prst="rtTriangle">
              <a:avLst/>
            </a:prstGeom>
            <a:solidFill>
              <a:srgbClr val="9999FF"/>
            </a:solidFill>
            <a:ln w="28575" cap="sq">
              <a:solidFill>
                <a:srgbClr val="9999FF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59418" name="Group 58"/>
          <p:cNvGrpSpPr>
            <a:grpSpLocks/>
          </p:cNvGrpSpPr>
          <p:nvPr/>
        </p:nvGrpSpPr>
        <p:grpSpPr bwMode="auto">
          <a:xfrm>
            <a:off x="4895850" y="1177925"/>
            <a:ext cx="211138" cy="1355725"/>
            <a:chOff x="1204" y="993"/>
            <a:chExt cx="133" cy="854"/>
          </a:xfrm>
        </p:grpSpPr>
        <p:sp>
          <p:nvSpPr>
            <p:cNvPr id="59497" name="Rectangle 59"/>
            <p:cNvSpPr>
              <a:spLocks noChangeArrowheads="1"/>
            </p:cNvSpPr>
            <p:nvPr/>
          </p:nvSpPr>
          <p:spPr bwMode="auto">
            <a:xfrm>
              <a:off x="1218" y="1172"/>
              <a:ext cx="98" cy="338"/>
            </a:xfrm>
            <a:prstGeom prst="rect">
              <a:avLst/>
            </a:prstGeom>
            <a:solidFill>
              <a:srgbClr val="00FF00"/>
            </a:solidFill>
            <a:ln w="28575" cap="sq">
              <a:solidFill>
                <a:srgbClr val="00FF00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59498" name="Line 60"/>
            <p:cNvSpPr>
              <a:spLocks noChangeShapeType="1"/>
            </p:cNvSpPr>
            <p:nvPr/>
          </p:nvSpPr>
          <p:spPr bwMode="auto">
            <a:xfrm>
              <a:off x="1270" y="1490"/>
              <a:ext cx="0" cy="312"/>
            </a:xfrm>
            <a:prstGeom prst="line">
              <a:avLst/>
            </a:prstGeom>
            <a:noFill/>
            <a:ln w="53975" cap="sq">
              <a:solidFill>
                <a:srgbClr val="00FF00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59499" name="Oval 61"/>
            <p:cNvSpPr>
              <a:spLocks noChangeArrowheads="1"/>
            </p:cNvSpPr>
            <p:nvPr/>
          </p:nvSpPr>
          <p:spPr bwMode="auto">
            <a:xfrm>
              <a:off x="1204" y="1543"/>
              <a:ext cx="132" cy="139"/>
            </a:xfrm>
            <a:prstGeom prst="ellipse">
              <a:avLst/>
            </a:prstGeom>
            <a:solidFill>
              <a:srgbClr val="00FF00"/>
            </a:solidFill>
            <a:ln w="28575" cap="sq">
              <a:solidFill>
                <a:srgbClr val="00FF00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59500" name="Oval 62"/>
            <p:cNvSpPr>
              <a:spLocks noChangeArrowheads="1"/>
            </p:cNvSpPr>
            <p:nvPr/>
          </p:nvSpPr>
          <p:spPr bwMode="auto">
            <a:xfrm>
              <a:off x="1244" y="1569"/>
              <a:ext cx="56" cy="73"/>
            </a:xfrm>
            <a:prstGeom prst="ellipse">
              <a:avLst/>
            </a:prstGeom>
            <a:solidFill>
              <a:srgbClr val="000080"/>
            </a:solidFill>
            <a:ln w="28575" cap="sq">
              <a:solidFill>
                <a:srgbClr val="000080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59501" name="Line 63"/>
            <p:cNvSpPr>
              <a:spLocks noChangeShapeType="1"/>
            </p:cNvSpPr>
            <p:nvPr/>
          </p:nvSpPr>
          <p:spPr bwMode="auto">
            <a:xfrm flipH="1">
              <a:off x="1205" y="1807"/>
              <a:ext cx="46" cy="40"/>
            </a:xfrm>
            <a:prstGeom prst="line">
              <a:avLst/>
            </a:prstGeom>
            <a:noFill/>
            <a:ln w="44450" cap="sq">
              <a:solidFill>
                <a:srgbClr val="00FF00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59502" name="Line 64"/>
            <p:cNvSpPr>
              <a:spLocks noChangeShapeType="1"/>
            </p:cNvSpPr>
            <p:nvPr/>
          </p:nvSpPr>
          <p:spPr bwMode="auto">
            <a:xfrm>
              <a:off x="1277" y="1794"/>
              <a:ext cx="60" cy="53"/>
            </a:xfrm>
            <a:prstGeom prst="line">
              <a:avLst/>
            </a:prstGeom>
            <a:noFill/>
            <a:ln w="41275" cap="sq">
              <a:solidFill>
                <a:srgbClr val="00FF00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59503" name="AutoShape 65"/>
            <p:cNvSpPr>
              <a:spLocks noChangeArrowheads="1"/>
            </p:cNvSpPr>
            <p:nvPr/>
          </p:nvSpPr>
          <p:spPr bwMode="auto">
            <a:xfrm>
              <a:off x="1219" y="993"/>
              <a:ext cx="93" cy="173"/>
            </a:xfrm>
            <a:prstGeom prst="rtTriangle">
              <a:avLst/>
            </a:prstGeom>
            <a:solidFill>
              <a:srgbClr val="00FF00"/>
            </a:solidFill>
            <a:ln w="28575" cap="sq">
              <a:solidFill>
                <a:srgbClr val="00FF00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59419" name="Group 66"/>
          <p:cNvGrpSpPr>
            <a:grpSpLocks/>
          </p:cNvGrpSpPr>
          <p:nvPr/>
        </p:nvGrpSpPr>
        <p:grpSpPr bwMode="auto">
          <a:xfrm>
            <a:off x="5410200" y="1203325"/>
            <a:ext cx="211138" cy="1355725"/>
            <a:chOff x="1541" y="1007"/>
            <a:chExt cx="133" cy="854"/>
          </a:xfrm>
        </p:grpSpPr>
        <p:sp>
          <p:nvSpPr>
            <p:cNvPr id="59490" name="Rectangle 67"/>
            <p:cNvSpPr>
              <a:spLocks noChangeArrowheads="1"/>
            </p:cNvSpPr>
            <p:nvPr/>
          </p:nvSpPr>
          <p:spPr bwMode="auto">
            <a:xfrm>
              <a:off x="1555" y="1186"/>
              <a:ext cx="98" cy="338"/>
            </a:xfrm>
            <a:prstGeom prst="rect">
              <a:avLst/>
            </a:prstGeom>
            <a:solidFill>
              <a:srgbClr val="FFFF00"/>
            </a:solidFill>
            <a:ln w="28575" cap="sq">
              <a:solidFill>
                <a:srgbClr val="FFFF00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59491" name="Line 68"/>
            <p:cNvSpPr>
              <a:spLocks noChangeShapeType="1"/>
            </p:cNvSpPr>
            <p:nvPr/>
          </p:nvSpPr>
          <p:spPr bwMode="auto">
            <a:xfrm>
              <a:off x="1607" y="1504"/>
              <a:ext cx="0" cy="312"/>
            </a:xfrm>
            <a:prstGeom prst="line">
              <a:avLst/>
            </a:prstGeom>
            <a:noFill/>
            <a:ln w="53975" cap="sq">
              <a:solidFill>
                <a:srgbClr val="FFFF00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59492" name="Oval 69"/>
            <p:cNvSpPr>
              <a:spLocks noChangeArrowheads="1"/>
            </p:cNvSpPr>
            <p:nvPr/>
          </p:nvSpPr>
          <p:spPr bwMode="auto">
            <a:xfrm>
              <a:off x="1541" y="1557"/>
              <a:ext cx="132" cy="139"/>
            </a:xfrm>
            <a:prstGeom prst="ellipse">
              <a:avLst/>
            </a:prstGeom>
            <a:solidFill>
              <a:srgbClr val="FFFF00"/>
            </a:solidFill>
            <a:ln w="28575" cap="sq">
              <a:solidFill>
                <a:srgbClr val="FFFF00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59493" name="Oval 70"/>
            <p:cNvSpPr>
              <a:spLocks noChangeArrowheads="1"/>
            </p:cNvSpPr>
            <p:nvPr/>
          </p:nvSpPr>
          <p:spPr bwMode="auto">
            <a:xfrm>
              <a:off x="1581" y="1583"/>
              <a:ext cx="56" cy="73"/>
            </a:xfrm>
            <a:prstGeom prst="ellipse">
              <a:avLst/>
            </a:prstGeom>
            <a:solidFill>
              <a:schemeClr val="bg2"/>
            </a:solidFill>
            <a:ln w="28575" cap="sq">
              <a:solidFill>
                <a:schemeClr val="bg2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59494" name="Line 71"/>
            <p:cNvSpPr>
              <a:spLocks noChangeShapeType="1"/>
            </p:cNvSpPr>
            <p:nvPr/>
          </p:nvSpPr>
          <p:spPr bwMode="auto">
            <a:xfrm flipH="1">
              <a:off x="1542" y="1821"/>
              <a:ext cx="46" cy="40"/>
            </a:xfrm>
            <a:prstGeom prst="line">
              <a:avLst/>
            </a:prstGeom>
            <a:noFill/>
            <a:ln w="44450" cap="sq">
              <a:solidFill>
                <a:srgbClr val="FFFF00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59495" name="Line 72"/>
            <p:cNvSpPr>
              <a:spLocks noChangeShapeType="1"/>
            </p:cNvSpPr>
            <p:nvPr/>
          </p:nvSpPr>
          <p:spPr bwMode="auto">
            <a:xfrm>
              <a:off x="1614" y="1808"/>
              <a:ext cx="60" cy="53"/>
            </a:xfrm>
            <a:prstGeom prst="line">
              <a:avLst/>
            </a:prstGeom>
            <a:noFill/>
            <a:ln w="41275" cap="sq">
              <a:solidFill>
                <a:srgbClr val="FFFF00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59496" name="AutoShape 73"/>
            <p:cNvSpPr>
              <a:spLocks noChangeArrowheads="1"/>
            </p:cNvSpPr>
            <p:nvPr/>
          </p:nvSpPr>
          <p:spPr bwMode="auto">
            <a:xfrm>
              <a:off x="1556" y="1007"/>
              <a:ext cx="93" cy="173"/>
            </a:xfrm>
            <a:prstGeom prst="rtTriangle">
              <a:avLst/>
            </a:prstGeom>
            <a:solidFill>
              <a:srgbClr val="FFFF00"/>
            </a:solidFill>
            <a:ln w="28575" cap="sq">
              <a:solidFill>
                <a:srgbClr val="FFFF00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59420" name="Group 74"/>
          <p:cNvGrpSpPr>
            <a:grpSpLocks/>
          </p:cNvGrpSpPr>
          <p:nvPr/>
        </p:nvGrpSpPr>
        <p:grpSpPr bwMode="auto">
          <a:xfrm>
            <a:off x="5883275" y="1011238"/>
            <a:ext cx="211138" cy="1555750"/>
            <a:chOff x="728" y="867"/>
            <a:chExt cx="133" cy="980"/>
          </a:xfrm>
        </p:grpSpPr>
        <p:sp>
          <p:nvSpPr>
            <p:cNvPr id="59484" name="Rectangle 75"/>
            <p:cNvSpPr>
              <a:spLocks noChangeArrowheads="1"/>
            </p:cNvSpPr>
            <p:nvPr/>
          </p:nvSpPr>
          <p:spPr bwMode="auto">
            <a:xfrm>
              <a:off x="742" y="867"/>
              <a:ext cx="105" cy="643"/>
            </a:xfrm>
            <a:prstGeom prst="rect">
              <a:avLst/>
            </a:prstGeom>
            <a:solidFill>
              <a:srgbClr val="33CCCC"/>
            </a:solidFill>
            <a:ln w="28575" cap="sq">
              <a:solidFill>
                <a:srgbClr val="33CCCC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59485" name="Line 76"/>
            <p:cNvSpPr>
              <a:spLocks noChangeShapeType="1"/>
            </p:cNvSpPr>
            <p:nvPr/>
          </p:nvSpPr>
          <p:spPr bwMode="auto">
            <a:xfrm>
              <a:off x="794" y="1490"/>
              <a:ext cx="0" cy="312"/>
            </a:xfrm>
            <a:prstGeom prst="line">
              <a:avLst/>
            </a:prstGeom>
            <a:noFill/>
            <a:ln w="53975" cap="sq">
              <a:solidFill>
                <a:srgbClr val="33CCCC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59486" name="Oval 77"/>
            <p:cNvSpPr>
              <a:spLocks noChangeArrowheads="1"/>
            </p:cNvSpPr>
            <p:nvPr/>
          </p:nvSpPr>
          <p:spPr bwMode="auto">
            <a:xfrm>
              <a:off x="728" y="1543"/>
              <a:ext cx="132" cy="139"/>
            </a:xfrm>
            <a:prstGeom prst="ellipse">
              <a:avLst/>
            </a:prstGeom>
            <a:solidFill>
              <a:srgbClr val="33CCCC"/>
            </a:solidFill>
            <a:ln w="28575" cap="sq">
              <a:solidFill>
                <a:srgbClr val="33CCCC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59487" name="Oval 78"/>
            <p:cNvSpPr>
              <a:spLocks noChangeArrowheads="1"/>
            </p:cNvSpPr>
            <p:nvPr/>
          </p:nvSpPr>
          <p:spPr bwMode="auto">
            <a:xfrm>
              <a:off x="762" y="1583"/>
              <a:ext cx="56" cy="73"/>
            </a:xfrm>
            <a:prstGeom prst="ellipse">
              <a:avLst/>
            </a:prstGeom>
            <a:solidFill>
              <a:srgbClr val="000080"/>
            </a:solidFill>
            <a:ln w="28575" cap="sq">
              <a:solidFill>
                <a:srgbClr val="000080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59488" name="Line 79"/>
            <p:cNvSpPr>
              <a:spLocks noChangeShapeType="1"/>
            </p:cNvSpPr>
            <p:nvPr/>
          </p:nvSpPr>
          <p:spPr bwMode="auto">
            <a:xfrm flipH="1">
              <a:off x="729" y="1807"/>
              <a:ext cx="46" cy="40"/>
            </a:xfrm>
            <a:prstGeom prst="line">
              <a:avLst/>
            </a:prstGeom>
            <a:noFill/>
            <a:ln w="44450" cap="sq">
              <a:solidFill>
                <a:srgbClr val="33CCCC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59489" name="Line 80"/>
            <p:cNvSpPr>
              <a:spLocks noChangeShapeType="1"/>
            </p:cNvSpPr>
            <p:nvPr/>
          </p:nvSpPr>
          <p:spPr bwMode="auto">
            <a:xfrm>
              <a:off x="801" y="1794"/>
              <a:ext cx="60" cy="53"/>
            </a:xfrm>
            <a:prstGeom prst="line">
              <a:avLst/>
            </a:prstGeom>
            <a:noFill/>
            <a:ln w="41275" cap="sq">
              <a:solidFill>
                <a:srgbClr val="33CCCC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sp>
        <p:nvSpPr>
          <p:cNvPr id="59421" name="Oval 81"/>
          <p:cNvSpPr>
            <a:spLocks noChangeArrowheads="1"/>
          </p:cNvSpPr>
          <p:nvPr/>
        </p:nvSpPr>
        <p:spPr bwMode="auto">
          <a:xfrm rot="5400000">
            <a:off x="4080669" y="2997994"/>
            <a:ext cx="242888" cy="336550"/>
          </a:xfrm>
          <a:prstGeom prst="ellipse">
            <a:avLst/>
          </a:prstGeom>
          <a:solidFill>
            <a:srgbClr val="FF9900"/>
          </a:solidFill>
          <a:ln w="28575" cap="sq">
            <a:solidFill>
              <a:srgbClr val="FF99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422" name="Line 82"/>
          <p:cNvSpPr>
            <a:spLocks noChangeShapeType="1"/>
          </p:cNvSpPr>
          <p:nvPr/>
        </p:nvSpPr>
        <p:spPr bwMode="auto">
          <a:xfrm rot="5400000">
            <a:off x="3438525" y="2419350"/>
            <a:ext cx="0" cy="1060450"/>
          </a:xfrm>
          <a:prstGeom prst="line">
            <a:avLst/>
          </a:prstGeom>
          <a:noFill/>
          <a:ln w="47625" cap="sq">
            <a:solidFill>
              <a:srgbClr val="FF9900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423" name="Line 83"/>
          <p:cNvSpPr>
            <a:spLocks noChangeShapeType="1"/>
          </p:cNvSpPr>
          <p:nvPr/>
        </p:nvSpPr>
        <p:spPr bwMode="auto">
          <a:xfrm rot="5400000" flipH="1">
            <a:off x="2648744" y="2705894"/>
            <a:ext cx="334963" cy="136525"/>
          </a:xfrm>
          <a:prstGeom prst="line">
            <a:avLst/>
          </a:prstGeom>
          <a:noFill/>
          <a:ln w="47625" cap="sq">
            <a:solidFill>
              <a:srgbClr val="FF9900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424" name="Line 84"/>
          <p:cNvSpPr>
            <a:spLocks noChangeShapeType="1"/>
          </p:cNvSpPr>
          <p:nvPr/>
        </p:nvSpPr>
        <p:spPr bwMode="auto">
          <a:xfrm rot="5400000">
            <a:off x="4272756" y="2951957"/>
            <a:ext cx="136525" cy="115888"/>
          </a:xfrm>
          <a:prstGeom prst="line">
            <a:avLst/>
          </a:prstGeom>
          <a:noFill/>
          <a:ln w="47625" cap="sq">
            <a:solidFill>
              <a:srgbClr val="FF9900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425" name="Line 85"/>
          <p:cNvSpPr>
            <a:spLocks noChangeShapeType="1"/>
          </p:cNvSpPr>
          <p:nvPr/>
        </p:nvSpPr>
        <p:spPr bwMode="auto">
          <a:xfrm rot="5400000" flipH="1">
            <a:off x="3994151" y="2968625"/>
            <a:ext cx="125412" cy="115887"/>
          </a:xfrm>
          <a:prstGeom prst="line">
            <a:avLst/>
          </a:prstGeom>
          <a:noFill/>
          <a:ln w="47625" cap="sq">
            <a:solidFill>
              <a:srgbClr val="FF9900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426" name="Oval 86"/>
          <p:cNvSpPr>
            <a:spLocks noChangeArrowheads="1"/>
          </p:cNvSpPr>
          <p:nvPr/>
        </p:nvSpPr>
        <p:spPr bwMode="auto">
          <a:xfrm rot="5400000">
            <a:off x="4155282" y="3121818"/>
            <a:ext cx="88900" cy="106363"/>
          </a:xfrm>
          <a:prstGeom prst="ellipse">
            <a:avLst/>
          </a:prstGeom>
          <a:solidFill>
            <a:schemeClr val="bg2"/>
          </a:solidFill>
          <a:ln w="28575" cap="sq">
            <a:solidFill>
              <a:schemeClr val="bg2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427" name="Line 87"/>
          <p:cNvSpPr>
            <a:spLocks noChangeShapeType="1"/>
          </p:cNvSpPr>
          <p:nvPr/>
        </p:nvSpPr>
        <p:spPr bwMode="auto">
          <a:xfrm rot="5400000">
            <a:off x="4826000" y="2522538"/>
            <a:ext cx="0" cy="831850"/>
          </a:xfrm>
          <a:prstGeom prst="line">
            <a:avLst/>
          </a:prstGeom>
          <a:noFill/>
          <a:ln w="47625" cap="sq">
            <a:solidFill>
              <a:srgbClr val="FF9900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428" name="Line 88"/>
          <p:cNvSpPr>
            <a:spLocks noChangeShapeType="1"/>
          </p:cNvSpPr>
          <p:nvPr/>
        </p:nvSpPr>
        <p:spPr bwMode="auto">
          <a:xfrm rot="5400000" flipH="1">
            <a:off x="3432969" y="2615406"/>
            <a:ext cx="314325" cy="315913"/>
          </a:xfrm>
          <a:prstGeom prst="line">
            <a:avLst/>
          </a:prstGeom>
          <a:noFill/>
          <a:ln w="41275" cap="sq">
            <a:solidFill>
              <a:srgbClr val="FF9900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429" name="Line 89"/>
          <p:cNvSpPr>
            <a:spLocks noChangeShapeType="1"/>
          </p:cNvSpPr>
          <p:nvPr/>
        </p:nvSpPr>
        <p:spPr bwMode="auto">
          <a:xfrm rot="16200000" flipH="1">
            <a:off x="4509294" y="2788444"/>
            <a:ext cx="220663" cy="41275"/>
          </a:xfrm>
          <a:prstGeom prst="line">
            <a:avLst/>
          </a:prstGeom>
          <a:noFill/>
          <a:ln w="41275" cap="sq">
            <a:solidFill>
              <a:srgbClr val="FF9900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430" name="Line 90"/>
          <p:cNvSpPr>
            <a:spLocks noChangeShapeType="1"/>
          </p:cNvSpPr>
          <p:nvPr/>
        </p:nvSpPr>
        <p:spPr bwMode="auto">
          <a:xfrm rot="5400000">
            <a:off x="4714875" y="2678113"/>
            <a:ext cx="304800" cy="158750"/>
          </a:xfrm>
          <a:prstGeom prst="line">
            <a:avLst/>
          </a:prstGeom>
          <a:noFill/>
          <a:ln w="41275" cap="sq">
            <a:solidFill>
              <a:srgbClr val="FF9900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431" name="Oval 91"/>
          <p:cNvSpPr>
            <a:spLocks noChangeArrowheads="1"/>
          </p:cNvSpPr>
          <p:nvPr/>
        </p:nvSpPr>
        <p:spPr bwMode="auto">
          <a:xfrm>
            <a:off x="4895850" y="2997200"/>
            <a:ext cx="242888" cy="336550"/>
          </a:xfrm>
          <a:prstGeom prst="ellipse">
            <a:avLst/>
          </a:prstGeom>
          <a:solidFill>
            <a:srgbClr val="99CCFF"/>
          </a:solidFill>
          <a:ln w="28575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432" name="Line 92"/>
          <p:cNvSpPr>
            <a:spLocks noChangeShapeType="1"/>
          </p:cNvSpPr>
          <p:nvPr/>
        </p:nvSpPr>
        <p:spPr bwMode="auto">
          <a:xfrm>
            <a:off x="5011738" y="2578100"/>
            <a:ext cx="0" cy="1230313"/>
          </a:xfrm>
          <a:prstGeom prst="line">
            <a:avLst/>
          </a:prstGeom>
          <a:noFill/>
          <a:ln w="47625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433" name="Line 93"/>
          <p:cNvSpPr>
            <a:spLocks noChangeShapeType="1"/>
          </p:cNvSpPr>
          <p:nvPr/>
        </p:nvSpPr>
        <p:spPr bwMode="auto">
          <a:xfrm flipH="1">
            <a:off x="4781550" y="3608388"/>
            <a:ext cx="209550" cy="242887"/>
          </a:xfrm>
          <a:prstGeom prst="line">
            <a:avLst/>
          </a:prstGeom>
          <a:noFill/>
          <a:ln w="41275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434" name="Line 94"/>
          <p:cNvSpPr>
            <a:spLocks noChangeShapeType="1"/>
          </p:cNvSpPr>
          <p:nvPr/>
        </p:nvSpPr>
        <p:spPr bwMode="auto">
          <a:xfrm>
            <a:off x="5011738" y="3608388"/>
            <a:ext cx="179387" cy="157162"/>
          </a:xfrm>
          <a:prstGeom prst="line">
            <a:avLst/>
          </a:prstGeom>
          <a:noFill/>
          <a:ln w="41275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435" name="Line 95"/>
          <p:cNvSpPr>
            <a:spLocks noChangeShapeType="1"/>
          </p:cNvSpPr>
          <p:nvPr/>
        </p:nvSpPr>
        <p:spPr bwMode="auto">
          <a:xfrm>
            <a:off x="4824413" y="2578100"/>
            <a:ext cx="177800" cy="168275"/>
          </a:xfrm>
          <a:prstGeom prst="line">
            <a:avLst/>
          </a:prstGeom>
          <a:noFill/>
          <a:ln w="41275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436" name="Line 96"/>
          <p:cNvSpPr>
            <a:spLocks noChangeShapeType="1"/>
          </p:cNvSpPr>
          <p:nvPr/>
        </p:nvSpPr>
        <p:spPr bwMode="auto">
          <a:xfrm flipH="1">
            <a:off x="5024438" y="2620963"/>
            <a:ext cx="125412" cy="115887"/>
          </a:xfrm>
          <a:prstGeom prst="line">
            <a:avLst/>
          </a:prstGeom>
          <a:noFill/>
          <a:ln w="41275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437" name="Oval 97"/>
          <p:cNvSpPr>
            <a:spLocks noChangeArrowheads="1"/>
          </p:cNvSpPr>
          <p:nvPr/>
        </p:nvSpPr>
        <p:spPr bwMode="auto">
          <a:xfrm>
            <a:off x="4981575" y="3113088"/>
            <a:ext cx="88900" cy="106362"/>
          </a:xfrm>
          <a:prstGeom prst="ellipse">
            <a:avLst/>
          </a:prstGeom>
          <a:solidFill>
            <a:schemeClr val="bg1"/>
          </a:solidFill>
          <a:ln w="28575" cap="sq">
            <a:solidFill>
              <a:schemeClr val="bg1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438" name="Oval 98"/>
          <p:cNvSpPr>
            <a:spLocks noChangeArrowheads="1"/>
          </p:cNvSpPr>
          <p:nvPr/>
        </p:nvSpPr>
        <p:spPr bwMode="auto">
          <a:xfrm>
            <a:off x="3287713" y="2974975"/>
            <a:ext cx="242887" cy="336550"/>
          </a:xfrm>
          <a:prstGeom prst="ellipse">
            <a:avLst/>
          </a:prstGeom>
          <a:solidFill>
            <a:srgbClr val="99CCFF"/>
          </a:solidFill>
          <a:ln w="28575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439" name="Line 99"/>
          <p:cNvSpPr>
            <a:spLocks noChangeShapeType="1"/>
          </p:cNvSpPr>
          <p:nvPr/>
        </p:nvSpPr>
        <p:spPr bwMode="auto">
          <a:xfrm>
            <a:off x="3403600" y="2701925"/>
            <a:ext cx="0" cy="1135063"/>
          </a:xfrm>
          <a:prstGeom prst="line">
            <a:avLst/>
          </a:prstGeom>
          <a:noFill/>
          <a:ln w="47625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440" name="Line 100"/>
          <p:cNvSpPr>
            <a:spLocks noChangeShapeType="1"/>
          </p:cNvSpPr>
          <p:nvPr/>
        </p:nvSpPr>
        <p:spPr bwMode="auto">
          <a:xfrm flipH="1">
            <a:off x="3184525" y="3670300"/>
            <a:ext cx="198438" cy="136525"/>
          </a:xfrm>
          <a:prstGeom prst="line">
            <a:avLst/>
          </a:prstGeom>
          <a:noFill/>
          <a:ln w="41275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441" name="Line 101"/>
          <p:cNvSpPr>
            <a:spLocks noChangeShapeType="1"/>
          </p:cNvSpPr>
          <p:nvPr/>
        </p:nvSpPr>
        <p:spPr bwMode="auto">
          <a:xfrm>
            <a:off x="3403600" y="3670300"/>
            <a:ext cx="157163" cy="106363"/>
          </a:xfrm>
          <a:prstGeom prst="line">
            <a:avLst/>
          </a:prstGeom>
          <a:noFill/>
          <a:ln w="41275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442" name="Line 102"/>
          <p:cNvSpPr>
            <a:spLocks noChangeShapeType="1"/>
          </p:cNvSpPr>
          <p:nvPr/>
        </p:nvSpPr>
        <p:spPr bwMode="auto">
          <a:xfrm>
            <a:off x="3206750" y="2692400"/>
            <a:ext cx="187325" cy="115888"/>
          </a:xfrm>
          <a:prstGeom prst="line">
            <a:avLst/>
          </a:prstGeom>
          <a:noFill/>
          <a:ln w="41275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443" name="Line 103"/>
          <p:cNvSpPr>
            <a:spLocks noChangeShapeType="1"/>
          </p:cNvSpPr>
          <p:nvPr/>
        </p:nvSpPr>
        <p:spPr bwMode="auto">
          <a:xfrm flipH="1">
            <a:off x="3416300" y="2682875"/>
            <a:ext cx="125413" cy="115888"/>
          </a:xfrm>
          <a:prstGeom prst="line">
            <a:avLst/>
          </a:prstGeom>
          <a:noFill/>
          <a:ln w="41275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444" name="Oval 104"/>
          <p:cNvSpPr>
            <a:spLocks noChangeArrowheads="1"/>
          </p:cNvSpPr>
          <p:nvPr/>
        </p:nvSpPr>
        <p:spPr bwMode="auto">
          <a:xfrm>
            <a:off x="3373438" y="3090863"/>
            <a:ext cx="88900" cy="106362"/>
          </a:xfrm>
          <a:prstGeom prst="ellipse">
            <a:avLst/>
          </a:prstGeom>
          <a:solidFill>
            <a:schemeClr val="bg1"/>
          </a:solidFill>
          <a:ln w="28575" cap="sq">
            <a:solidFill>
              <a:schemeClr val="bg1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445" name="Oval 105"/>
          <p:cNvSpPr>
            <a:spLocks noChangeArrowheads="1"/>
          </p:cNvSpPr>
          <p:nvPr/>
        </p:nvSpPr>
        <p:spPr bwMode="auto">
          <a:xfrm>
            <a:off x="4873625" y="4164013"/>
            <a:ext cx="242888" cy="336550"/>
          </a:xfrm>
          <a:prstGeom prst="ellipse">
            <a:avLst/>
          </a:prstGeom>
          <a:solidFill>
            <a:srgbClr val="FFCC99"/>
          </a:solidFill>
          <a:ln w="28575" cap="sq">
            <a:solidFill>
              <a:srgbClr val="FFCC99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446" name="Line 106"/>
          <p:cNvSpPr>
            <a:spLocks noChangeShapeType="1"/>
          </p:cNvSpPr>
          <p:nvPr/>
        </p:nvSpPr>
        <p:spPr bwMode="auto">
          <a:xfrm>
            <a:off x="4989513" y="3902075"/>
            <a:ext cx="1587" cy="1228725"/>
          </a:xfrm>
          <a:prstGeom prst="line">
            <a:avLst/>
          </a:prstGeom>
          <a:noFill/>
          <a:ln w="47625" cap="sq">
            <a:solidFill>
              <a:srgbClr val="FFCC99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447" name="Line 107"/>
          <p:cNvSpPr>
            <a:spLocks noChangeShapeType="1"/>
          </p:cNvSpPr>
          <p:nvPr/>
        </p:nvSpPr>
        <p:spPr bwMode="auto">
          <a:xfrm>
            <a:off x="4843463" y="3902075"/>
            <a:ext cx="136525" cy="115888"/>
          </a:xfrm>
          <a:prstGeom prst="line">
            <a:avLst/>
          </a:prstGeom>
          <a:noFill/>
          <a:ln w="41275" cap="sq">
            <a:solidFill>
              <a:srgbClr val="FFCC99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448" name="Line 108"/>
          <p:cNvSpPr>
            <a:spLocks noChangeShapeType="1"/>
          </p:cNvSpPr>
          <p:nvPr/>
        </p:nvSpPr>
        <p:spPr bwMode="auto">
          <a:xfrm flipH="1">
            <a:off x="5002213" y="3956050"/>
            <a:ext cx="125412" cy="115888"/>
          </a:xfrm>
          <a:prstGeom prst="line">
            <a:avLst/>
          </a:prstGeom>
          <a:noFill/>
          <a:ln w="41275" cap="sq">
            <a:solidFill>
              <a:srgbClr val="FFCC99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449" name="Oval 109"/>
          <p:cNvSpPr>
            <a:spLocks noChangeArrowheads="1"/>
          </p:cNvSpPr>
          <p:nvPr/>
        </p:nvSpPr>
        <p:spPr bwMode="auto">
          <a:xfrm>
            <a:off x="4959350" y="4279900"/>
            <a:ext cx="88900" cy="106363"/>
          </a:xfrm>
          <a:prstGeom prst="ellipse">
            <a:avLst/>
          </a:prstGeom>
          <a:solidFill>
            <a:schemeClr val="bg2"/>
          </a:solidFill>
          <a:ln w="28575" cap="sq">
            <a:solidFill>
              <a:schemeClr val="bg2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450" name="Line 110"/>
          <p:cNvSpPr>
            <a:spLocks noChangeShapeType="1"/>
          </p:cNvSpPr>
          <p:nvPr/>
        </p:nvSpPr>
        <p:spPr bwMode="auto">
          <a:xfrm flipH="1">
            <a:off x="1279525" y="5154613"/>
            <a:ext cx="3709988" cy="1587"/>
          </a:xfrm>
          <a:prstGeom prst="line">
            <a:avLst/>
          </a:prstGeom>
          <a:noFill/>
          <a:ln w="47625" cap="sq">
            <a:solidFill>
              <a:srgbClr val="FFCC99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451" name="Line 111"/>
          <p:cNvSpPr>
            <a:spLocks noChangeShapeType="1"/>
          </p:cNvSpPr>
          <p:nvPr/>
        </p:nvSpPr>
        <p:spPr bwMode="auto">
          <a:xfrm rot="5400000">
            <a:off x="5245101" y="2608262"/>
            <a:ext cx="336550" cy="327025"/>
          </a:xfrm>
          <a:prstGeom prst="line">
            <a:avLst/>
          </a:prstGeom>
          <a:noFill/>
          <a:ln w="47625" cap="sq">
            <a:solidFill>
              <a:srgbClr val="FF9900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452" name="Line 112"/>
          <p:cNvSpPr>
            <a:spLocks noChangeShapeType="1"/>
          </p:cNvSpPr>
          <p:nvPr/>
        </p:nvSpPr>
        <p:spPr bwMode="auto">
          <a:xfrm rot="5400000">
            <a:off x="3748088" y="2709863"/>
            <a:ext cx="304800" cy="158750"/>
          </a:xfrm>
          <a:prstGeom prst="line">
            <a:avLst/>
          </a:prstGeom>
          <a:noFill/>
          <a:ln w="41275" cap="sq">
            <a:solidFill>
              <a:srgbClr val="FF9900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453" name="Line 113"/>
          <p:cNvSpPr>
            <a:spLocks noChangeShapeType="1"/>
          </p:cNvSpPr>
          <p:nvPr/>
        </p:nvSpPr>
        <p:spPr bwMode="auto">
          <a:xfrm>
            <a:off x="4727575" y="3944938"/>
            <a:ext cx="115888" cy="9525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454" name="Line 114"/>
          <p:cNvSpPr>
            <a:spLocks noChangeShapeType="1"/>
          </p:cNvSpPr>
          <p:nvPr/>
        </p:nvSpPr>
        <p:spPr bwMode="auto">
          <a:xfrm rot="16200000" flipH="1">
            <a:off x="5411788" y="3703638"/>
            <a:ext cx="114300" cy="127000"/>
          </a:xfrm>
          <a:prstGeom prst="line">
            <a:avLst/>
          </a:prstGeom>
          <a:noFill/>
          <a:ln w="41275" cap="sq">
            <a:solidFill>
              <a:srgbClr val="CCCC00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455" name="Line 115"/>
          <p:cNvSpPr>
            <a:spLocks noChangeShapeType="1"/>
          </p:cNvSpPr>
          <p:nvPr/>
        </p:nvSpPr>
        <p:spPr bwMode="auto">
          <a:xfrm flipH="1">
            <a:off x="3589338" y="3797300"/>
            <a:ext cx="1587" cy="179388"/>
          </a:xfrm>
          <a:prstGeom prst="line">
            <a:avLst/>
          </a:prstGeom>
          <a:noFill/>
          <a:ln w="41275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456" name="Line 116"/>
          <p:cNvSpPr>
            <a:spLocks noChangeShapeType="1"/>
          </p:cNvSpPr>
          <p:nvPr/>
        </p:nvSpPr>
        <p:spPr bwMode="auto">
          <a:xfrm flipH="1">
            <a:off x="3170238" y="3829050"/>
            <a:ext cx="1587" cy="179388"/>
          </a:xfrm>
          <a:prstGeom prst="line">
            <a:avLst/>
          </a:prstGeom>
          <a:noFill/>
          <a:ln w="41275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457" name="Line 117"/>
          <p:cNvSpPr>
            <a:spLocks noChangeShapeType="1"/>
          </p:cNvSpPr>
          <p:nvPr/>
        </p:nvSpPr>
        <p:spPr bwMode="auto">
          <a:xfrm flipH="1">
            <a:off x="3221038" y="2482850"/>
            <a:ext cx="1587" cy="179388"/>
          </a:xfrm>
          <a:prstGeom prst="line">
            <a:avLst/>
          </a:prstGeom>
          <a:noFill/>
          <a:ln w="41275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458" name="Line 118"/>
          <p:cNvSpPr>
            <a:spLocks noChangeShapeType="1"/>
          </p:cNvSpPr>
          <p:nvPr/>
        </p:nvSpPr>
        <p:spPr bwMode="auto">
          <a:xfrm flipH="1">
            <a:off x="3548063" y="2473325"/>
            <a:ext cx="1587" cy="179388"/>
          </a:xfrm>
          <a:prstGeom prst="line">
            <a:avLst/>
          </a:prstGeom>
          <a:noFill/>
          <a:ln w="41275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459" name="Line 119"/>
          <p:cNvSpPr>
            <a:spLocks noChangeShapeType="1"/>
          </p:cNvSpPr>
          <p:nvPr/>
        </p:nvSpPr>
        <p:spPr bwMode="auto">
          <a:xfrm flipH="1">
            <a:off x="5197475" y="3786188"/>
            <a:ext cx="1588" cy="222250"/>
          </a:xfrm>
          <a:prstGeom prst="line">
            <a:avLst/>
          </a:prstGeom>
          <a:noFill/>
          <a:ln w="41275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460" name="Line 120"/>
          <p:cNvSpPr>
            <a:spLocks noChangeShapeType="1"/>
          </p:cNvSpPr>
          <p:nvPr/>
        </p:nvSpPr>
        <p:spPr bwMode="auto">
          <a:xfrm flipH="1">
            <a:off x="5156200" y="2420938"/>
            <a:ext cx="1588" cy="179387"/>
          </a:xfrm>
          <a:prstGeom prst="line">
            <a:avLst/>
          </a:prstGeom>
          <a:noFill/>
          <a:ln w="41275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pSp>
        <p:nvGrpSpPr>
          <p:cNvPr id="59461" name="Group 121"/>
          <p:cNvGrpSpPr>
            <a:grpSpLocks/>
          </p:cNvGrpSpPr>
          <p:nvPr/>
        </p:nvGrpSpPr>
        <p:grpSpPr bwMode="auto">
          <a:xfrm>
            <a:off x="2290763" y="1189038"/>
            <a:ext cx="211137" cy="1355725"/>
            <a:chOff x="1204" y="993"/>
            <a:chExt cx="133" cy="854"/>
          </a:xfrm>
        </p:grpSpPr>
        <p:sp>
          <p:nvSpPr>
            <p:cNvPr id="59477" name="Rectangle 122"/>
            <p:cNvSpPr>
              <a:spLocks noChangeArrowheads="1"/>
            </p:cNvSpPr>
            <p:nvPr/>
          </p:nvSpPr>
          <p:spPr bwMode="auto">
            <a:xfrm>
              <a:off x="1218" y="1172"/>
              <a:ext cx="98" cy="338"/>
            </a:xfrm>
            <a:prstGeom prst="rect">
              <a:avLst/>
            </a:prstGeom>
            <a:solidFill>
              <a:srgbClr val="00FF00"/>
            </a:solidFill>
            <a:ln w="28575" cap="sq">
              <a:solidFill>
                <a:srgbClr val="00FF00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59478" name="Line 123"/>
            <p:cNvSpPr>
              <a:spLocks noChangeShapeType="1"/>
            </p:cNvSpPr>
            <p:nvPr/>
          </p:nvSpPr>
          <p:spPr bwMode="auto">
            <a:xfrm>
              <a:off x="1270" y="1490"/>
              <a:ext cx="0" cy="312"/>
            </a:xfrm>
            <a:prstGeom prst="line">
              <a:avLst/>
            </a:prstGeom>
            <a:noFill/>
            <a:ln w="53975" cap="sq">
              <a:solidFill>
                <a:srgbClr val="00FF00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59479" name="Oval 124"/>
            <p:cNvSpPr>
              <a:spLocks noChangeArrowheads="1"/>
            </p:cNvSpPr>
            <p:nvPr/>
          </p:nvSpPr>
          <p:spPr bwMode="auto">
            <a:xfrm>
              <a:off x="1204" y="1543"/>
              <a:ext cx="132" cy="139"/>
            </a:xfrm>
            <a:prstGeom prst="ellipse">
              <a:avLst/>
            </a:prstGeom>
            <a:solidFill>
              <a:srgbClr val="00FF00"/>
            </a:solidFill>
            <a:ln w="28575" cap="sq">
              <a:solidFill>
                <a:srgbClr val="00FF00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59480" name="Oval 125"/>
            <p:cNvSpPr>
              <a:spLocks noChangeArrowheads="1"/>
            </p:cNvSpPr>
            <p:nvPr/>
          </p:nvSpPr>
          <p:spPr bwMode="auto">
            <a:xfrm>
              <a:off x="1244" y="1569"/>
              <a:ext cx="56" cy="73"/>
            </a:xfrm>
            <a:prstGeom prst="ellipse">
              <a:avLst/>
            </a:prstGeom>
            <a:solidFill>
              <a:srgbClr val="000080"/>
            </a:solidFill>
            <a:ln w="28575" cap="sq">
              <a:solidFill>
                <a:srgbClr val="000080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59481" name="Line 126"/>
            <p:cNvSpPr>
              <a:spLocks noChangeShapeType="1"/>
            </p:cNvSpPr>
            <p:nvPr/>
          </p:nvSpPr>
          <p:spPr bwMode="auto">
            <a:xfrm flipH="1">
              <a:off x="1205" y="1807"/>
              <a:ext cx="46" cy="40"/>
            </a:xfrm>
            <a:prstGeom prst="line">
              <a:avLst/>
            </a:prstGeom>
            <a:noFill/>
            <a:ln w="44450" cap="sq">
              <a:solidFill>
                <a:srgbClr val="00FF00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59482" name="Line 127"/>
            <p:cNvSpPr>
              <a:spLocks noChangeShapeType="1"/>
            </p:cNvSpPr>
            <p:nvPr/>
          </p:nvSpPr>
          <p:spPr bwMode="auto">
            <a:xfrm>
              <a:off x="1277" y="1794"/>
              <a:ext cx="60" cy="53"/>
            </a:xfrm>
            <a:prstGeom prst="line">
              <a:avLst/>
            </a:prstGeom>
            <a:noFill/>
            <a:ln w="41275" cap="sq">
              <a:solidFill>
                <a:srgbClr val="00FF00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59483" name="AutoShape 128"/>
            <p:cNvSpPr>
              <a:spLocks noChangeArrowheads="1"/>
            </p:cNvSpPr>
            <p:nvPr/>
          </p:nvSpPr>
          <p:spPr bwMode="auto">
            <a:xfrm>
              <a:off x="1219" y="993"/>
              <a:ext cx="93" cy="173"/>
            </a:xfrm>
            <a:prstGeom prst="rtTriangle">
              <a:avLst/>
            </a:prstGeom>
            <a:solidFill>
              <a:srgbClr val="00FF00"/>
            </a:solidFill>
            <a:ln w="28575" cap="sq">
              <a:solidFill>
                <a:srgbClr val="00FF00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sp>
        <p:nvSpPr>
          <p:cNvPr id="59462" name="Text Box 129"/>
          <p:cNvSpPr txBox="1">
            <a:spLocks noChangeArrowheads="1"/>
          </p:cNvSpPr>
          <p:nvPr/>
        </p:nvSpPr>
        <p:spPr bwMode="auto">
          <a:xfrm>
            <a:off x="484188" y="1533525"/>
            <a:ext cx="1530350" cy="581025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Photoreceptors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(rods and cones)</a:t>
            </a:r>
          </a:p>
        </p:txBody>
      </p:sp>
      <p:sp>
        <p:nvSpPr>
          <p:cNvPr id="59463" name="Text Box 130"/>
          <p:cNvSpPr txBox="1">
            <a:spLocks noChangeArrowheads="1"/>
          </p:cNvSpPr>
          <p:nvPr/>
        </p:nvSpPr>
        <p:spPr bwMode="auto">
          <a:xfrm>
            <a:off x="4614863" y="6296025"/>
            <a:ext cx="625475" cy="33655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Light</a:t>
            </a:r>
          </a:p>
        </p:txBody>
      </p:sp>
      <p:sp>
        <p:nvSpPr>
          <p:cNvPr id="59464" name="Text Box 131"/>
          <p:cNvSpPr txBox="1">
            <a:spLocks noChangeArrowheads="1"/>
          </p:cNvSpPr>
          <p:nvPr/>
        </p:nvSpPr>
        <p:spPr bwMode="auto">
          <a:xfrm>
            <a:off x="641350" y="3016250"/>
            <a:ext cx="1265238" cy="33655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99CC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Bipolar Cells</a:t>
            </a:r>
          </a:p>
        </p:txBody>
      </p:sp>
      <p:sp>
        <p:nvSpPr>
          <p:cNvPr id="59465" name="Text Box 132"/>
          <p:cNvSpPr txBox="1">
            <a:spLocks noChangeArrowheads="1"/>
          </p:cNvSpPr>
          <p:nvPr/>
        </p:nvSpPr>
        <p:spPr bwMode="auto">
          <a:xfrm>
            <a:off x="557213" y="4268788"/>
            <a:ext cx="1411287" cy="33655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CC99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Ganglion Cells</a:t>
            </a:r>
          </a:p>
        </p:txBody>
      </p:sp>
      <p:sp>
        <p:nvSpPr>
          <p:cNvPr id="59466" name="Text Box 133"/>
          <p:cNvSpPr txBox="1">
            <a:spLocks noChangeArrowheads="1"/>
          </p:cNvSpPr>
          <p:nvPr/>
        </p:nvSpPr>
        <p:spPr bwMode="auto">
          <a:xfrm>
            <a:off x="6843713" y="2890838"/>
            <a:ext cx="1525587" cy="33655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Horizontal Cells</a:t>
            </a:r>
          </a:p>
        </p:txBody>
      </p:sp>
      <p:sp>
        <p:nvSpPr>
          <p:cNvPr id="59467" name="Text Box 134"/>
          <p:cNvSpPr txBox="1">
            <a:spLocks noChangeArrowheads="1"/>
          </p:cNvSpPr>
          <p:nvPr/>
        </p:nvSpPr>
        <p:spPr bwMode="auto">
          <a:xfrm>
            <a:off x="6832600" y="3375025"/>
            <a:ext cx="1457325" cy="33655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CCCC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Amacrine Cells</a:t>
            </a:r>
          </a:p>
        </p:txBody>
      </p:sp>
      <p:sp>
        <p:nvSpPr>
          <p:cNvPr id="59468" name="Text Box 135"/>
          <p:cNvSpPr txBox="1">
            <a:spLocks noChangeArrowheads="1"/>
          </p:cNvSpPr>
          <p:nvPr/>
        </p:nvSpPr>
        <p:spPr bwMode="auto">
          <a:xfrm>
            <a:off x="757238" y="5318125"/>
            <a:ext cx="1184275" cy="581025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Optic Nerve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(to LGN)</a:t>
            </a:r>
          </a:p>
        </p:txBody>
      </p:sp>
      <p:sp>
        <p:nvSpPr>
          <p:cNvPr id="59469" name="Line 136"/>
          <p:cNvSpPr>
            <a:spLocks noChangeShapeType="1"/>
          </p:cNvSpPr>
          <p:nvPr/>
        </p:nvSpPr>
        <p:spPr bwMode="auto">
          <a:xfrm flipV="1">
            <a:off x="3521075" y="5832475"/>
            <a:ext cx="0" cy="8255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470" name="Line 137"/>
          <p:cNvSpPr>
            <a:spLocks noChangeShapeType="1"/>
          </p:cNvSpPr>
          <p:nvPr/>
        </p:nvSpPr>
        <p:spPr bwMode="auto">
          <a:xfrm flipV="1">
            <a:off x="3835400" y="5842000"/>
            <a:ext cx="0" cy="8255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471" name="Line 138"/>
          <p:cNvSpPr>
            <a:spLocks noChangeShapeType="1"/>
          </p:cNvSpPr>
          <p:nvPr/>
        </p:nvSpPr>
        <p:spPr bwMode="auto">
          <a:xfrm flipV="1">
            <a:off x="4151313" y="5842000"/>
            <a:ext cx="0" cy="8255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472" name="Line 139"/>
          <p:cNvSpPr>
            <a:spLocks noChangeShapeType="1"/>
          </p:cNvSpPr>
          <p:nvPr/>
        </p:nvSpPr>
        <p:spPr bwMode="auto">
          <a:xfrm flipV="1">
            <a:off x="4456113" y="5834063"/>
            <a:ext cx="0" cy="8255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473" name="Line 140"/>
          <p:cNvSpPr>
            <a:spLocks noChangeShapeType="1"/>
          </p:cNvSpPr>
          <p:nvPr/>
        </p:nvSpPr>
        <p:spPr bwMode="auto">
          <a:xfrm flipH="1">
            <a:off x="2984500" y="2690813"/>
            <a:ext cx="231775" cy="0"/>
          </a:xfrm>
          <a:prstGeom prst="line">
            <a:avLst/>
          </a:prstGeom>
          <a:noFill/>
          <a:ln w="47625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474" name="Line 141"/>
          <p:cNvSpPr>
            <a:spLocks noChangeShapeType="1"/>
          </p:cNvSpPr>
          <p:nvPr/>
        </p:nvSpPr>
        <p:spPr bwMode="auto">
          <a:xfrm>
            <a:off x="2876550" y="2587625"/>
            <a:ext cx="80963" cy="96838"/>
          </a:xfrm>
          <a:prstGeom prst="line">
            <a:avLst/>
          </a:prstGeom>
          <a:noFill/>
          <a:ln w="41275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475" name="Line 142"/>
          <p:cNvSpPr>
            <a:spLocks noChangeShapeType="1"/>
          </p:cNvSpPr>
          <p:nvPr/>
        </p:nvSpPr>
        <p:spPr bwMode="auto">
          <a:xfrm flipH="1">
            <a:off x="3541713" y="2701925"/>
            <a:ext cx="231775" cy="0"/>
          </a:xfrm>
          <a:prstGeom prst="line">
            <a:avLst/>
          </a:prstGeom>
          <a:noFill/>
          <a:ln w="47625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476" name="Line 143"/>
          <p:cNvSpPr>
            <a:spLocks noChangeShapeType="1"/>
          </p:cNvSpPr>
          <p:nvPr/>
        </p:nvSpPr>
        <p:spPr bwMode="auto">
          <a:xfrm flipH="1">
            <a:off x="3795713" y="2555875"/>
            <a:ext cx="61912" cy="136525"/>
          </a:xfrm>
          <a:prstGeom prst="line">
            <a:avLst/>
          </a:prstGeom>
          <a:noFill/>
          <a:ln w="41275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2062163" y="146050"/>
            <a:ext cx="4381500" cy="45720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Cellular Information Processing</a:t>
            </a:r>
          </a:p>
        </p:txBody>
      </p:sp>
      <p:grpSp>
        <p:nvGrpSpPr>
          <p:cNvPr id="60419" name="Group 3"/>
          <p:cNvGrpSpPr>
            <a:grpSpLocks/>
          </p:cNvGrpSpPr>
          <p:nvPr/>
        </p:nvGrpSpPr>
        <p:grpSpPr bwMode="auto">
          <a:xfrm>
            <a:off x="608013" y="1222375"/>
            <a:ext cx="211137" cy="1082675"/>
            <a:chOff x="1541" y="1007"/>
            <a:chExt cx="133" cy="854"/>
          </a:xfrm>
        </p:grpSpPr>
        <p:sp>
          <p:nvSpPr>
            <p:cNvPr id="60465" name="Rectangle 4"/>
            <p:cNvSpPr>
              <a:spLocks noChangeArrowheads="1"/>
            </p:cNvSpPr>
            <p:nvPr/>
          </p:nvSpPr>
          <p:spPr bwMode="auto">
            <a:xfrm>
              <a:off x="1555" y="1186"/>
              <a:ext cx="98" cy="338"/>
            </a:xfrm>
            <a:prstGeom prst="rect">
              <a:avLst/>
            </a:prstGeom>
            <a:solidFill>
              <a:srgbClr val="FFFF00"/>
            </a:solidFill>
            <a:ln w="28575" cap="sq">
              <a:solidFill>
                <a:srgbClr val="FFFF00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0466" name="Line 5"/>
            <p:cNvSpPr>
              <a:spLocks noChangeShapeType="1"/>
            </p:cNvSpPr>
            <p:nvPr/>
          </p:nvSpPr>
          <p:spPr bwMode="auto">
            <a:xfrm>
              <a:off x="1607" y="1504"/>
              <a:ext cx="0" cy="312"/>
            </a:xfrm>
            <a:prstGeom prst="line">
              <a:avLst/>
            </a:prstGeom>
            <a:noFill/>
            <a:ln w="53975" cap="sq">
              <a:solidFill>
                <a:srgbClr val="FFFF00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0467" name="Oval 6"/>
            <p:cNvSpPr>
              <a:spLocks noChangeArrowheads="1"/>
            </p:cNvSpPr>
            <p:nvPr/>
          </p:nvSpPr>
          <p:spPr bwMode="auto">
            <a:xfrm>
              <a:off x="1541" y="1557"/>
              <a:ext cx="132" cy="139"/>
            </a:xfrm>
            <a:prstGeom prst="ellipse">
              <a:avLst/>
            </a:prstGeom>
            <a:solidFill>
              <a:srgbClr val="FFFF00"/>
            </a:solidFill>
            <a:ln w="28575" cap="sq">
              <a:solidFill>
                <a:srgbClr val="FFFF00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0468" name="Oval 7"/>
            <p:cNvSpPr>
              <a:spLocks noChangeArrowheads="1"/>
            </p:cNvSpPr>
            <p:nvPr/>
          </p:nvSpPr>
          <p:spPr bwMode="auto">
            <a:xfrm>
              <a:off x="1581" y="1583"/>
              <a:ext cx="56" cy="73"/>
            </a:xfrm>
            <a:prstGeom prst="ellipse">
              <a:avLst/>
            </a:prstGeom>
            <a:solidFill>
              <a:schemeClr val="bg2"/>
            </a:solidFill>
            <a:ln w="28575" cap="sq">
              <a:solidFill>
                <a:schemeClr val="bg2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0469" name="Line 8"/>
            <p:cNvSpPr>
              <a:spLocks noChangeShapeType="1"/>
            </p:cNvSpPr>
            <p:nvPr/>
          </p:nvSpPr>
          <p:spPr bwMode="auto">
            <a:xfrm flipH="1">
              <a:off x="1542" y="1821"/>
              <a:ext cx="46" cy="40"/>
            </a:xfrm>
            <a:prstGeom prst="line">
              <a:avLst/>
            </a:prstGeom>
            <a:noFill/>
            <a:ln w="44450" cap="sq">
              <a:solidFill>
                <a:srgbClr val="FFFF00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0470" name="Line 9"/>
            <p:cNvSpPr>
              <a:spLocks noChangeShapeType="1"/>
            </p:cNvSpPr>
            <p:nvPr/>
          </p:nvSpPr>
          <p:spPr bwMode="auto">
            <a:xfrm>
              <a:off x="1614" y="1808"/>
              <a:ext cx="60" cy="53"/>
            </a:xfrm>
            <a:prstGeom prst="line">
              <a:avLst/>
            </a:prstGeom>
            <a:noFill/>
            <a:ln w="41275" cap="sq">
              <a:solidFill>
                <a:srgbClr val="FFFF00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0471" name="AutoShape 10"/>
            <p:cNvSpPr>
              <a:spLocks noChangeArrowheads="1"/>
            </p:cNvSpPr>
            <p:nvPr/>
          </p:nvSpPr>
          <p:spPr bwMode="auto">
            <a:xfrm>
              <a:off x="1556" y="1007"/>
              <a:ext cx="93" cy="173"/>
            </a:xfrm>
            <a:prstGeom prst="rtTriangle">
              <a:avLst/>
            </a:prstGeom>
            <a:solidFill>
              <a:srgbClr val="FFFF00"/>
            </a:solidFill>
            <a:ln w="28575" cap="sq">
              <a:solidFill>
                <a:srgbClr val="FFFF00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60420" name="Group 11"/>
          <p:cNvGrpSpPr>
            <a:grpSpLocks/>
          </p:cNvGrpSpPr>
          <p:nvPr/>
        </p:nvGrpSpPr>
        <p:grpSpPr bwMode="auto">
          <a:xfrm>
            <a:off x="650875" y="2533650"/>
            <a:ext cx="211138" cy="1019175"/>
            <a:chOff x="1204" y="993"/>
            <a:chExt cx="133" cy="854"/>
          </a:xfrm>
        </p:grpSpPr>
        <p:sp>
          <p:nvSpPr>
            <p:cNvPr id="60458" name="Rectangle 12"/>
            <p:cNvSpPr>
              <a:spLocks noChangeArrowheads="1"/>
            </p:cNvSpPr>
            <p:nvPr/>
          </p:nvSpPr>
          <p:spPr bwMode="auto">
            <a:xfrm>
              <a:off x="1218" y="1172"/>
              <a:ext cx="98" cy="338"/>
            </a:xfrm>
            <a:prstGeom prst="rect">
              <a:avLst/>
            </a:prstGeom>
            <a:solidFill>
              <a:srgbClr val="00FF00"/>
            </a:solidFill>
            <a:ln w="28575" cap="sq">
              <a:solidFill>
                <a:srgbClr val="00FF00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0459" name="Line 13"/>
            <p:cNvSpPr>
              <a:spLocks noChangeShapeType="1"/>
            </p:cNvSpPr>
            <p:nvPr/>
          </p:nvSpPr>
          <p:spPr bwMode="auto">
            <a:xfrm>
              <a:off x="1270" y="1490"/>
              <a:ext cx="0" cy="312"/>
            </a:xfrm>
            <a:prstGeom prst="line">
              <a:avLst/>
            </a:prstGeom>
            <a:noFill/>
            <a:ln w="53975" cap="sq">
              <a:solidFill>
                <a:srgbClr val="00FF00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0460" name="Oval 14"/>
            <p:cNvSpPr>
              <a:spLocks noChangeArrowheads="1"/>
            </p:cNvSpPr>
            <p:nvPr/>
          </p:nvSpPr>
          <p:spPr bwMode="auto">
            <a:xfrm>
              <a:off x="1204" y="1543"/>
              <a:ext cx="132" cy="139"/>
            </a:xfrm>
            <a:prstGeom prst="ellipse">
              <a:avLst/>
            </a:prstGeom>
            <a:solidFill>
              <a:srgbClr val="00FF00"/>
            </a:solidFill>
            <a:ln w="28575" cap="sq">
              <a:solidFill>
                <a:srgbClr val="00FF00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0461" name="Oval 15"/>
            <p:cNvSpPr>
              <a:spLocks noChangeArrowheads="1"/>
            </p:cNvSpPr>
            <p:nvPr/>
          </p:nvSpPr>
          <p:spPr bwMode="auto">
            <a:xfrm>
              <a:off x="1244" y="1569"/>
              <a:ext cx="56" cy="73"/>
            </a:xfrm>
            <a:prstGeom prst="ellipse">
              <a:avLst/>
            </a:prstGeom>
            <a:solidFill>
              <a:srgbClr val="000080"/>
            </a:solidFill>
            <a:ln w="28575" cap="sq">
              <a:solidFill>
                <a:srgbClr val="000080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0462" name="Line 16"/>
            <p:cNvSpPr>
              <a:spLocks noChangeShapeType="1"/>
            </p:cNvSpPr>
            <p:nvPr/>
          </p:nvSpPr>
          <p:spPr bwMode="auto">
            <a:xfrm flipH="1">
              <a:off x="1205" y="1807"/>
              <a:ext cx="46" cy="40"/>
            </a:xfrm>
            <a:prstGeom prst="line">
              <a:avLst/>
            </a:prstGeom>
            <a:noFill/>
            <a:ln w="44450" cap="sq">
              <a:solidFill>
                <a:srgbClr val="00FF00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0463" name="Line 17"/>
            <p:cNvSpPr>
              <a:spLocks noChangeShapeType="1"/>
            </p:cNvSpPr>
            <p:nvPr/>
          </p:nvSpPr>
          <p:spPr bwMode="auto">
            <a:xfrm>
              <a:off x="1277" y="1794"/>
              <a:ext cx="60" cy="53"/>
            </a:xfrm>
            <a:prstGeom prst="line">
              <a:avLst/>
            </a:prstGeom>
            <a:noFill/>
            <a:ln w="41275" cap="sq">
              <a:solidFill>
                <a:srgbClr val="00FF00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0464" name="AutoShape 18"/>
            <p:cNvSpPr>
              <a:spLocks noChangeArrowheads="1"/>
            </p:cNvSpPr>
            <p:nvPr/>
          </p:nvSpPr>
          <p:spPr bwMode="auto">
            <a:xfrm>
              <a:off x="1219" y="993"/>
              <a:ext cx="93" cy="173"/>
            </a:xfrm>
            <a:prstGeom prst="rtTriangle">
              <a:avLst/>
            </a:prstGeom>
            <a:solidFill>
              <a:srgbClr val="00FF00"/>
            </a:solidFill>
            <a:ln w="28575" cap="sq">
              <a:solidFill>
                <a:srgbClr val="00FF00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60421" name="Group 19"/>
          <p:cNvGrpSpPr>
            <a:grpSpLocks/>
          </p:cNvGrpSpPr>
          <p:nvPr/>
        </p:nvGrpSpPr>
        <p:grpSpPr bwMode="auto">
          <a:xfrm>
            <a:off x="671513" y="3814763"/>
            <a:ext cx="211137" cy="1050925"/>
            <a:chOff x="1919" y="1007"/>
            <a:chExt cx="133" cy="854"/>
          </a:xfrm>
        </p:grpSpPr>
        <p:sp>
          <p:nvSpPr>
            <p:cNvPr id="60451" name="Rectangle 20"/>
            <p:cNvSpPr>
              <a:spLocks noChangeArrowheads="1"/>
            </p:cNvSpPr>
            <p:nvPr/>
          </p:nvSpPr>
          <p:spPr bwMode="auto">
            <a:xfrm>
              <a:off x="1933" y="1186"/>
              <a:ext cx="98" cy="338"/>
            </a:xfrm>
            <a:prstGeom prst="rect">
              <a:avLst/>
            </a:prstGeom>
            <a:solidFill>
              <a:srgbClr val="9999FF"/>
            </a:solidFill>
            <a:ln w="28575" cap="sq">
              <a:solidFill>
                <a:srgbClr val="9999FF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0452" name="Line 21"/>
            <p:cNvSpPr>
              <a:spLocks noChangeShapeType="1"/>
            </p:cNvSpPr>
            <p:nvPr/>
          </p:nvSpPr>
          <p:spPr bwMode="auto">
            <a:xfrm>
              <a:off x="1985" y="1504"/>
              <a:ext cx="0" cy="312"/>
            </a:xfrm>
            <a:prstGeom prst="line">
              <a:avLst/>
            </a:prstGeom>
            <a:noFill/>
            <a:ln w="53975" cap="sq">
              <a:solidFill>
                <a:srgbClr val="9999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0453" name="Oval 22"/>
            <p:cNvSpPr>
              <a:spLocks noChangeArrowheads="1"/>
            </p:cNvSpPr>
            <p:nvPr/>
          </p:nvSpPr>
          <p:spPr bwMode="auto">
            <a:xfrm>
              <a:off x="1919" y="1557"/>
              <a:ext cx="132" cy="139"/>
            </a:xfrm>
            <a:prstGeom prst="ellipse">
              <a:avLst/>
            </a:prstGeom>
            <a:solidFill>
              <a:srgbClr val="9999FF"/>
            </a:solidFill>
            <a:ln w="28575" cap="sq">
              <a:solidFill>
                <a:srgbClr val="9999FF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0454" name="Oval 23"/>
            <p:cNvSpPr>
              <a:spLocks noChangeArrowheads="1"/>
            </p:cNvSpPr>
            <p:nvPr/>
          </p:nvSpPr>
          <p:spPr bwMode="auto">
            <a:xfrm>
              <a:off x="1959" y="1583"/>
              <a:ext cx="56" cy="73"/>
            </a:xfrm>
            <a:prstGeom prst="ellipse">
              <a:avLst/>
            </a:prstGeom>
            <a:solidFill>
              <a:schemeClr val="bg2"/>
            </a:solidFill>
            <a:ln w="28575" cap="sq">
              <a:solidFill>
                <a:schemeClr val="bg2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0455" name="Line 24"/>
            <p:cNvSpPr>
              <a:spLocks noChangeShapeType="1"/>
            </p:cNvSpPr>
            <p:nvPr/>
          </p:nvSpPr>
          <p:spPr bwMode="auto">
            <a:xfrm flipH="1">
              <a:off x="1920" y="1821"/>
              <a:ext cx="46" cy="40"/>
            </a:xfrm>
            <a:prstGeom prst="line">
              <a:avLst/>
            </a:prstGeom>
            <a:noFill/>
            <a:ln w="44450" cap="sq">
              <a:solidFill>
                <a:srgbClr val="9999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0456" name="Line 25"/>
            <p:cNvSpPr>
              <a:spLocks noChangeShapeType="1"/>
            </p:cNvSpPr>
            <p:nvPr/>
          </p:nvSpPr>
          <p:spPr bwMode="auto">
            <a:xfrm>
              <a:off x="1992" y="1808"/>
              <a:ext cx="60" cy="53"/>
            </a:xfrm>
            <a:prstGeom prst="line">
              <a:avLst/>
            </a:prstGeom>
            <a:noFill/>
            <a:ln w="41275" cap="sq">
              <a:solidFill>
                <a:srgbClr val="9999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0457" name="AutoShape 26"/>
            <p:cNvSpPr>
              <a:spLocks noChangeArrowheads="1"/>
            </p:cNvSpPr>
            <p:nvPr/>
          </p:nvSpPr>
          <p:spPr bwMode="auto">
            <a:xfrm>
              <a:off x="1934" y="1007"/>
              <a:ext cx="93" cy="173"/>
            </a:xfrm>
            <a:prstGeom prst="rtTriangle">
              <a:avLst/>
            </a:prstGeom>
            <a:solidFill>
              <a:srgbClr val="9999FF"/>
            </a:solidFill>
            <a:ln w="28575" cap="sq">
              <a:solidFill>
                <a:srgbClr val="9999FF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sp>
        <p:nvSpPr>
          <p:cNvPr id="60422" name="Line 27"/>
          <p:cNvSpPr>
            <a:spLocks noChangeShapeType="1"/>
          </p:cNvSpPr>
          <p:nvPr/>
        </p:nvSpPr>
        <p:spPr bwMode="auto">
          <a:xfrm>
            <a:off x="1343025" y="2238375"/>
            <a:ext cx="5475288" cy="0"/>
          </a:xfrm>
          <a:prstGeom prst="line">
            <a:avLst/>
          </a:prstGeom>
          <a:noFill/>
          <a:ln w="12700" cap="sq">
            <a:solidFill>
              <a:srgbClr val="3366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0423" name="Line 28"/>
          <p:cNvSpPr>
            <a:spLocks noChangeShapeType="1"/>
          </p:cNvSpPr>
          <p:nvPr/>
        </p:nvSpPr>
        <p:spPr bwMode="auto">
          <a:xfrm>
            <a:off x="1335088" y="3468688"/>
            <a:ext cx="5475287" cy="0"/>
          </a:xfrm>
          <a:prstGeom prst="line">
            <a:avLst/>
          </a:prstGeom>
          <a:noFill/>
          <a:ln w="12700" cap="sq">
            <a:solidFill>
              <a:srgbClr val="3366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0424" name="Line 29"/>
          <p:cNvSpPr>
            <a:spLocks noChangeShapeType="1"/>
          </p:cNvSpPr>
          <p:nvPr/>
        </p:nvSpPr>
        <p:spPr bwMode="auto">
          <a:xfrm flipV="1">
            <a:off x="1333500" y="4721225"/>
            <a:ext cx="5495925" cy="9525"/>
          </a:xfrm>
          <a:prstGeom prst="line">
            <a:avLst/>
          </a:prstGeom>
          <a:noFill/>
          <a:ln w="12700" cap="sq">
            <a:solidFill>
              <a:srgbClr val="3366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0425" name="Line 30"/>
          <p:cNvSpPr>
            <a:spLocks noChangeShapeType="1"/>
          </p:cNvSpPr>
          <p:nvPr/>
        </p:nvSpPr>
        <p:spPr bwMode="auto">
          <a:xfrm>
            <a:off x="1858963" y="1228725"/>
            <a:ext cx="0" cy="4762500"/>
          </a:xfrm>
          <a:prstGeom prst="line">
            <a:avLst/>
          </a:prstGeom>
          <a:noFill/>
          <a:ln w="12700" cap="sq">
            <a:solidFill>
              <a:srgbClr val="3366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0426" name="Line 31"/>
          <p:cNvSpPr>
            <a:spLocks noChangeShapeType="1"/>
          </p:cNvSpPr>
          <p:nvPr/>
        </p:nvSpPr>
        <p:spPr bwMode="auto">
          <a:xfrm>
            <a:off x="2930525" y="1227138"/>
            <a:ext cx="0" cy="4762500"/>
          </a:xfrm>
          <a:prstGeom prst="line">
            <a:avLst/>
          </a:prstGeom>
          <a:noFill/>
          <a:ln w="12700" cap="sq">
            <a:solidFill>
              <a:srgbClr val="3366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0427" name="Line 32"/>
          <p:cNvSpPr>
            <a:spLocks noChangeShapeType="1"/>
          </p:cNvSpPr>
          <p:nvPr/>
        </p:nvSpPr>
        <p:spPr bwMode="auto">
          <a:xfrm>
            <a:off x="4035425" y="1238250"/>
            <a:ext cx="0" cy="4762500"/>
          </a:xfrm>
          <a:prstGeom prst="line">
            <a:avLst/>
          </a:prstGeom>
          <a:noFill/>
          <a:ln w="12700" cap="sq">
            <a:solidFill>
              <a:srgbClr val="3366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0428" name="Line 33"/>
          <p:cNvSpPr>
            <a:spLocks noChangeShapeType="1"/>
          </p:cNvSpPr>
          <p:nvPr/>
        </p:nvSpPr>
        <p:spPr bwMode="auto">
          <a:xfrm flipV="1">
            <a:off x="1343025" y="5583238"/>
            <a:ext cx="5465763" cy="9525"/>
          </a:xfrm>
          <a:prstGeom prst="line">
            <a:avLst/>
          </a:prstGeom>
          <a:noFill/>
          <a:ln w="12700" cap="sq">
            <a:solidFill>
              <a:srgbClr val="3366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0429" name="Line 34"/>
          <p:cNvSpPr>
            <a:spLocks noChangeShapeType="1"/>
          </p:cNvSpPr>
          <p:nvPr/>
        </p:nvSpPr>
        <p:spPr bwMode="auto">
          <a:xfrm>
            <a:off x="3729038" y="1765300"/>
            <a:ext cx="1273175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0430" name="Freeform 35"/>
          <p:cNvSpPr>
            <a:spLocks/>
          </p:cNvSpPr>
          <p:nvPr/>
        </p:nvSpPr>
        <p:spPr bwMode="auto">
          <a:xfrm>
            <a:off x="1387475" y="1763713"/>
            <a:ext cx="2343150" cy="346075"/>
          </a:xfrm>
          <a:custGeom>
            <a:avLst/>
            <a:gdLst>
              <a:gd name="T0" fmla="*/ 0 w 1476"/>
              <a:gd name="T1" fmla="*/ 22 h 218"/>
              <a:gd name="T2" fmla="*/ 245 w 1476"/>
              <a:gd name="T3" fmla="*/ 22 h 218"/>
              <a:gd name="T4" fmla="*/ 351 w 1476"/>
              <a:gd name="T5" fmla="*/ 35 h 218"/>
              <a:gd name="T6" fmla="*/ 417 w 1476"/>
              <a:gd name="T7" fmla="*/ 114 h 218"/>
              <a:gd name="T8" fmla="*/ 463 w 1476"/>
              <a:gd name="T9" fmla="*/ 207 h 218"/>
              <a:gd name="T10" fmla="*/ 596 w 1476"/>
              <a:gd name="T11" fmla="*/ 181 h 218"/>
              <a:gd name="T12" fmla="*/ 682 w 1476"/>
              <a:gd name="T13" fmla="*/ 48 h 218"/>
              <a:gd name="T14" fmla="*/ 781 w 1476"/>
              <a:gd name="T15" fmla="*/ 8 h 218"/>
              <a:gd name="T16" fmla="*/ 1112 w 1476"/>
              <a:gd name="T17" fmla="*/ 2 h 218"/>
              <a:gd name="T18" fmla="*/ 1476 w 1476"/>
              <a:gd name="T19" fmla="*/ 2 h 21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476"/>
              <a:gd name="T31" fmla="*/ 0 h 218"/>
              <a:gd name="T32" fmla="*/ 1476 w 1476"/>
              <a:gd name="T33" fmla="*/ 218 h 218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476" h="218">
                <a:moveTo>
                  <a:pt x="0" y="22"/>
                </a:moveTo>
                <a:cubicBezTo>
                  <a:pt x="93" y="21"/>
                  <a:pt x="187" y="20"/>
                  <a:pt x="245" y="22"/>
                </a:cubicBezTo>
                <a:cubicBezTo>
                  <a:pt x="303" y="24"/>
                  <a:pt x="322" y="20"/>
                  <a:pt x="351" y="35"/>
                </a:cubicBezTo>
                <a:cubicBezTo>
                  <a:pt x="380" y="50"/>
                  <a:pt x="398" y="85"/>
                  <a:pt x="417" y="114"/>
                </a:cubicBezTo>
                <a:cubicBezTo>
                  <a:pt x="436" y="143"/>
                  <a:pt x="433" y="196"/>
                  <a:pt x="463" y="207"/>
                </a:cubicBezTo>
                <a:cubicBezTo>
                  <a:pt x="493" y="218"/>
                  <a:pt x="559" y="207"/>
                  <a:pt x="596" y="181"/>
                </a:cubicBezTo>
                <a:cubicBezTo>
                  <a:pt x="633" y="155"/>
                  <a:pt x="651" y="77"/>
                  <a:pt x="682" y="48"/>
                </a:cubicBezTo>
                <a:cubicBezTo>
                  <a:pt x="713" y="19"/>
                  <a:pt x="709" y="16"/>
                  <a:pt x="781" y="8"/>
                </a:cubicBezTo>
                <a:cubicBezTo>
                  <a:pt x="853" y="0"/>
                  <a:pt x="996" y="3"/>
                  <a:pt x="1112" y="2"/>
                </a:cubicBezTo>
                <a:cubicBezTo>
                  <a:pt x="1228" y="1"/>
                  <a:pt x="1352" y="1"/>
                  <a:pt x="1476" y="2"/>
                </a:cubicBezTo>
              </a:path>
            </a:pathLst>
          </a:custGeom>
          <a:noFill/>
          <a:ln w="28575" cap="sq" cmpd="sng">
            <a:solidFill>
              <a:schemeClr val="tx1"/>
            </a:solidFill>
            <a:prstDash val="solid"/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0431" name="Line 36"/>
          <p:cNvSpPr>
            <a:spLocks noChangeShapeType="1"/>
          </p:cNvSpPr>
          <p:nvPr/>
        </p:nvSpPr>
        <p:spPr bwMode="auto">
          <a:xfrm flipV="1">
            <a:off x="4013200" y="3014663"/>
            <a:ext cx="1011238" cy="1587"/>
          </a:xfrm>
          <a:prstGeom prst="line">
            <a:avLst/>
          </a:prstGeom>
          <a:noFill/>
          <a:ln w="28575" cap="sq">
            <a:solidFill>
              <a:srgbClr val="00FF00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0432" name="Freeform 37"/>
          <p:cNvSpPr>
            <a:spLocks/>
          </p:cNvSpPr>
          <p:nvPr/>
        </p:nvSpPr>
        <p:spPr bwMode="auto">
          <a:xfrm>
            <a:off x="2447925" y="3014663"/>
            <a:ext cx="2343150" cy="346075"/>
          </a:xfrm>
          <a:custGeom>
            <a:avLst/>
            <a:gdLst>
              <a:gd name="T0" fmla="*/ 0 w 1476"/>
              <a:gd name="T1" fmla="*/ 22 h 218"/>
              <a:gd name="T2" fmla="*/ 245 w 1476"/>
              <a:gd name="T3" fmla="*/ 22 h 218"/>
              <a:gd name="T4" fmla="*/ 351 w 1476"/>
              <a:gd name="T5" fmla="*/ 35 h 218"/>
              <a:gd name="T6" fmla="*/ 417 w 1476"/>
              <a:gd name="T7" fmla="*/ 114 h 218"/>
              <a:gd name="T8" fmla="*/ 463 w 1476"/>
              <a:gd name="T9" fmla="*/ 207 h 218"/>
              <a:gd name="T10" fmla="*/ 596 w 1476"/>
              <a:gd name="T11" fmla="*/ 181 h 218"/>
              <a:gd name="T12" fmla="*/ 682 w 1476"/>
              <a:gd name="T13" fmla="*/ 48 h 218"/>
              <a:gd name="T14" fmla="*/ 781 w 1476"/>
              <a:gd name="T15" fmla="*/ 8 h 218"/>
              <a:gd name="T16" fmla="*/ 1112 w 1476"/>
              <a:gd name="T17" fmla="*/ 2 h 218"/>
              <a:gd name="T18" fmla="*/ 1476 w 1476"/>
              <a:gd name="T19" fmla="*/ 2 h 21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476"/>
              <a:gd name="T31" fmla="*/ 0 h 218"/>
              <a:gd name="T32" fmla="*/ 1476 w 1476"/>
              <a:gd name="T33" fmla="*/ 218 h 218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476" h="218">
                <a:moveTo>
                  <a:pt x="0" y="22"/>
                </a:moveTo>
                <a:cubicBezTo>
                  <a:pt x="93" y="21"/>
                  <a:pt x="187" y="20"/>
                  <a:pt x="245" y="22"/>
                </a:cubicBezTo>
                <a:cubicBezTo>
                  <a:pt x="303" y="24"/>
                  <a:pt x="322" y="20"/>
                  <a:pt x="351" y="35"/>
                </a:cubicBezTo>
                <a:cubicBezTo>
                  <a:pt x="380" y="50"/>
                  <a:pt x="398" y="85"/>
                  <a:pt x="417" y="114"/>
                </a:cubicBezTo>
                <a:cubicBezTo>
                  <a:pt x="436" y="143"/>
                  <a:pt x="433" y="196"/>
                  <a:pt x="463" y="207"/>
                </a:cubicBezTo>
                <a:cubicBezTo>
                  <a:pt x="493" y="218"/>
                  <a:pt x="559" y="207"/>
                  <a:pt x="596" y="181"/>
                </a:cubicBezTo>
                <a:cubicBezTo>
                  <a:pt x="633" y="155"/>
                  <a:pt x="651" y="77"/>
                  <a:pt x="682" y="48"/>
                </a:cubicBezTo>
                <a:cubicBezTo>
                  <a:pt x="713" y="19"/>
                  <a:pt x="709" y="16"/>
                  <a:pt x="781" y="8"/>
                </a:cubicBezTo>
                <a:cubicBezTo>
                  <a:pt x="853" y="0"/>
                  <a:pt x="996" y="3"/>
                  <a:pt x="1112" y="2"/>
                </a:cubicBezTo>
                <a:cubicBezTo>
                  <a:pt x="1228" y="1"/>
                  <a:pt x="1352" y="1"/>
                  <a:pt x="1476" y="2"/>
                </a:cubicBezTo>
              </a:path>
            </a:pathLst>
          </a:custGeom>
          <a:noFill/>
          <a:ln w="28575" cap="sq" cmpd="sng">
            <a:solidFill>
              <a:srgbClr val="00FF00"/>
            </a:solidFill>
            <a:prstDash val="solid"/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0433" name="Line 38"/>
          <p:cNvSpPr>
            <a:spLocks noChangeShapeType="1"/>
          </p:cNvSpPr>
          <p:nvPr/>
        </p:nvSpPr>
        <p:spPr bwMode="auto">
          <a:xfrm>
            <a:off x="1363663" y="3048000"/>
            <a:ext cx="1398587" cy="0"/>
          </a:xfrm>
          <a:prstGeom prst="line">
            <a:avLst/>
          </a:prstGeom>
          <a:noFill/>
          <a:ln w="28575" cap="sq">
            <a:solidFill>
              <a:srgbClr val="00FF00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0434" name="Freeform 39"/>
          <p:cNvSpPr>
            <a:spLocks/>
          </p:cNvSpPr>
          <p:nvPr/>
        </p:nvSpPr>
        <p:spPr bwMode="auto">
          <a:xfrm>
            <a:off x="3594100" y="4275138"/>
            <a:ext cx="2290763" cy="336550"/>
          </a:xfrm>
          <a:custGeom>
            <a:avLst/>
            <a:gdLst>
              <a:gd name="T0" fmla="*/ 0 w 1476"/>
              <a:gd name="T1" fmla="*/ 22 h 218"/>
              <a:gd name="T2" fmla="*/ 245 w 1476"/>
              <a:gd name="T3" fmla="*/ 22 h 218"/>
              <a:gd name="T4" fmla="*/ 351 w 1476"/>
              <a:gd name="T5" fmla="*/ 35 h 218"/>
              <a:gd name="T6" fmla="*/ 417 w 1476"/>
              <a:gd name="T7" fmla="*/ 114 h 218"/>
              <a:gd name="T8" fmla="*/ 463 w 1476"/>
              <a:gd name="T9" fmla="*/ 207 h 218"/>
              <a:gd name="T10" fmla="*/ 596 w 1476"/>
              <a:gd name="T11" fmla="*/ 181 h 218"/>
              <a:gd name="T12" fmla="*/ 682 w 1476"/>
              <a:gd name="T13" fmla="*/ 48 h 218"/>
              <a:gd name="T14" fmla="*/ 781 w 1476"/>
              <a:gd name="T15" fmla="*/ 8 h 218"/>
              <a:gd name="T16" fmla="*/ 1112 w 1476"/>
              <a:gd name="T17" fmla="*/ 2 h 218"/>
              <a:gd name="T18" fmla="*/ 1476 w 1476"/>
              <a:gd name="T19" fmla="*/ 2 h 21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476"/>
              <a:gd name="T31" fmla="*/ 0 h 218"/>
              <a:gd name="T32" fmla="*/ 1476 w 1476"/>
              <a:gd name="T33" fmla="*/ 218 h 218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476" h="218">
                <a:moveTo>
                  <a:pt x="0" y="22"/>
                </a:moveTo>
                <a:cubicBezTo>
                  <a:pt x="93" y="21"/>
                  <a:pt x="187" y="20"/>
                  <a:pt x="245" y="22"/>
                </a:cubicBezTo>
                <a:cubicBezTo>
                  <a:pt x="303" y="24"/>
                  <a:pt x="322" y="20"/>
                  <a:pt x="351" y="35"/>
                </a:cubicBezTo>
                <a:cubicBezTo>
                  <a:pt x="380" y="50"/>
                  <a:pt x="398" y="85"/>
                  <a:pt x="417" y="114"/>
                </a:cubicBezTo>
                <a:cubicBezTo>
                  <a:pt x="436" y="143"/>
                  <a:pt x="433" y="196"/>
                  <a:pt x="463" y="207"/>
                </a:cubicBezTo>
                <a:cubicBezTo>
                  <a:pt x="493" y="218"/>
                  <a:pt x="559" y="207"/>
                  <a:pt x="596" y="181"/>
                </a:cubicBezTo>
                <a:cubicBezTo>
                  <a:pt x="633" y="155"/>
                  <a:pt x="651" y="77"/>
                  <a:pt x="682" y="48"/>
                </a:cubicBezTo>
                <a:cubicBezTo>
                  <a:pt x="713" y="19"/>
                  <a:pt x="709" y="16"/>
                  <a:pt x="781" y="8"/>
                </a:cubicBezTo>
                <a:cubicBezTo>
                  <a:pt x="853" y="0"/>
                  <a:pt x="996" y="3"/>
                  <a:pt x="1112" y="2"/>
                </a:cubicBezTo>
                <a:cubicBezTo>
                  <a:pt x="1228" y="1"/>
                  <a:pt x="1352" y="1"/>
                  <a:pt x="1476" y="2"/>
                </a:cubicBezTo>
              </a:path>
            </a:pathLst>
          </a:custGeom>
          <a:noFill/>
          <a:ln w="28575" cap="sq" cmpd="sng">
            <a:solidFill>
              <a:srgbClr val="9999FF"/>
            </a:solidFill>
            <a:prstDash val="solid"/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0435" name="Line 40"/>
          <p:cNvSpPr>
            <a:spLocks noChangeShapeType="1"/>
          </p:cNvSpPr>
          <p:nvPr/>
        </p:nvSpPr>
        <p:spPr bwMode="auto">
          <a:xfrm>
            <a:off x="1350963" y="4308475"/>
            <a:ext cx="2314575" cy="0"/>
          </a:xfrm>
          <a:prstGeom prst="line">
            <a:avLst/>
          </a:prstGeom>
          <a:noFill/>
          <a:ln w="28575" cap="sq">
            <a:solidFill>
              <a:srgbClr val="9999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0436" name="Rectangle 41"/>
          <p:cNvSpPr>
            <a:spLocks noChangeArrowheads="1"/>
          </p:cNvSpPr>
          <p:nvPr/>
        </p:nvSpPr>
        <p:spPr bwMode="auto">
          <a:xfrm>
            <a:off x="1871663" y="5127625"/>
            <a:ext cx="157162" cy="452438"/>
          </a:xfrm>
          <a:prstGeom prst="rect">
            <a:avLst/>
          </a:prstGeom>
          <a:solidFill>
            <a:srgbClr val="FFFF00"/>
          </a:solidFill>
          <a:ln w="28575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0437" name="Rectangle 42"/>
          <p:cNvSpPr>
            <a:spLocks noChangeArrowheads="1"/>
          </p:cNvSpPr>
          <p:nvPr/>
        </p:nvSpPr>
        <p:spPr bwMode="auto">
          <a:xfrm>
            <a:off x="2930525" y="5116513"/>
            <a:ext cx="157163" cy="452437"/>
          </a:xfrm>
          <a:prstGeom prst="rect">
            <a:avLst/>
          </a:prstGeom>
          <a:solidFill>
            <a:srgbClr val="00FF00"/>
          </a:solidFill>
          <a:ln w="28575" cap="sq">
            <a:solidFill>
              <a:srgbClr val="00FF00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0438" name="Rectangle 43"/>
          <p:cNvSpPr>
            <a:spLocks noChangeArrowheads="1"/>
          </p:cNvSpPr>
          <p:nvPr/>
        </p:nvSpPr>
        <p:spPr bwMode="auto">
          <a:xfrm>
            <a:off x="4046538" y="5116513"/>
            <a:ext cx="157162" cy="452437"/>
          </a:xfrm>
          <a:prstGeom prst="rect">
            <a:avLst/>
          </a:prstGeom>
          <a:solidFill>
            <a:srgbClr val="9999FF"/>
          </a:solidFill>
          <a:ln w="28575" cap="sq">
            <a:solidFill>
              <a:srgbClr val="9999FF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0439" name="Text Box 44"/>
          <p:cNvSpPr txBox="1">
            <a:spLocks noChangeArrowheads="1"/>
          </p:cNvSpPr>
          <p:nvPr/>
        </p:nvSpPr>
        <p:spPr bwMode="auto">
          <a:xfrm>
            <a:off x="525463" y="5202238"/>
            <a:ext cx="909637" cy="33655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Stimulus</a:t>
            </a:r>
          </a:p>
        </p:txBody>
      </p:sp>
      <p:sp>
        <p:nvSpPr>
          <p:cNvPr id="60440" name="Line 45"/>
          <p:cNvSpPr>
            <a:spLocks noChangeShapeType="1"/>
          </p:cNvSpPr>
          <p:nvPr/>
        </p:nvSpPr>
        <p:spPr bwMode="auto">
          <a:xfrm>
            <a:off x="2973388" y="6180138"/>
            <a:ext cx="1712912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0441" name="Text Box 46"/>
          <p:cNvSpPr txBox="1">
            <a:spLocks noChangeArrowheads="1"/>
          </p:cNvSpPr>
          <p:nvPr/>
        </p:nvSpPr>
        <p:spPr bwMode="auto">
          <a:xfrm>
            <a:off x="3311525" y="6296025"/>
            <a:ext cx="614363" cy="33655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Time</a:t>
            </a:r>
          </a:p>
        </p:txBody>
      </p:sp>
      <p:sp>
        <p:nvSpPr>
          <p:cNvPr id="60442" name="Text Box 47"/>
          <p:cNvSpPr txBox="1">
            <a:spLocks noChangeArrowheads="1"/>
          </p:cNvSpPr>
          <p:nvPr/>
        </p:nvSpPr>
        <p:spPr bwMode="auto">
          <a:xfrm>
            <a:off x="7085013" y="1544638"/>
            <a:ext cx="184150" cy="33655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0443" name="Text Box 48"/>
          <p:cNvSpPr txBox="1">
            <a:spLocks noChangeArrowheads="1"/>
          </p:cNvSpPr>
          <p:nvPr/>
        </p:nvSpPr>
        <p:spPr bwMode="auto">
          <a:xfrm>
            <a:off x="7073900" y="1555750"/>
            <a:ext cx="1020763" cy="854075"/>
          </a:xfrm>
          <a:prstGeom prst="rect">
            <a:avLst/>
          </a:prstGeom>
          <a:solidFill>
            <a:srgbClr val="333300"/>
          </a:solidFill>
          <a:ln w="28575" cap="sq">
            <a:solidFill>
              <a:srgbClr val="99CC00"/>
            </a:solidFill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Yellow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Not green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Not blue</a:t>
            </a:r>
          </a:p>
        </p:txBody>
      </p:sp>
      <p:sp>
        <p:nvSpPr>
          <p:cNvPr id="60444" name="Text Box 49"/>
          <p:cNvSpPr txBox="1">
            <a:spLocks noChangeArrowheads="1"/>
          </p:cNvSpPr>
          <p:nvPr/>
        </p:nvSpPr>
        <p:spPr bwMode="auto">
          <a:xfrm>
            <a:off x="7421563" y="2408238"/>
            <a:ext cx="1412875" cy="33655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= </a:t>
            </a:r>
            <a:r>
              <a:rPr kumimoji="0" lang="en-US" sz="1600" b="1" i="0" u="sng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Information</a:t>
            </a:r>
          </a:p>
        </p:txBody>
      </p:sp>
      <p:sp>
        <p:nvSpPr>
          <p:cNvPr id="60445" name="Rectangle 50"/>
          <p:cNvSpPr>
            <a:spLocks noChangeArrowheads="1"/>
          </p:cNvSpPr>
          <p:nvPr/>
        </p:nvSpPr>
        <p:spPr bwMode="auto">
          <a:xfrm>
            <a:off x="5127625" y="5116513"/>
            <a:ext cx="157163" cy="452437"/>
          </a:xfrm>
          <a:prstGeom prst="rect">
            <a:avLst/>
          </a:prstGeom>
          <a:solidFill>
            <a:srgbClr val="B0EE00"/>
          </a:solidFill>
          <a:ln w="28575" cap="sq">
            <a:solidFill>
              <a:srgbClr val="ADEA00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0446" name="Line 51"/>
          <p:cNvSpPr>
            <a:spLocks noChangeShapeType="1"/>
          </p:cNvSpPr>
          <p:nvPr/>
        </p:nvSpPr>
        <p:spPr bwMode="auto">
          <a:xfrm>
            <a:off x="5108575" y="1249363"/>
            <a:ext cx="0" cy="4762500"/>
          </a:xfrm>
          <a:prstGeom prst="line">
            <a:avLst/>
          </a:prstGeom>
          <a:noFill/>
          <a:ln w="12700" cap="sq">
            <a:solidFill>
              <a:srgbClr val="3366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0447" name="Freeform 52"/>
          <p:cNvSpPr>
            <a:spLocks/>
          </p:cNvSpPr>
          <p:nvPr/>
        </p:nvSpPr>
        <p:spPr bwMode="auto">
          <a:xfrm>
            <a:off x="5022850" y="1758950"/>
            <a:ext cx="1050925" cy="150813"/>
          </a:xfrm>
          <a:custGeom>
            <a:avLst/>
            <a:gdLst>
              <a:gd name="T0" fmla="*/ 0 w 662"/>
              <a:gd name="T1" fmla="*/ 5 h 95"/>
              <a:gd name="T2" fmla="*/ 79 w 662"/>
              <a:gd name="T3" fmla="*/ 5 h 95"/>
              <a:gd name="T4" fmla="*/ 119 w 662"/>
              <a:gd name="T5" fmla="*/ 12 h 95"/>
              <a:gd name="T6" fmla="*/ 159 w 662"/>
              <a:gd name="T7" fmla="*/ 78 h 95"/>
              <a:gd name="T8" fmla="*/ 271 w 662"/>
              <a:gd name="T9" fmla="*/ 85 h 95"/>
              <a:gd name="T10" fmla="*/ 331 w 662"/>
              <a:gd name="T11" fmla="*/ 19 h 95"/>
              <a:gd name="T12" fmla="*/ 384 w 662"/>
              <a:gd name="T13" fmla="*/ 5 h 95"/>
              <a:gd name="T14" fmla="*/ 510 w 662"/>
              <a:gd name="T15" fmla="*/ 5 h 95"/>
              <a:gd name="T16" fmla="*/ 583 w 662"/>
              <a:gd name="T17" fmla="*/ 5 h 95"/>
              <a:gd name="T18" fmla="*/ 662 w 662"/>
              <a:gd name="T19" fmla="*/ 5 h 9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662"/>
              <a:gd name="T31" fmla="*/ 0 h 95"/>
              <a:gd name="T32" fmla="*/ 662 w 662"/>
              <a:gd name="T33" fmla="*/ 95 h 9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62" h="95">
                <a:moveTo>
                  <a:pt x="0" y="5"/>
                </a:moveTo>
                <a:cubicBezTo>
                  <a:pt x="29" y="4"/>
                  <a:pt x="59" y="4"/>
                  <a:pt x="79" y="5"/>
                </a:cubicBezTo>
                <a:cubicBezTo>
                  <a:pt x="99" y="6"/>
                  <a:pt x="106" y="0"/>
                  <a:pt x="119" y="12"/>
                </a:cubicBezTo>
                <a:cubicBezTo>
                  <a:pt x="132" y="24"/>
                  <a:pt x="134" y="66"/>
                  <a:pt x="159" y="78"/>
                </a:cubicBezTo>
                <a:cubicBezTo>
                  <a:pt x="184" y="90"/>
                  <a:pt x="242" y="95"/>
                  <a:pt x="271" y="85"/>
                </a:cubicBezTo>
                <a:cubicBezTo>
                  <a:pt x="300" y="75"/>
                  <a:pt x="312" y="32"/>
                  <a:pt x="331" y="19"/>
                </a:cubicBezTo>
                <a:cubicBezTo>
                  <a:pt x="350" y="6"/>
                  <a:pt x="354" y="7"/>
                  <a:pt x="384" y="5"/>
                </a:cubicBezTo>
                <a:cubicBezTo>
                  <a:pt x="414" y="3"/>
                  <a:pt x="477" y="5"/>
                  <a:pt x="510" y="5"/>
                </a:cubicBezTo>
                <a:cubicBezTo>
                  <a:pt x="543" y="5"/>
                  <a:pt x="558" y="5"/>
                  <a:pt x="583" y="5"/>
                </a:cubicBezTo>
                <a:cubicBezTo>
                  <a:pt x="608" y="5"/>
                  <a:pt x="635" y="5"/>
                  <a:pt x="662" y="5"/>
                </a:cubicBezTo>
              </a:path>
            </a:pathLst>
          </a:custGeom>
          <a:noFill/>
          <a:ln w="28575" cap="sq" cmpd="sng">
            <a:solidFill>
              <a:schemeClr val="tx1"/>
            </a:solidFill>
            <a:prstDash val="solid"/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0448" name="Freeform 53"/>
          <p:cNvSpPr>
            <a:spLocks/>
          </p:cNvSpPr>
          <p:nvPr/>
        </p:nvSpPr>
        <p:spPr bwMode="auto">
          <a:xfrm>
            <a:off x="4992688" y="3011488"/>
            <a:ext cx="1050925" cy="150812"/>
          </a:xfrm>
          <a:custGeom>
            <a:avLst/>
            <a:gdLst>
              <a:gd name="T0" fmla="*/ 0 w 662"/>
              <a:gd name="T1" fmla="*/ 5 h 95"/>
              <a:gd name="T2" fmla="*/ 79 w 662"/>
              <a:gd name="T3" fmla="*/ 5 h 95"/>
              <a:gd name="T4" fmla="*/ 119 w 662"/>
              <a:gd name="T5" fmla="*/ 12 h 95"/>
              <a:gd name="T6" fmla="*/ 159 w 662"/>
              <a:gd name="T7" fmla="*/ 78 h 95"/>
              <a:gd name="T8" fmla="*/ 271 w 662"/>
              <a:gd name="T9" fmla="*/ 85 h 95"/>
              <a:gd name="T10" fmla="*/ 331 w 662"/>
              <a:gd name="T11" fmla="*/ 19 h 95"/>
              <a:gd name="T12" fmla="*/ 384 w 662"/>
              <a:gd name="T13" fmla="*/ 5 h 95"/>
              <a:gd name="T14" fmla="*/ 510 w 662"/>
              <a:gd name="T15" fmla="*/ 5 h 95"/>
              <a:gd name="T16" fmla="*/ 583 w 662"/>
              <a:gd name="T17" fmla="*/ 5 h 95"/>
              <a:gd name="T18" fmla="*/ 662 w 662"/>
              <a:gd name="T19" fmla="*/ 5 h 9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662"/>
              <a:gd name="T31" fmla="*/ 0 h 95"/>
              <a:gd name="T32" fmla="*/ 662 w 662"/>
              <a:gd name="T33" fmla="*/ 95 h 9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62" h="95">
                <a:moveTo>
                  <a:pt x="0" y="5"/>
                </a:moveTo>
                <a:cubicBezTo>
                  <a:pt x="29" y="4"/>
                  <a:pt x="59" y="4"/>
                  <a:pt x="79" y="5"/>
                </a:cubicBezTo>
                <a:cubicBezTo>
                  <a:pt x="99" y="6"/>
                  <a:pt x="106" y="0"/>
                  <a:pt x="119" y="12"/>
                </a:cubicBezTo>
                <a:cubicBezTo>
                  <a:pt x="132" y="24"/>
                  <a:pt x="134" y="66"/>
                  <a:pt x="159" y="78"/>
                </a:cubicBezTo>
                <a:cubicBezTo>
                  <a:pt x="184" y="90"/>
                  <a:pt x="242" y="95"/>
                  <a:pt x="271" y="85"/>
                </a:cubicBezTo>
                <a:cubicBezTo>
                  <a:pt x="300" y="75"/>
                  <a:pt x="312" y="32"/>
                  <a:pt x="331" y="19"/>
                </a:cubicBezTo>
                <a:cubicBezTo>
                  <a:pt x="350" y="6"/>
                  <a:pt x="354" y="7"/>
                  <a:pt x="384" y="5"/>
                </a:cubicBezTo>
                <a:cubicBezTo>
                  <a:pt x="414" y="3"/>
                  <a:pt x="477" y="5"/>
                  <a:pt x="510" y="5"/>
                </a:cubicBezTo>
                <a:cubicBezTo>
                  <a:pt x="543" y="5"/>
                  <a:pt x="558" y="5"/>
                  <a:pt x="583" y="5"/>
                </a:cubicBezTo>
                <a:cubicBezTo>
                  <a:pt x="608" y="5"/>
                  <a:pt x="635" y="5"/>
                  <a:pt x="662" y="5"/>
                </a:cubicBezTo>
              </a:path>
            </a:pathLst>
          </a:custGeom>
          <a:noFill/>
          <a:ln w="28575" cap="sq" cmpd="sng">
            <a:solidFill>
              <a:srgbClr val="00FF00"/>
            </a:solidFill>
            <a:prstDash val="solid"/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0449" name="Line 54"/>
          <p:cNvSpPr>
            <a:spLocks noChangeShapeType="1"/>
          </p:cNvSpPr>
          <p:nvPr/>
        </p:nvSpPr>
        <p:spPr bwMode="auto">
          <a:xfrm>
            <a:off x="5722938" y="4276725"/>
            <a:ext cx="328612" cy="0"/>
          </a:xfrm>
          <a:prstGeom prst="line">
            <a:avLst/>
          </a:prstGeom>
          <a:noFill/>
          <a:ln w="28575" cap="sq">
            <a:solidFill>
              <a:srgbClr val="9999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0450" name="Text Box 55"/>
          <p:cNvSpPr txBox="1">
            <a:spLocks noChangeArrowheads="1"/>
          </p:cNvSpPr>
          <p:nvPr/>
        </p:nvSpPr>
        <p:spPr bwMode="auto">
          <a:xfrm>
            <a:off x="2376488" y="615950"/>
            <a:ext cx="3829050" cy="366713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Signal Detection in Retinal Receptors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EBFC7190-1739-4B70-B071-4BECE141A0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1565" y="264384"/>
            <a:ext cx="2327881" cy="461665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Receptive Fields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8D8C58F-955F-4977-BBE4-109F10A60BFE}"/>
              </a:ext>
            </a:extLst>
          </p:cNvPr>
          <p:cNvSpPr/>
          <p:nvPr/>
        </p:nvSpPr>
        <p:spPr bwMode="auto">
          <a:xfrm>
            <a:off x="911093" y="1900517"/>
            <a:ext cx="2770095" cy="2823881"/>
          </a:xfrm>
          <a:prstGeom prst="ellipse">
            <a:avLst/>
          </a:prstGeom>
          <a:solidFill>
            <a:schemeClr val="bg2">
              <a:lumMod val="50000"/>
            </a:schemeClr>
          </a:solidFill>
          <a:ln w="28575" cap="sq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BC25CEF-7530-4D05-9002-B0534741CD41}"/>
              </a:ext>
            </a:extLst>
          </p:cNvPr>
          <p:cNvSpPr/>
          <p:nvPr/>
        </p:nvSpPr>
        <p:spPr bwMode="auto">
          <a:xfrm>
            <a:off x="2515776" y="2572869"/>
            <a:ext cx="242047" cy="259977"/>
          </a:xfrm>
          <a:prstGeom prst="ellipse">
            <a:avLst/>
          </a:prstGeom>
          <a:solidFill>
            <a:srgbClr val="FFCC00"/>
          </a:solidFill>
          <a:ln w="28575" cap="sq" cmpd="sng" algn="ctr">
            <a:solidFill>
              <a:srgbClr val="FFFF00"/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13E2CA-1361-40BB-B0CF-999B71722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890" y="914401"/>
            <a:ext cx="3512413" cy="523538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770AB93-4EDC-4C2B-BD94-3BAE5A82933B}"/>
              </a:ext>
            </a:extLst>
          </p:cNvPr>
          <p:cNvSpPr/>
          <p:nvPr/>
        </p:nvSpPr>
        <p:spPr bwMode="auto">
          <a:xfrm>
            <a:off x="5516009" y="1828847"/>
            <a:ext cx="571026" cy="555811"/>
          </a:xfrm>
          <a:prstGeom prst="ellipse">
            <a:avLst/>
          </a:prstGeom>
          <a:noFill/>
          <a:ln w="28575" cap="sq" cmpd="sng" algn="ctr">
            <a:solidFill>
              <a:srgbClr val="FFFFFF"/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1B40D1-8EC1-4FF4-A5AA-53CA6F8F4203}"/>
              </a:ext>
            </a:extLst>
          </p:cNvPr>
          <p:cNvCxnSpPr>
            <a:cxnSpLocks/>
            <a:stCxn id="4" idx="6"/>
            <a:endCxn id="9" idx="0"/>
          </p:cNvCxnSpPr>
          <p:nvPr/>
        </p:nvCxnSpPr>
        <p:spPr bwMode="auto">
          <a:xfrm flipV="1">
            <a:off x="2757823" y="1828847"/>
            <a:ext cx="3043699" cy="874011"/>
          </a:xfrm>
          <a:prstGeom prst="line">
            <a:avLst/>
          </a:prstGeom>
          <a:noFill/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840F72-70D0-49FB-BA00-BAED5D8538C3}"/>
              </a:ext>
            </a:extLst>
          </p:cNvPr>
          <p:cNvCxnSpPr>
            <a:stCxn id="4" idx="6"/>
            <a:endCxn id="9" idx="4"/>
          </p:cNvCxnSpPr>
          <p:nvPr/>
        </p:nvCxnSpPr>
        <p:spPr bwMode="auto">
          <a:xfrm flipV="1">
            <a:off x="2757823" y="2384658"/>
            <a:ext cx="3043699" cy="318200"/>
          </a:xfrm>
          <a:prstGeom prst="line">
            <a:avLst/>
          </a:prstGeom>
          <a:noFill/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BB4E596-615A-4D55-8DFE-96202F2AD72B}"/>
              </a:ext>
            </a:extLst>
          </p:cNvPr>
          <p:cNvSpPr txBox="1"/>
          <p:nvPr/>
        </p:nvSpPr>
        <p:spPr>
          <a:xfrm>
            <a:off x="1901693" y="1467589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Retina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FE934F-59DD-402F-9FE3-1D05A1D8E326}"/>
              </a:ext>
            </a:extLst>
          </p:cNvPr>
          <p:cNvSpPr txBox="1"/>
          <p:nvPr/>
        </p:nvSpPr>
        <p:spPr>
          <a:xfrm>
            <a:off x="1604683" y="4839158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Ganglion Cell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07E2487-5B39-48E2-B246-A3E96B0C910D}"/>
              </a:ext>
            </a:extLst>
          </p:cNvPr>
          <p:cNvCxnSpPr>
            <a:cxnSpLocks/>
            <a:stCxn id="27" idx="0"/>
          </p:cNvCxnSpPr>
          <p:nvPr/>
        </p:nvCxnSpPr>
        <p:spPr bwMode="auto">
          <a:xfrm flipV="1">
            <a:off x="2347835" y="2994212"/>
            <a:ext cx="251930" cy="1844946"/>
          </a:xfrm>
          <a:prstGeom prst="straightConnector1">
            <a:avLst/>
          </a:prstGeom>
          <a:noFill/>
          <a:ln w="28575" cap="sq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0744302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EBFC7190-1739-4B70-B071-4BECE141A0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0459" y="264617"/>
            <a:ext cx="2980303" cy="461665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Retinotopic Mapping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8D8C58F-955F-4977-BBE4-109F10A60BFE}"/>
              </a:ext>
            </a:extLst>
          </p:cNvPr>
          <p:cNvSpPr/>
          <p:nvPr/>
        </p:nvSpPr>
        <p:spPr bwMode="auto">
          <a:xfrm>
            <a:off x="911093" y="1900517"/>
            <a:ext cx="2770095" cy="2823881"/>
          </a:xfrm>
          <a:prstGeom prst="ellipse">
            <a:avLst/>
          </a:prstGeom>
          <a:solidFill>
            <a:schemeClr val="bg2">
              <a:lumMod val="50000"/>
            </a:schemeClr>
          </a:solidFill>
          <a:ln w="28575" cap="sq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BC25CEF-7530-4D05-9002-B0534741CD41}"/>
              </a:ext>
            </a:extLst>
          </p:cNvPr>
          <p:cNvSpPr/>
          <p:nvPr/>
        </p:nvSpPr>
        <p:spPr bwMode="auto">
          <a:xfrm>
            <a:off x="2515776" y="2572869"/>
            <a:ext cx="242047" cy="259977"/>
          </a:xfrm>
          <a:prstGeom prst="ellipse">
            <a:avLst/>
          </a:prstGeom>
          <a:solidFill>
            <a:srgbClr val="FFCC00"/>
          </a:solidFill>
          <a:ln w="28575" cap="sq" cmpd="sng" algn="ctr">
            <a:solidFill>
              <a:srgbClr val="FFFF00"/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13E2CA-1361-40BB-B0CF-999B71722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890" y="914401"/>
            <a:ext cx="3512413" cy="523538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BB29A8C-9A6F-4F1F-B23B-95D0021342E2}"/>
              </a:ext>
            </a:extLst>
          </p:cNvPr>
          <p:cNvSpPr/>
          <p:nvPr/>
        </p:nvSpPr>
        <p:spPr bwMode="auto">
          <a:xfrm>
            <a:off x="1771705" y="3724833"/>
            <a:ext cx="242047" cy="259977"/>
          </a:xfrm>
          <a:prstGeom prst="ellipse">
            <a:avLst/>
          </a:prstGeom>
          <a:solidFill>
            <a:schemeClr val="bg1">
              <a:lumMod val="60000"/>
              <a:lumOff val="40000"/>
            </a:schemeClr>
          </a:solidFill>
          <a:ln w="28575" cap="sq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8545FF3-D5F6-4E1D-A384-CF88A7076DEC}"/>
              </a:ext>
            </a:extLst>
          </p:cNvPr>
          <p:cNvSpPr/>
          <p:nvPr/>
        </p:nvSpPr>
        <p:spPr bwMode="auto">
          <a:xfrm>
            <a:off x="2497846" y="2967316"/>
            <a:ext cx="242047" cy="259977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8575" cap="sq" cmpd="sng" algn="ctr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770AB93-4EDC-4C2B-BD94-3BAE5A82933B}"/>
              </a:ext>
            </a:extLst>
          </p:cNvPr>
          <p:cNvSpPr/>
          <p:nvPr/>
        </p:nvSpPr>
        <p:spPr bwMode="auto">
          <a:xfrm>
            <a:off x="5516009" y="1828847"/>
            <a:ext cx="571026" cy="555811"/>
          </a:xfrm>
          <a:prstGeom prst="ellipse">
            <a:avLst/>
          </a:prstGeom>
          <a:noFill/>
          <a:ln w="28575" cap="sq" cmpd="sng" algn="ctr">
            <a:solidFill>
              <a:srgbClr val="FFFFFF"/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D816069-741E-4A23-88D9-C8E22CEA19E0}"/>
              </a:ext>
            </a:extLst>
          </p:cNvPr>
          <p:cNvSpPr/>
          <p:nvPr/>
        </p:nvSpPr>
        <p:spPr bwMode="auto">
          <a:xfrm>
            <a:off x="5516009" y="2196446"/>
            <a:ext cx="571026" cy="555811"/>
          </a:xfrm>
          <a:prstGeom prst="ellipse">
            <a:avLst/>
          </a:prstGeom>
          <a:noFill/>
          <a:ln w="28575" cap="sq" cmpd="sng" algn="ctr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D4DCAD9-61C8-4452-9710-D7EC1877B2B4}"/>
              </a:ext>
            </a:extLst>
          </p:cNvPr>
          <p:cNvSpPr/>
          <p:nvPr/>
        </p:nvSpPr>
        <p:spPr bwMode="auto">
          <a:xfrm>
            <a:off x="6995187" y="4630271"/>
            <a:ext cx="544130" cy="555811"/>
          </a:xfrm>
          <a:prstGeom prst="ellipse">
            <a:avLst/>
          </a:prstGeom>
          <a:noFill/>
          <a:ln w="28575" cap="sq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1B40D1-8EC1-4FF4-A5AA-53CA6F8F4203}"/>
              </a:ext>
            </a:extLst>
          </p:cNvPr>
          <p:cNvCxnSpPr>
            <a:cxnSpLocks/>
            <a:stCxn id="4" idx="6"/>
            <a:endCxn id="9" idx="0"/>
          </p:cNvCxnSpPr>
          <p:nvPr/>
        </p:nvCxnSpPr>
        <p:spPr bwMode="auto">
          <a:xfrm flipV="1">
            <a:off x="2757823" y="1828847"/>
            <a:ext cx="3043699" cy="874011"/>
          </a:xfrm>
          <a:prstGeom prst="line">
            <a:avLst/>
          </a:prstGeom>
          <a:noFill/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840F72-70D0-49FB-BA00-BAED5D8538C3}"/>
              </a:ext>
            </a:extLst>
          </p:cNvPr>
          <p:cNvCxnSpPr>
            <a:stCxn id="4" idx="6"/>
            <a:endCxn id="9" idx="4"/>
          </p:cNvCxnSpPr>
          <p:nvPr/>
        </p:nvCxnSpPr>
        <p:spPr bwMode="auto">
          <a:xfrm flipV="1">
            <a:off x="2757823" y="2384658"/>
            <a:ext cx="3043699" cy="318200"/>
          </a:xfrm>
          <a:prstGeom prst="line">
            <a:avLst/>
          </a:prstGeom>
          <a:noFill/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D693460-C285-40D1-A39E-D139A2BB3ACA}"/>
              </a:ext>
            </a:extLst>
          </p:cNvPr>
          <p:cNvCxnSpPr>
            <a:stCxn id="8" idx="6"/>
            <a:endCxn id="10" idx="0"/>
          </p:cNvCxnSpPr>
          <p:nvPr/>
        </p:nvCxnSpPr>
        <p:spPr bwMode="auto">
          <a:xfrm flipV="1">
            <a:off x="2739893" y="2196446"/>
            <a:ext cx="3061629" cy="900859"/>
          </a:xfrm>
          <a:prstGeom prst="line">
            <a:avLst/>
          </a:prstGeom>
          <a:noFill/>
          <a:ln w="28575" cap="sq" cmpd="sng" algn="ctr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6C9799-9805-43A0-970D-1F1D4B022627}"/>
              </a:ext>
            </a:extLst>
          </p:cNvPr>
          <p:cNvCxnSpPr>
            <a:stCxn id="8" idx="6"/>
            <a:endCxn id="10" idx="4"/>
          </p:cNvCxnSpPr>
          <p:nvPr/>
        </p:nvCxnSpPr>
        <p:spPr bwMode="auto">
          <a:xfrm flipV="1">
            <a:off x="2739893" y="2752257"/>
            <a:ext cx="3061629" cy="345048"/>
          </a:xfrm>
          <a:prstGeom prst="line">
            <a:avLst/>
          </a:prstGeom>
          <a:noFill/>
          <a:ln w="28575" cap="sq" cmpd="sng" algn="ctr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665A2FC-78AE-4497-85DE-2F2B90AE2BD8}"/>
              </a:ext>
            </a:extLst>
          </p:cNvPr>
          <p:cNvCxnSpPr>
            <a:stCxn id="7" idx="6"/>
          </p:cNvCxnSpPr>
          <p:nvPr/>
        </p:nvCxnSpPr>
        <p:spPr bwMode="auto">
          <a:xfrm>
            <a:off x="2013752" y="3854822"/>
            <a:ext cx="5313718" cy="775449"/>
          </a:xfrm>
          <a:prstGeom prst="line">
            <a:avLst/>
          </a:prstGeom>
          <a:noFill/>
          <a:ln w="28575" cap="sq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51DBA42-351D-4BD1-B1EA-B3A6AC232964}"/>
              </a:ext>
            </a:extLst>
          </p:cNvPr>
          <p:cNvCxnSpPr>
            <a:cxnSpLocks/>
            <a:stCxn id="7" idx="6"/>
            <a:endCxn id="11" idx="4"/>
          </p:cNvCxnSpPr>
          <p:nvPr/>
        </p:nvCxnSpPr>
        <p:spPr bwMode="auto">
          <a:xfrm>
            <a:off x="2013752" y="3854822"/>
            <a:ext cx="5253500" cy="1331260"/>
          </a:xfrm>
          <a:prstGeom prst="line">
            <a:avLst/>
          </a:prstGeom>
          <a:noFill/>
          <a:ln w="28575" cap="sq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BB4E596-615A-4D55-8DFE-96202F2AD72B}"/>
              </a:ext>
            </a:extLst>
          </p:cNvPr>
          <p:cNvSpPr txBox="1"/>
          <p:nvPr/>
        </p:nvSpPr>
        <p:spPr>
          <a:xfrm>
            <a:off x="1901693" y="1467589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Retina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FE934F-59DD-402F-9FE3-1D05A1D8E326}"/>
              </a:ext>
            </a:extLst>
          </p:cNvPr>
          <p:cNvSpPr txBox="1"/>
          <p:nvPr/>
        </p:nvSpPr>
        <p:spPr>
          <a:xfrm>
            <a:off x="1604683" y="4839158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Ganglion Cell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07E2487-5B39-48E2-B246-A3E96B0C910D}"/>
              </a:ext>
            </a:extLst>
          </p:cNvPr>
          <p:cNvCxnSpPr>
            <a:cxnSpLocks/>
            <a:stCxn id="27" idx="0"/>
          </p:cNvCxnSpPr>
          <p:nvPr/>
        </p:nvCxnSpPr>
        <p:spPr bwMode="auto">
          <a:xfrm flipH="1" flipV="1">
            <a:off x="1953535" y="4039490"/>
            <a:ext cx="394300" cy="799668"/>
          </a:xfrm>
          <a:prstGeom prst="straightConnector1">
            <a:avLst/>
          </a:prstGeom>
          <a:noFill/>
          <a:ln w="28575" cap="sq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5557171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1E9A-085C-418A-BF77-5DF607508BA5}"/>
              </a:ext>
            </a:extLst>
          </p:cNvPr>
          <p:cNvSpPr/>
          <p:nvPr/>
        </p:nvSpPr>
        <p:spPr bwMode="auto">
          <a:xfrm>
            <a:off x="3095065" y="1791716"/>
            <a:ext cx="268941" cy="8686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552D34-C984-4BB0-AED1-88AB6FD9A40A}"/>
              </a:ext>
            </a:extLst>
          </p:cNvPr>
          <p:cNvSpPr/>
          <p:nvPr/>
        </p:nvSpPr>
        <p:spPr bwMode="auto">
          <a:xfrm>
            <a:off x="3538816" y="1791716"/>
            <a:ext cx="268941" cy="8686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562A3B-1AC1-4A33-AA02-309912337CC5}"/>
              </a:ext>
            </a:extLst>
          </p:cNvPr>
          <p:cNvSpPr/>
          <p:nvPr/>
        </p:nvSpPr>
        <p:spPr bwMode="auto">
          <a:xfrm>
            <a:off x="3982567" y="1791716"/>
            <a:ext cx="268941" cy="8686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FF593B-06CE-4747-AC64-9B141EADFE09}"/>
              </a:ext>
            </a:extLst>
          </p:cNvPr>
          <p:cNvSpPr/>
          <p:nvPr/>
        </p:nvSpPr>
        <p:spPr bwMode="auto">
          <a:xfrm>
            <a:off x="4412877" y="1800068"/>
            <a:ext cx="268941" cy="8686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AF61C1-639C-4878-BB9E-490CC650E6A6}"/>
              </a:ext>
            </a:extLst>
          </p:cNvPr>
          <p:cNvSpPr/>
          <p:nvPr/>
        </p:nvSpPr>
        <p:spPr bwMode="auto">
          <a:xfrm>
            <a:off x="4856628" y="1800068"/>
            <a:ext cx="268941" cy="8686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FB80E8-E85B-4CE6-91B3-841494179D6D}"/>
              </a:ext>
            </a:extLst>
          </p:cNvPr>
          <p:cNvSpPr/>
          <p:nvPr/>
        </p:nvSpPr>
        <p:spPr bwMode="auto">
          <a:xfrm>
            <a:off x="5300379" y="1800068"/>
            <a:ext cx="268941" cy="8686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7FBD62-D26F-4D0B-8C89-F005F62346CC}"/>
              </a:ext>
            </a:extLst>
          </p:cNvPr>
          <p:cNvSpPr/>
          <p:nvPr/>
        </p:nvSpPr>
        <p:spPr bwMode="auto">
          <a:xfrm>
            <a:off x="5748618" y="1808419"/>
            <a:ext cx="268941" cy="8686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1939E2-1C93-4AD1-B10C-BBEBF20FA59B}"/>
              </a:ext>
            </a:extLst>
          </p:cNvPr>
          <p:cNvSpPr/>
          <p:nvPr/>
        </p:nvSpPr>
        <p:spPr bwMode="auto">
          <a:xfrm>
            <a:off x="6192369" y="1808419"/>
            <a:ext cx="268941" cy="8686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F4C097-993B-4B27-BDA0-867BFFF09A0E}"/>
              </a:ext>
            </a:extLst>
          </p:cNvPr>
          <p:cNvSpPr/>
          <p:nvPr/>
        </p:nvSpPr>
        <p:spPr bwMode="auto">
          <a:xfrm>
            <a:off x="6636120" y="1808419"/>
            <a:ext cx="268941" cy="8686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E8C155-9291-448F-A5A0-ECF0D055D6C3}"/>
              </a:ext>
            </a:extLst>
          </p:cNvPr>
          <p:cNvSpPr/>
          <p:nvPr/>
        </p:nvSpPr>
        <p:spPr bwMode="auto">
          <a:xfrm>
            <a:off x="7066430" y="1816772"/>
            <a:ext cx="268941" cy="8686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43D826-879A-418D-9405-3C7CAE3B92A5}"/>
              </a:ext>
            </a:extLst>
          </p:cNvPr>
          <p:cNvSpPr/>
          <p:nvPr/>
        </p:nvSpPr>
        <p:spPr bwMode="auto">
          <a:xfrm>
            <a:off x="7510181" y="1816772"/>
            <a:ext cx="268941" cy="8686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0789EA-216B-408A-BF7C-E9B73ABA1A54}"/>
              </a:ext>
            </a:extLst>
          </p:cNvPr>
          <p:cNvSpPr/>
          <p:nvPr/>
        </p:nvSpPr>
        <p:spPr bwMode="auto">
          <a:xfrm>
            <a:off x="1346943" y="1783363"/>
            <a:ext cx="268941" cy="8686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915A73-ACD6-4A35-9468-653E33E4BA73}"/>
              </a:ext>
            </a:extLst>
          </p:cNvPr>
          <p:cNvSpPr/>
          <p:nvPr/>
        </p:nvSpPr>
        <p:spPr bwMode="auto">
          <a:xfrm>
            <a:off x="1790694" y="1783363"/>
            <a:ext cx="268941" cy="8686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1554BE-2763-4576-8E23-7D672BAF61E5}"/>
              </a:ext>
            </a:extLst>
          </p:cNvPr>
          <p:cNvSpPr/>
          <p:nvPr/>
        </p:nvSpPr>
        <p:spPr bwMode="auto">
          <a:xfrm>
            <a:off x="2234445" y="1783363"/>
            <a:ext cx="268941" cy="8686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95F744-D14E-4302-9CB5-F1462B8B9997}"/>
              </a:ext>
            </a:extLst>
          </p:cNvPr>
          <p:cNvSpPr/>
          <p:nvPr/>
        </p:nvSpPr>
        <p:spPr bwMode="auto">
          <a:xfrm>
            <a:off x="2664755" y="1791716"/>
            <a:ext cx="268941" cy="8686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D3CE645-8F34-4927-ABC1-6F197B013245}"/>
              </a:ext>
            </a:extLst>
          </p:cNvPr>
          <p:cNvSpPr/>
          <p:nvPr/>
        </p:nvSpPr>
        <p:spPr bwMode="auto">
          <a:xfrm>
            <a:off x="1678616" y="3265845"/>
            <a:ext cx="528926" cy="88949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74D9F32-4F71-4346-9C62-CDD45705E715}"/>
              </a:ext>
            </a:extLst>
          </p:cNvPr>
          <p:cNvSpPr/>
          <p:nvPr/>
        </p:nvSpPr>
        <p:spPr bwMode="auto">
          <a:xfrm>
            <a:off x="2969534" y="3265845"/>
            <a:ext cx="528926" cy="88949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0A90461-5B2E-40DD-BF60-25D7204667D3}"/>
              </a:ext>
            </a:extLst>
          </p:cNvPr>
          <p:cNvSpPr/>
          <p:nvPr/>
        </p:nvSpPr>
        <p:spPr bwMode="auto">
          <a:xfrm>
            <a:off x="4296323" y="3265845"/>
            <a:ext cx="528926" cy="88949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FAEEC-B0C7-43EA-9EE4-76E741F597FA}"/>
              </a:ext>
            </a:extLst>
          </p:cNvPr>
          <p:cNvSpPr/>
          <p:nvPr/>
        </p:nvSpPr>
        <p:spPr bwMode="auto">
          <a:xfrm>
            <a:off x="5582771" y="3265845"/>
            <a:ext cx="528926" cy="88949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74901BA-048C-4539-B594-AA125C68F09F}"/>
              </a:ext>
            </a:extLst>
          </p:cNvPr>
          <p:cNvSpPr/>
          <p:nvPr/>
        </p:nvSpPr>
        <p:spPr bwMode="auto">
          <a:xfrm>
            <a:off x="6936437" y="3265845"/>
            <a:ext cx="528926" cy="88949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0A8F4A0-D23F-445E-A67D-A4993EEDCD49}"/>
              </a:ext>
            </a:extLst>
          </p:cNvPr>
          <p:cNvSpPr/>
          <p:nvPr/>
        </p:nvSpPr>
        <p:spPr bwMode="auto">
          <a:xfrm>
            <a:off x="4193233" y="5123225"/>
            <a:ext cx="735106" cy="734977"/>
          </a:xfrm>
          <a:prstGeom prst="ellipse">
            <a:avLst/>
          </a:prstGeom>
          <a:solidFill>
            <a:srgbClr val="92D050"/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4DC59B9-F8A0-4E16-95C7-04DA2C9A45D0}"/>
              </a:ext>
            </a:extLst>
          </p:cNvPr>
          <p:cNvCxnSpPr>
            <a:stCxn id="14" idx="2"/>
            <a:endCxn id="18" idx="1"/>
          </p:cNvCxnSpPr>
          <p:nvPr/>
        </p:nvCxnSpPr>
        <p:spPr bwMode="auto">
          <a:xfrm>
            <a:off x="1481414" y="2651972"/>
            <a:ext cx="274661" cy="744136"/>
          </a:xfrm>
          <a:prstGeom prst="line">
            <a:avLst/>
          </a:prstGeom>
          <a:noFill/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09B68F4-D542-4982-B3B0-829D2060B6DC}"/>
              </a:ext>
            </a:extLst>
          </p:cNvPr>
          <p:cNvCxnSpPr>
            <a:stCxn id="15" idx="2"/>
            <a:endCxn id="18" idx="0"/>
          </p:cNvCxnSpPr>
          <p:nvPr/>
        </p:nvCxnSpPr>
        <p:spPr bwMode="auto">
          <a:xfrm>
            <a:off x="1925165" y="2651972"/>
            <a:ext cx="17914" cy="613873"/>
          </a:xfrm>
          <a:prstGeom prst="line">
            <a:avLst/>
          </a:prstGeom>
          <a:noFill/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7BAA18C-F9BF-427B-9866-DF92398CB9AF}"/>
              </a:ext>
            </a:extLst>
          </p:cNvPr>
          <p:cNvCxnSpPr>
            <a:stCxn id="16" idx="2"/>
            <a:endCxn id="18" idx="7"/>
          </p:cNvCxnSpPr>
          <p:nvPr/>
        </p:nvCxnSpPr>
        <p:spPr bwMode="auto">
          <a:xfrm flipH="1">
            <a:off x="2130083" y="2651972"/>
            <a:ext cx="238833" cy="744136"/>
          </a:xfrm>
          <a:prstGeom prst="line">
            <a:avLst/>
          </a:prstGeom>
          <a:noFill/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ADDBB31-D43A-4A73-8229-12ED9D67BC59}"/>
              </a:ext>
            </a:extLst>
          </p:cNvPr>
          <p:cNvCxnSpPr>
            <a:stCxn id="17" idx="2"/>
            <a:endCxn id="19" idx="1"/>
          </p:cNvCxnSpPr>
          <p:nvPr/>
        </p:nvCxnSpPr>
        <p:spPr bwMode="auto">
          <a:xfrm>
            <a:off x="2799226" y="2660324"/>
            <a:ext cx="247767" cy="735784"/>
          </a:xfrm>
          <a:prstGeom prst="line">
            <a:avLst/>
          </a:prstGeom>
          <a:noFill/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198C266-9A81-44B9-8794-5D3C13A18BCD}"/>
              </a:ext>
            </a:extLst>
          </p:cNvPr>
          <p:cNvCxnSpPr>
            <a:stCxn id="2" idx="2"/>
            <a:endCxn id="19" idx="0"/>
          </p:cNvCxnSpPr>
          <p:nvPr/>
        </p:nvCxnSpPr>
        <p:spPr bwMode="auto">
          <a:xfrm>
            <a:off x="3229536" y="2660324"/>
            <a:ext cx="4461" cy="605521"/>
          </a:xfrm>
          <a:prstGeom prst="line">
            <a:avLst/>
          </a:prstGeom>
          <a:noFill/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7CBE420-846D-45BA-955E-47DA25758D96}"/>
              </a:ext>
            </a:extLst>
          </p:cNvPr>
          <p:cNvCxnSpPr>
            <a:stCxn id="3" idx="2"/>
            <a:endCxn id="19" idx="7"/>
          </p:cNvCxnSpPr>
          <p:nvPr/>
        </p:nvCxnSpPr>
        <p:spPr bwMode="auto">
          <a:xfrm flipH="1">
            <a:off x="3421001" y="2660324"/>
            <a:ext cx="252286" cy="735784"/>
          </a:xfrm>
          <a:prstGeom prst="line">
            <a:avLst/>
          </a:prstGeom>
          <a:noFill/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0DAE327-0017-4096-8D74-F745A8039C7E}"/>
              </a:ext>
            </a:extLst>
          </p:cNvPr>
          <p:cNvCxnSpPr>
            <a:stCxn id="4" idx="2"/>
            <a:endCxn id="20" idx="1"/>
          </p:cNvCxnSpPr>
          <p:nvPr/>
        </p:nvCxnSpPr>
        <p:spPr bwMode="auto">
          <a:xfrm>
            <a:off x="4117038" y="2660324"/>
            <a:ext cx="256744" cy="735784"/>
          </a:xfrm>
          <a:prstGeom prst="line">
            <a:avLst/>
          </a:prstGeom>
          <a:noFill/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C651032-55C1-44B3-90D9-AEC969C68373}"/>
              </a:ext>
            </a:extLst>
          </p:cNvPr>
          <p:cNvCxnSpPr>
            <a:stCxn id="5" idx="2"/>
            <a:endCxn id="20" idx="0"/>
          </p:cNvCxnSpPr>
          <p:nvPr/>
        </p:nvCxnSpPr>
        <p:spPr bwMode="auto">
          <a:xfrm>
            <a:off x="4547348" y="2668677"/>
            <a:ext cx="13438" cy="597168"/>
          </a:xfrm>
          <a:prstGeom prst="line">
            <a:avLst/>
          </a:prstGeom>
          <a:noFill/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FD9D2AC-377C-4E58-A02C-7D7ED0CE78F1}"/>
              </a:ext>
            </a:extLst>
          </p:cNvPr>
          <p:cNvCxnSpPr>
            <a:stCxn id="6" idx="2"/>
            <a:endCxn id="20" idx="7"/>
          </p:cNvCxnSpPr>
          <p:nvPr/>
        </p:nvCxnSpPr>
        <p:spPr bwMode="auto">
          <a:xfrm flipH="1">
            <a:off x="4747790" y="2668677"/>
            <a:ext cx="243309" cy="727431"/>
          </a:xfrm>
          <a:prstGeom prst="line">
            <a:avLst/>
          </a:prstGeom>
          <a:noFill/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BC3D9D0-5EB3-4682-A766-2D656D9514D0}"/>
              </a:ext>
            </a:extLst>
          </p:cNvPr>
          <p:cNvCxnSpPr>
            <a:stCxn id="7" idx="2"/>
            <a:endCxn id="21" idx="1"/>
          </p:cNvCxnSpPr>
          <p:nvPr/>
        </p:nvCxnSpPr>
        <p:spPr bwMode="auto">
          <a:xfrm>
            <a:off x="5434850" y="2668677"/>
            <a:ext cx="225380" cy="727431"/>
          </a:xfrm>
          <a:prstGeom prst="line">
            <a:avLst/>
          </a:prstGeom>
          <a:noFill/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F7E41B5-7FFD-47C8-84C7-C793AC2B2C5B}"/>
              </a:ext>
            </a:extLst>
          </p:cNvPr>
          <p:cNvCxnSpPr>
            <a:stCxn id="8" idx="2"/>
            <a:endCxn id="21" idx="0"/>
          </p:cNvCxnSpPr>
          <p:nvPr/>
        </p:nvCxnSpPr>
        <p:spPr bwMode="auto">
          <a:xfrm flipH="1">
            <a:off x="5847234" y="2677028"/>
            <a:ext cx="35855" cy="588817"/>
          </a:xfrm>
          <a:prstGeom prst="line">
            <a:avLst/>
          </a:prstGeom>
          <a:noFill/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BA8AA9D-3D07-43AE-9949-543F89081DC2}"/>
              </a:ext>
            </a:extLst>
          </p:cNvPr>
          <p:cNvCxnSpPr>
            <a:stCxn id="9" idx="2"/>
            <a:endCxn id="21" idx="7"/>
          </p:cNvCxnSpPr>
          <p:nvPr/>
        </p:nvCxnSpPr>
        <p:spPr bwMode="auto">
          <a:xfrm flipH="1">
            <a:off x="6034238" y="2677028"/>
            <a:ext cx="292602" cy="719080"/>
          </a:xfrm>
          <a:prstGeom prst="line">
            <a:avLst/>
          </a:prstGeom>
          <a:noFill/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DBC08F9-596D-4C27-8BFF-0E7ED379391F}"/>
              </a:ext>
            </a:extLst>
          </p:cNvPr>
          <p:cNvCxnSpPr>
            <a:stCxn id="10" idx="2"/>
            <a:endCxn id="22" idx="1"/>
          </p:cNvCxnSpPr>
          <p:nvPr/>
        </p:nvCxnSpPr>
        <p:spPr bwMode="auto">
          <a:xfrm>
            <a:off x="6770591" y="2677028"/>
            <a:ext cx="243305" cy="719080"/>
          </a:xfrm>
          <a:prstGeom prst="line">
            <a:avLst/>
          </a:prstGeom>
          <a:noFill/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BC70447-5A52-4B1C-9967-EED6187FBD2B}"/>
              </a:ext>
            </a:extLst>
          </p:cNvPr>
          <p:cNvCxnSpPr>
            <a:stCxn id="11" idx="2"/>
            <a:endCxn id="22" idx="0"/>
          </p:cNvCxnSpPr>
          <p:nvPr/>
        </p:nvCxnSpPr>
        <p:spPr bwMode="auto">
          <a:xfrm flipH="1">
            <a:off x="7200900" y="2685380"/>
            <a:ext cx="1" cy="580465"/>
          </a:xfrm>
          <a:prstGeom prst="line">
            <a:avLst/>
          </a:prstGeom>
          <a:noFill/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563DFAE-8628-410E-B50E-65F61A9CF956}"/>
              </a:ext>
            </a:extLst>
          </p:cNvPr>
          <p:cNvCxnSpPr>
            <a:stCxn id="12" idx="2"/>
            <a:endCxn id="22" idx="7"/>
          </p:cNvCxnSpPr>
          <p:nvPr/>
        </p:nvCxnSpPr>
        <p:spPr bwMode="auto">
          <a:xfrm flipH="1">
            <a:off x="7387904" y="2685380"/>
            <a:ext cx="256748" cy="710728"/>
          </a:xfrm>
          <a:prstGeom prst="line">
            <a:avLst/>
          </a:prstGeom>
          <a:noFill/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53F26F1-4FC5-41D9-AAB4-566678FCD7CD}"/>
              </a:ext>
            </a:extLst>
          </p:cNvPr>
          <p:cNvCxnSpPr>
            <a:stCxn id="18" idx="4"/>
            <a:endCxn id="23" idx="2"/>
          </p:cNvCxnSpPr>
          <p:nvPr/>
        </p:nvCxnSpPr>
        <p:spPr bwMode="auto">
          <a:xfrm>
            <a:off x="1943079" y="4155335"/>
            <a:ext cx="2250154" cy="1335378"/>
          </a:xfrm>
          <a:prstGeom prst="line">
            <a:avLst/>
          </a:prstGeom>
          <a:noFill/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62DD1FC-0AB9-4A6D-8754-1622A7170C0D}"/>
              </a:ext>
            </a:extLst>
          </p:cNvPr>
          <p:cNvCxnSpPr>
            <a:stCxn id="19" idx="4"/>
            <a:endCxn id="23" idx="1"/>
          </p:cNvCxnSpPr>
          <p:nvPr/>
        </p:nvCxnSpPr>
        <p:spPr bwMode="auto">
          <a:xfrm>
            <a:off x="3233997" y="4155335"/>
            <a:ext cx="1066890" cy="1075525"/>
          </a:xfrm>
          <a:prstGeom prst="line">
            <a:avLst/>
          </a:prstGeom>
          <a:noFill/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976D7D1-C17A-4563-9DC0-C2BBEC1C9AE5}"/>
              </a:ext>
            </a:extLst>
          </p:cNvPr>
          <p:cNvCxnSpPr>
            <a:stCxn id="20" idx="4"/>
            <a:endCxn id="23" idx="0"/>
          </p:cNvCxnSpPr>
          <p:nvPr/>
        </p:nvCxnSpPr>
        <p:spPr bwMode="auto">
          <a:xfrm>
            <a:off x="4560786" y="4155335"/>
            <a:ext cx="0" cy="967890"/>
          </a:xfrm>
          <a:prstGeom prst="line">
            <a:avLst/>
          </a:prstGeom>
          <a:noFill/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21C2D6C-F02B-48C5-BCA8-275D6C314AD3}"/>
              </a:ext>
            </a:extLst>
          </p:cNvPr>
          <p:cNvCxnSpPr>
            <a:stCxn id="21" idx="4"/>
            <a:endCxn id="23" idx="7"/>
          </p:cNvCxnSpPr>
          <p:nvPr/>
        </p:nvCxnSpPr>
        <p:spPr bwMode="auto">
          <a:xfrm flipH="1">
            <a:off x="4820685" y="4155335"/>
            <a:ext cx="1026549" cy="1075525"/>
          </a:xfrm>
          <a:prstGeom prst="line">
            <a:avLst/>
          </a:prstGeom>
          <a:noFill/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E229FC-211C-43B5-8129-D62A5C1FBC5C}"/>
              </a:ext>
            </a:extLst>
          </p:cNvPr>
          <p:cNvCxnSpPr>
            <a:stCxn id="22" idx="4"/>
            <a:endCxn id="23" idx="6"/>
          </p:cNvCxnSpPr>
          <p:nvPr/>
        </p:nvCxnSpPr>
        <p:spPr bwMode="auto">
          <a:xfrm flipH="1">
            <a:off x="4928339" y="4155335"/>
            <a:ext cx="2272561" cy="1335378"/>
          </a:xfrm>
          <a:prstGeom prst="line">
            <a:avLst/>
          </a:prstGeom>
          <a:noFill/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228E34F-68F3-4968-9A74-C7A6DDA4CB67}"/>
              </a:ext>
            </a:extLst>
          </p:cNvPr>
          <p:cNvCxnSpPr>
            <a:stCxn id="23" idx="4"/>
          </p:cNvCxnSpPr>
          <p:nvPr/>
        </p:nvCxnSpPr>
        <p:spPr bwMode="auto">
          <a:xfrm>
            <a:off x="4560786" y="5858202"/>
            <a:ext cx="0" cy="560527"/>
          </a:xfrm>
          <a:prstGeom prst="line">
            <a:avLst/>
          </a:prstGeom>
          <a:noFill/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DB0ADAD1-4854-4B4B-97AB-D34EEF484885}"/>
              </a:ext>
            </a:extLst>
          </p:cNvPr>
          <p:cNvSpPr txBox="1"/>
          <p:nvPr/>
        </p:nvSpPr>
        <p:spPr>
          <a:xfrm>
            <a:off x="3742560" y="5087530"/>
            <a:ext cx="372218" cy="7168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-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94343A9-1124-4F62-8C7F-C8B04D474153}"/>
              </a:ext>
            </a:extLst>
          </p:cNvPr>
          <p:cNvSpPr txBox="1"/>
          <p:nvPr/>
        </p:nvSpPr>
        <p:spPr>
          <a:xfrm>
            <a:off x="3870245" y="4773860"/>
            <a:ext cx="372218" cy="7168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-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6A3BBB0-6BFE-48D6-9506-1D05EB7B70C9}"/>
              </a:ext>
            </a:extLst>
          </p:cNvPr>
          <p:cNvSpPr txBox="1"/>
          <p:nvPr/>
        </p:nvSpPr>
        <p:spPr>
          <a:xfrm>
            <a:off x="4820685" y="4782072"/>
            <a:ext cx="372218" cy="7168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-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7854466-0FE2-4370-B0F5-15718360070A}"/>
              </a:ext>
            </a:extLst>
          </p:cNvPr>
          <p:cNvSpPr txBox="1"/>
          <p:nvPr/>
        </p:nvSpPr>
        <p:spPr>
          <a:xfrm>
            <a:off x="5046845" y="5056177"/>
            <a:ext cx="372218" cy="7168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-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491A297-4AA0-4932-AC5D-2B4225A2F072}"/>
              </a:ext>
            </a:extLst>
          </p:cNvPr>
          <p:cNvSpPr txBox="1"/>
          <p:nvPr/>
        </p:nvSpPr>
        <p:spPr>
          <a:xfrm>
            <a:off x="4508444" y="4639280"/>
            <a:ext cx="455574" cy="54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99FF33">
                    <a:lumMod val="75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+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3BF9FC7-C540-463E-807C-26A9CCFDBCAE}"/>
              </a:ext>
            </a:extLst>
          </p:cNvPr>
          <p:cNvSpPr/>
          <p:nvPr/>
        </p:nvSpPr>
        <p:spPr bwMode="auto">
          <a:xfrm>
            <a:off x="7980835" y="1783362"/>
            <a:ext cx="268941" cy="86860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F32A6AA-17D7-45C2-994C-20BAB27F74A1}"/>
              </a:ext>
            </a:extLst>
          </p:cNvPr>
          <p:cNvSpPr/>
          <p:nvPr/>
        </p:nvSpPr>
        <p:spPr bwMode="auto">
          <a:xfrm>
            <a:off x="8420106" y="1783362"/>
            <a:ext cx="268941" cy="86860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832926E-03F4-44C6-B482-2AA4739FBAA9}"/>
              </a:ext>
            </a:extLst>
          </p:cNvPr>
          <p:cNvSpPr/>
          <p:nvPr/>
        </p:nvSpPr>
        <p:spPr bwMode="auto">
          <a:xfrm>
            <a:off x="908308" y="1783362"/>
            <a:ext cx="268941" cy="86860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D151318-7158-4545-BC11-C35F23F59CF5}"/>
              </a:ext>
            </a:extLst>
          </p:cNvPr>
          <p:cNvSpPr/>
          <p:nvPr/>
        </p:nvSpPr>
        <p:spPr bwMode="auto">
          <a:xfrm>
            <a:off x="454953" y="1775012"/>
            <a:ext cx="268941" cy="86860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86A80FF-51EF-49B6-B7CC-B81AA6FD58B3}"/>
              </a:ext>
            </a:extLst>
          </p:cNvPr>
          <p:cNvSpPr txBox="1"/>
          <p:nvPr/>
        </p:nvSpPr>
        <p:spPr>
          <a:xfrm>
            <a:off x="2891284" y="943336"/>
            <a:ext cx="34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Receptive field of the ganglion cell</a:t>
            </a:r>
          </a:p>
        </p:txBody>
      </p:sp>
      <p:sp>
        <p:nvSpPr>
          <p:cNvPr id="101" name="Right Brace 100">
            <a:extLst>
              <a:ext uri="{FF2B5EF4-FFF2-40B4-BE49-F238E27FC236}">
                <a16:creationId xmlns:a16="http://schemas.microsoft.com/office/drawing/2014/main" id="{5E5173A2-03EE-41FE-95BC-6C158E266366}"/>
              </a:ext>
            </a:extLst>
          </p:cNvPr>
          <p:cNvSpPr/>
          <p:nvPr/>
        </p:nvSpPr>
        <p:spPr bwMode="auto">
          <a:xfrm rot="16200000">
            <a:off x="4453617" y="-1718818"/>
            <a:ext cx="264463" cy="6477810"/>
          </a:xfrm>
          <a:prstGeom prst="rightBrace">
            <a:avLst>
              <a:gd name="adj1" fmla="val 52400"/>
              <a:gd name="adj2" fmla="val 50000"/>
            </a:avLst>
          </a:prstGeom>
          <a:noFill/>
          <a:ln w="381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F53210C-20A3-4909-8711-5CA0565959CC}"/>
              </a:ext>
            </a:extLst>
          </p:cNvPr>
          <p:cNvSpPr txBox="1"/>
          <p:nvPr/>
        </p:nvSpPr>
        <p:spPr>
          <a:xfrm>
            <a:off x="7980835" y="26274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Receptors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0844DC9-E323-4DBD-8E27-8D7299824722}"/>
              </a:ext>
            </a:extLst>
          </p:cNvPr>
          <p:cNvSpPr txBox="1"/>
          <p:nvPr/>
        </p:nvSpPr>
        <p:spPr>
          <a:xfrm>
            <a:off x="7573931" y="3383548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Bipolar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Cells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CF6A1FA-7C44-4640-B509-F6F123CAF221}"/>
              </a:ext>
            </a:extLst>
          </p:cNvPr>
          <p:cNvSpPr txBox="1"/>
          <p:nvPr/>
        </p:nvSpPr>
        <p:spPr>
          <a:xfrm>
            <a:off x="5673115" y="5268333"/>
            <a:ext cx="2469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Ganglion Cell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(on-center off-surround)</a:t>
            </a:r>
          </a:p>
        </p:txBody>
      </p:sp>
      <p:sp>
        <p:nvSpPr>
          <p:cNvPr id="107" name="Text Box 2">
            <a:extLst>
              <a:ext uri="{FF2B5EF4-FFF2-40B4-BE49-F238E27FC236}">
                <a16:creationId xmlns:a16="http://schemas.microsoft.com/office/drawing/2014/main" id="{CAB4A09B-4E7C-4961-ABEA-52139B562F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445" y="195531"/>
            <a:ext cx="4680127" cy="461665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Center-Surround Receptive Fields</a:t>
            </a:r>
          </a:p>
        </p:txBody>
      </p:sp>
    </p:spTree>
    <p:extLst>
      <p:ext uri="{BB962C8B-B14F-4D97-AF65-F5344CB8AC3E}">
        <p14:creationId xmlns:p14="http://schemas.microsoft.com/office/powerpoint/2010/main" val="3798137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xplosion: 8 Points 28">
            <a:extLst>
              <a:ext uri="{FF2B5EF4-FFF2-40B4-BE49-F238E27FC236}">
                <a16:creationId xmlns:a16="http://schemas.microsoft.com/office/drawing/2014/main" id="{28484553-CB3B-4EB7-972F-60861E944477}"/>
              </a:ext>
            </a:extLst>
          </p:cNvPr>
          <p:cNvSpPr/>
          <p:nvPr/>
        </p:nvSpPr>
        <p:spPr bwMode="auto">
          <a:xfrm>
            <a:off x="1928144" y="5116811"/>
            <a:ext cx="1763079" cy="1595705"/>
          </a:xfrm>
          <a:prstGeom prst="irregularSeal1">
            <a:avLst/>
          </a:prstGeom>
          <a:solidFill>
            <a:schemeClr val="accent1">
              <a:lumMod val="40000"/>
              <a:lumOff val="6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101E9A-085C-418A-BF77-5DF607508BA5}"/>
              </a:ext>
            </a:extLst>
          </p:cNvPr>
          <p:cNvSpPr/>
          <p:nvPr/>
        </p:nvSpPr>
        <p:spPr bwMode="auto">
          <a:xfrm>
            <a:off x="3095065" y="1791716"/>
            <a:ext cx="268941" cy="868609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552D34-C984-4BB0-AED1-88AB6FD9A40A}"/>
              </a:ext>
            </a:extLst>
          </p:cNvPr>
          <p:cNvSpPr/>
          <p:nvPr/>
        </p:nvSpPr>
        <p:spPr bwMode="auto">
          <a:xfrm>
            <a:off x="3538816" y="1791716"/>
            <a:ext cx="268941" cy="868609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562A3B-1AC1-4A33-AA02-309912337CC5}"/>
              </a:ext>
            </a:extLst>
          </p:cNvPr>
          <p:cNvSpPr/>
          <p:nvPr/>
        </p:nvSpPr>
        <p:spPr bwMode="auto">
          <a:xfrm>
            <a:off x="3982567" y="1791716"/>
            <a:ext cx="268941" cy="8686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FF593B-06CE-4747-AC64-9B141EADFE09}"/>
              </a:ext>
            </a:extLst>
          </p:cNvPr>
          <p:cNvSpPr/>
          <p:nvPr/>
        </p:nvSpPr>
        <p:spPr bwMode="auto">
          <a:xfrm>
            <a:off x="4412877" y="1800068"/>
            <a:ext cx="268941" cy="8686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AF61C1-639C-4878-BB9E-490CC650E6A6}"/>
              </a:ext>
            </a:extLst>
          </p:cNvPr>
          <p:cNvSpPr/>
          <p:nvPr/>
        </p:nvSpPr>
        <p:spPr bwMode="auto">
          <a:xfrm>
            <a:off x="4856628" y="1800068"/>
            <a:ext cx="268941" cy="8686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FB80E8-E85B-4CE6-91B3-841494179D6D}"/>
              </a:ext>
            </a:extLst>
          </p:cNvPr>
          <p:cNvSpPr/>
          <p:nvPr/>
        </p:nvSpPr>
        <p:spPr bwMode="auto">
          <a:xfrm>
            <a:off x="5300379" y="1800068"/>
            <a:ext cx="268941" cy="868609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7FBD62-D26F-4D0B-8C89-F005F62346CC}"/>
              </a:ext>
            </a:extLst>
          </p:cNvPr>
          <p:cNvSpPr/>
          <p:nvPr/>
        </p:nvSpPr>
        <p:spPr bwMode="auto">
          <a:xfrm>
            <a:off x="5748618" y="1808419"/>
            <a:ext cx="268941" cy="868609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1939E2-1C93-4AD1-B10C-BBEBF20FA59B}"/>
              </a:ext>
            </a:extLst>
          </p:cNvPr>
          <p:cNvSpPr/>
          <p:nvPr/>
        </p:nvSpPr>
        <p:spPr bwMode="auto">
          <a:xfrm>
            <a:off x="6192369" y="1808419"/>
            <a:ext cx="268941" cy="868609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F4C097-993B-4B27-BDA0-867BFFF09A0E}"/>
              </a:ext>
            </a:extLst>
          </p:cNvPr>
          <p:cNvSpPr/>
          <p:nvPr/>
        </p:nvSpPr>
        <p:spPr bwMode="auto">
          <a:xfrm>
            <a:off x="6636120" y="1808419"/>
            <a:ext cx="268941" cy="868609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E8C155-9291-448F-A5A0-ECF0D055D6C3}"/>
              </a:ext>
            </a:extLst>
          </p:cNvPr>
          <p:cNvSpPr/>
          <p:nvPr/>
        </p:nvSpPr>
        <p:spPr bwMode="auto">
          <a:xfrm>
            <a:off x="7066430" y="1816772"/>
            <a:ext cx="268941" cy="868609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43D826-879A-418D-9405-3C7CAE3B92A5}"/>
              </a:ext>
            </a:extLst>
          </p:cNvPr>
          <p:cNvSpPr/>
          <p:nvPr/>
        </p:nvSpPr>
        <p:spPr bwMode="auto">
          <a:xfrm>
            <a:off x="7510181" y="1816772"/>
            <a:ext cx="268941" cy="868609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0789EA-216B-408A-BF7C-E9B73ABA1A54}"/>
              </a:ext>
            </a:extLst>
          </p:cNvPr>
          <p:cNvSpPr/>
          <p:nvPr/>
        </p:nvSpPr>
        <p:spPr bwMode="auto">
          <a:xfrm>
            <a:off x="1346943" y="1783363"/>
            <a:ext cx="268941" cy="868609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915A73-ACD6-4A35-9468-653E33E4BA73}"/>
              </a:ext>
            </a:extLst>
          </p:cNvPr>
          <p:cNvSpPr/>
          <p:nvPr/>
        </p:nvSpPr>
        <p:spPr bwMode="auto">
          <a:xfrm>
            <a:off x="1790694" y="1783363"/>
            <a:ext cx="268941" cy="868609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1554BE-2763-4576-8E23-7D672BAF61E5}"/>
              </a:ext>
            </a:extLst>
          </p:cNvPr>
          <p:cNvSpPr/>
          <p:nvPr/>
        </p:nvSpPr>
        <p:spPr bwMode="auto">
          <a:xfrm>
            <a:off x="2234445" y="1783363"/>
            <a:ext cx="268941" cy="868609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95F744-D14E-4302-9CB5-F1462B8B9997}"/>
              </a:ext>
            </a:extLst>
          </p:cNvPr>
          <p:cNvSpPr/>
          <p:nvPr/>
        </p:nvSpPr>
        <p:spPr bwMode="auto">
          <a:xfrm>
            <a:off x="2664755" y="1791716"/>
            <a:ext cx="268941" cy="868609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D3CE645-8F34-4927-ABC1-6F197B013245}"/>
              </a:ext>
            </a:extLst>
          </p:cNvPr>
          <p:cNvSpPr/>
          <p:nvPr/>
        </p:nvSpPr>
        <p:spPr bwMode="auto">
          <a:xfrm>
            <a:off x="1678616" y="3265845"/>
            <a:ext cx="528926" cy="88949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74D9F32-4F71-4346-9C62-CDD45705E715}"/>
              </a:ext>
            </a:extLst>
          </p:cNvPr>
          <p:cNvSpPr/>
          <p:nvPr/>
        </p:nvSpPr>
        <p:spPr bwMode="auto">
          <a:xfrm>
            <a:off x="2969534" y="3265845"/>
            <a:ext cx="528926" cy="88949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0A90461-5B2E-40DD-BF60-25D7204667D3}"/>
              </a:ext>
            </a:extLst>
          </p:cNvPr>
          <p:cNvSpPr/>
          <p:nvPr/>
        </p:nvSpPr>
        <p:spPr bwMode="auto">
          <a:xfrm>
            <a:off x="4296323" y="3265845"/>
            <a:ext cx="528926" cy="8894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FAEEC-B0C7-43EA-9EE4-76E741F597FA}"/>
              </a:ext>
            </a:extLst>
          </p:cNvPr>
          <p:cNvSpPr/>
          <p:nvPr/>
        </p:nvSpPr>
        <p:spPr bwMode="auto">
          <a:xfrm>
            <a:off x="5582771" y="3265845"/>
            <a:ext cx="528926" cy="88949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12700" cap="sq" cmpd="sng" algn="ctr">
            <a:solidFill>
              <a:schemeClr val="bg1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74901BA-048C-4539-B594-AA125C68F09F}"/>
              </a:ext>
            </a:extLst>
          </p:cNvPr>
          <p:cNvSpPr/>
          <p:nvPr/>
        </p:nvSpPr>
        <p:spPr bwMode="auto">
          <a:xfrm>
            <a:off x="6936437" y="3265845"/>
            <a:ext cx="528926" cy="88949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12700" cap="sq" cmpd="sng" algn="ctr">
            <a:solidFill>
              <a:schemeClr val="bg1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0A8F4A0-D23F-445E-A67D-A4993EEDCD49}"/>
              </a:ext>
            </a:extLst>
          </p:cNvPr>
          <p:cNvSpPr/>
          <p:nvPr/>
        </p:nvSpPr>
        <p:spPr bwMode="auto">
          <a:xfrm>
            <a:off x="4193233" y="5123225"/>
            <a:ext cx="735106" cy="734977"/>
          </a:xfrm>
          <a:prstGeom prst="ellipse">
            <a:avLst/>
          </a:prstGeom>
          <a:solidFill>
            <a:srgbClr val="92D050"/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4DC59B9-F8A0-4E16-95C7-04DA2C9A45D0}"/>
              </a:ext>
            </a:extLst>
          </p:cNvPr>
          <p:cNvCxnSpPr>
            <a:stCxn id="14" idx="2"/>
            <a:endCxn id="18" idx="1"/>
          </p:cNvCxnSpPr>
          <p:nvPr/>
        </p:nvCxnSpPr>
        <p:spPr bwMode="auto">
          <a:xfrm>
            <a:off x="1481414" y="2651972"/>
            <a:ext cx="274661" cy="744136"/>
          </a:xfrm>
          <a:prstGeom prst="line">
            <a:avLst/>
          </a:prstGeom>
          <a:noFill/>
          <a:ln w="28575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09B68F4-D542-4982-B3B0-829D2060B6DC}"/>
              </a:ext>
            </a:extLst>
          </p:cNvPr>
          <p:cNvCxnSpPr>
            <a:stCxn id="15" idx="2"/>
            <a:endCxn id="18" idx="0"/>
          </p:cNvCxnSpPr>
          <p:nvPr/>
        </p:nvCxnSpPr>
        <p:spPr bwMode="auto">
          <a:xfrm>
            <a:off x="1925165" y="2651972"/>
            <a:ext cx="17914" cy="613873"/>
          </a:xfrm>
          <a:prstGeom prst="line">
            <a:avLst/>
          </a:prstGeom>
          <a:noFill/>
          <a:ln w="28575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7BAA18C-F9BF-427B-9866-DF92398CB9AF}"/>
              </a:ext>
            </a:extLst>
          </p:cNvPr>
          <p:cNvCxnSpPr>
            <a:stCxn id="16" idx="2"/>
            <a:endCxn id="18" idx="7"/>
          </p:cNvCxnSpPr>
          <p:nvPr/>
        </p:nvCxnSpPr>
        <p:spPr bwMode="auto">
          <a:xfrm flipH="1">
            <a:off x="2130083" y="2651972"/>
            <a:ext cx="238833" cy="744136"/>
          </a:xfrm>
          <a:prstGeom prst="line">
            <a:avLst/>
          </a:prstGeom>
          <a:noFill/>
          <a:ln w="28575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ADDBB31-D43A-4A73-8229-12ED9D67BC59}"/>
              </a:ext>
            </a:extLst>
          </p:cNvPr>
          <p:cNvCxnSpPr>
            <a:stCxn id="17" idx="2"/>
            <a:endCxn id="19" idx="1"/>
          </p:cNvCxnSpPr>
          <p:nvPr/>
        </p:nvCxnSpPr>
        <p:spPr bwMode="auto">
          <a:xfrm>
            <a:off x="2799226" y="2660324"/>
            <a:ext cx="247767" cy="735784"/>
          </a:xfrm>
          <a:prstGeom prst="line">
            <a:avLst/>
          </a:prstGeom>
          <a:noFill/>
          <a:ln w="28575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198C266-9A81-44B9-8794-5D3C13A18BCD}"/>
              </a:ext>
            </a:extLst>
          </p:cNvPr>
          <p:cNvCxnSpPr>
            <a:stCxn id="2" idx="2"/>
            <a:endCxn id="19" idx="0"/>
          </p:cNvCxnSpPr>
          <p:nvPr/>
        </p:nvCxnSpPr>
        <p:spPr bwMode="auto">
          <a:xfrm>
            <a:off x="3229536" y="2660324"/>
            <a:ext cx="4461" cy="605521"/>
          </a:xfrm>
          <a:prstGeom prst="line">
            <a:avLst/>
          </a:prstGeom>
          <a:noFill/>
          <a:ln w="28575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7CBE420-846D-45BA-955E-47DA25758D96}"/>
              </a:ext>
            </a:extLst>
          </p:cNvPr>
          <p:cNvCxnSpPr>
            <a:stCxn id="3" idx="2"/>
            <a:endCxn id="19" idx="7"/>
          </p:cNvCxnSpPr>
          <p:nvPr/>
        </p:nvCxnSpPr>
        <p:spPr bwMode="auto">
          <a:xfrm flipH="1">
            <a:off x="3421001" y="2660324"/>
            <a:ext cx="252286" cy="735784"/>
          </a:xfrm>
          <a:prstGeom prst="line">
            <a:avLst/>
          </a:prstGeom>
          <a:noFill/>
          <a:ln w="28575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0DAE327-0017-4096-8D74-F745A8039C7E}"/>
              </a:ext>
            </a:extLst>
          </p:cNvPr>
          <p:cNvCxnSpPr>
            <a:stCxn id="4" idx="2"/>
            <a:endCxn id="20" idx="1"/>
          </p:cNvCxnSpPr>
          <p:nvPr/>
        </p:nvCxnSpPr>
        <p:spPr bwMode="auto">
          <a:xfrm>
            <a:off x="4117038" y="2660324"/>
            <a:ext cx="256744" cy="735784"/>
          </a:xfrm>
          <a:prstGeom prst="line">
            <a:avLst/>
          </a:prstGeom>
          <a:noFill/>
          <a:ln w="28575" cap="sq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C651032-55C1-44B3-90D9-AEC969C68373}"/>
              </a:ext>
            </a:extLst>
          </p:cNvPr>
          <p:cNvCxnSpPr>
            <a:stCxn id="5" idx="2"/>
            <a:endCxn id="20" idx="0"/>
          </p:cNvCxnSpPr>
          <p:nvPr/>
        </p:nvCxnSpPr>
        <p:spPr bwMode="auto">
          <a:xfrm>
            <a:off x="4547348" y="2668677"/>
            <a:ext cx="13438" cy="597168"/>
          </a:xfrm>
          <a:prstGeom prst="line">
            <a:avLst/>
          </a:prstGeom>
          <a:noFill/>
          <a:ln w="28575" cap="sq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FD9D2AC-377C-4E58-A02C-7D7ED0CE78F1}"/>
              </a:ext>
            </a:extLst>
          </p:cNvPr>
          <p:cNvCxnSpPr>
            <a:stCxn id="6" idx="2"/>
            <a:endCxn id="20" idx="7"/>
          </p:cNvCxnSpPr>
          <p:nvPr/>
        </p:nvCxnSpPr>
        <p:spPr bwMode="auto">
          <a:xfrm flipH="1">
            <a:off x="4747790" y="2668677"/>
            <a:ext cx="243309" cy="727431"/>
          </a:xfrm>
          <a:prstGeom prst="line">
            <a:avLst/>
          </a:prstGeom>
          <a:noFill/>
          <a:ln w="28575" cap="sq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BC3D9D0-5EB3-4682-A766-2D656D9514D0}"/>
              </a:ext>
            </a:extLst>
          </p:cNvPr>
          <p:cNvCxnSpPr>
            <a:stCxn id="7" idx="2"/>
            <a:endCxn id="21" idx="1"/>
          </p:cNvCxnSpPr>
          <p:nvPr/>
        </p:nvCxnSpPr>
        <p:spPr bwMode="auto">
          <a:xfrm>
            <a:off x="5434850" y="2668677"/>
            <a:ext cx="225380" cy="727431"/>
          </a:xfrm>
          <a:prstGeom prst="line">
            <a:avLst/>
          </a:prstGeom>
          <a:noFill/>
          <a:ln w="28575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F7E41B5-7FFD-47C8-84C7-C793AC2B2C5B}"/>
              </a:ext>
            </a:extLst>
          </p:cNvPr>
          <p:cNvCxnSpPr>
            <a:stCxn id="8" idx="2"/>
            <a:endCxn id="21" idx="0"/>
          </p:cNvCxnSpPr>
          <p:nvPr/>
        </p:nvCxnSpPr>
        <p:spPr bwMode="auto">
          <a:xfrm flipH="1">
            <a:off x="5847234" y="2677028"/>
            <a:ext cx="35855" cy="588817"/>
          </a:xfrm>
          <a:prstGeom prst="line">
            <a:avLst/>
          </a:prstGeom>
          <a:noFill/>
          <a:ln w="28575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BA8AA9D-3D07-43AE-9949-543F89081DC2}"/>
              </a:ext>
            </a:extLst>
          </p:cNvPr>
          <p:cNvCxnSpPr>
            <a:stCxn id="9" idx="2"/>
            <a:endCxn id="21" idx="7"/>
          </p:cNvCxnSpPr>
          <p:nvPr/>
        </p:nvCxnSpPr>
        <p:spPr bwMode="auto">
          <a:xfrm flipH="1">
            <a:off x="6034238" y="2677028"/>
            <a:ext cx="292602" cy="719080"/>
          </a:xfrm>
          <a:prstGeom prst="line">
            <a:avLst/>
          </a:prstGeom>
          <a:noFill/>
          <a:ln w="28575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DBC08F9-596D-4C27-8BFF-0E7ED379391F}"/>
              </a:ext>
            </a:extLst>
          </p:cNvPr>
          <p:cNvCxnSpPr>
            <a:stCxn id="10" idx="2"/>
            <a:endCxn id="22" idx="1"/>
          </p:cNvCxnSpPr>
          <p:nvPr/>
        </p:nvCxnSpPr>
        <p:spPr bwMode="auto">
          <a:xfrm>
            <a:off x="6770591" y="2677028"/>
            <a:ext cx="243305" cy="719080"/>
          </a:xfrm>
          <a:prstGeom prst="line">
            <a:avLst/>
          </a:prstGeom>
          <a:noFill/>
          <a:ln w="28575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BC70447-5A52-4B1C-9967-EED6187FBD2B}"/>
              </a:ext>
            </a:extLst>
          </p:cNvPr>
          <p:cNvCxnSpPr>
            <a:stCxn id="11" idx="2"/>
            <a:endCxn id="22" idx="0"/>
          </p:cNvCxnSpPr>
          <p:nvPr/>
        </p:nvCxnSpPr>
        <p:spPr bwMode="auto">
          <a:xfrm flipH="1">
            <a:off x="7200900" y="2685380"/>
            <a:ext cx="1" cy="580465"/>
          </a:xfrm>
          <a:prstGeom prst="line">
            <a:avLst/>
          </a:prstGeom>
          <a:noFill/>
          <a:ln w="28575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563DFAE-8628-410E-B50E-65F61A9CF956}"/>
              </a:ext>
            </a:extLst>
          </p:cNvPr>
          <p:cNvCxnSpPr>
            <a:stCxn id="12" idx="2"/>
            <a:endCxn id="22" idx="7"/>
          </p:cNvCxnSpPr>
          <p:nvPr/>
        </p:nvCxnSpPr>
        <p:spPr bwMode="auto">
          <a:xfrm flipH="1">
            <a:off x="7387904" y="2685380"/>
            <a:ext cx="256748" cy="710728"/>
          </a:xfrm>
          <a:prstGeom prst="line">
            <a:avLst/>
          </a:prstGeom>
          <a:noFill/>
          <a:ln w="28575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53F26F1-4FC5-41D9-AAB4-566678FCD7CD}"/>
              </a:ext>
            </a:extLst>
          </p:cNvPr>
          <p:cNvCxnSpPr>
            <a:stCxn id="18" idx="4"/>
            <a:endCxn id="23" idx="2"/>
          </p:cNvCxnSpPr>
          <p:nvPr/>
        </p:nvCxnSpPr>
        <p:spPr bwMode="auto">
          <a:xfrm>
            <a:off x="1943079" y="4155335"/>
            <a:ext cx="2250154" cy="1335378"/>
          </a:xfrm>
          <a:prstGeom prst="line">
            <a:avLst/>
          </a:prstGeom>
          <a:noFill/>
          <a:ln w="28575" cap="sq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62DD1FC-0AB9-4A6D-8754-1622A7170C0D}"/>
              </a:ext>
            </a:extLst>
          </p:cNvPr>
          <p:cNvCxnSpPr>
            <a:stCxn id="19" idx="4"/>
            <a:endCxn id="23" idx="1"/>
          </p:cNvCxnSpPr>
          <p:nvPr/>
        </p:nvCxnSpPr>
        <p:spPr bwMode="auto">
          <a:xfrm>
            <a:off x="3233997" y="4155335"/>
            <a:ext cx="1066890" cy="1075525"/>
          </a:xfrm>
          <a:prstGeom prst="line">
            <a:avLst/>
          </a:prstGeom>
          <a:noFill/>
          <a:ln w="28575" cap="sq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976D7D1-C17A-4563-9DC0-C2BBEC1C9AE5}"/>
              </a:ext>
            </a:extLst>
          </p:cNvPr>
          <p:cNvCxnSpPr>
            <a:stCxn id="20" idx="4"/>
            <a:endCxn id="23" idx="0"/>
          </p:cNvCxnSpPr>
          <p:nvPr/>
        </p:nvCxnSpPr>
        <p:spPr bwMode="auto">
          <a:xfrm>
            <a:off x="4560786" y="4155335"/>
            <a:ext cx="0" cy="967890"/>
          </a:xfrm>
          <a:prstGeom prst="line">
            <a:avLst/>
          </a:prstGeom>
          <a:noFill/>
          <a:ln w="28575" cap="sq" cmpd="sng" algn="ctr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21C2D6C-F02B-48C5-BCA8-275D6C314AD3}"/>
              </a:ext>
            </a:extLst>
          </p:cNvPr>
          <p:cNvCxnSpPr>
            <a:stCxn id="21" idx="4"/>
            <a:endCxn id="23" idx="7"/>
          </p:cNvCxnSpPr>
          <p:nvPr/>
        </p:nvCxnSpPr>
        <p:spPr bwMode="auto">
          <a:xfrm flipH="1">
            <a:off x="4820685" y="4155335"/>
            <a:ext cx="1026549" cy="1075525"/>
          </a:xfrm>
          <a:prstGeom prst="line">
            <a:avLst/>
          </a:prstGeom>
          <a:noFill/>
          <a:ln w="28575" cap="sq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E229FC-211C-43B5-8129-D62A5C1FBC5C}"/>
              </a:ext>
            </a:extLst>
          </p:cNvPr>
          <p:cNvCxnSpPr>
            <a:stCxn id="22" idx="4"/>
            <a:endCxn id="23" idx="6"/>
          </p:cNvCxnSpPr>
          <p:nvPr/>
        </p:nvCxnSpPr>
        <p:spPr bwMode="auto">
          <a:xfrm flipH="1">
            <a:off x="4928339" y="4155335"/>
            <a:ext cx="2272561" cy="1335378"/>
          </a:xfrm>
          <a:prstGeom prst="line">
            <a:avLst/>
          </a:prstGeom>
          <a:noFill/>
          <a:ln w="28575" cap="sq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228E34F-68F3-4968-9A74-C7A6DDA4CB67}"/>
              </a:ext>
            </a:extLst>
          </p:cNvPr>
          <p:cNvCxnSpPr>
            <a:stCxn id="23" idx="4"/>
          </p:cNvCxnSpPr>
          <p:nvPr/>
        </p:nvCxnSpPr>
        <p:spPr bwMode="auto">
          <a:xfrm>
            <a:off x="4560786" y="5858202"/>
            <a:ext cx="0" cy="560527"/>
          </a:xfrm>
          <a:prstGeom prst="line">
            <a:avLst/>
          </a:prstGeom>
          <a:noFill/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DB0ADAD1-4854-4B4B-97AB-D34EEF484885}"/>
              </a:ext>
            </a:extLst>
          </p:cNvPr>
          <p:cNvSpPr txBox="1"/>
          <p:nvPr/>
        </p:nvSpPr>
        <p:spPr>
          <a:xfrm>
            <a:off x="3722199" y="5129833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-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94343A9-1124-4F62-8C7F-C8B04D474153}"/>
              </a:ext>
            </a:extLst>
          </p:cNvPr>
          <p:cNvSpPr txBox="1"/>
          <p:nvPr/>
        </p:nvSpPr>
        <p:spPr>
          <a:xfrm>
            <a:off x="3853633" y="4823024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-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6A3BBB0-6BFE-48D6-9506-1D05EB7B70C9}"/>
              </a:ext>
            </a:extLst>
          </p:cNvPr>
          <p:cNvSpPr txBox="1"/>
          <p:nvPr/>
        </p:nvSpPr>
        <p:spPr>
          <a:xfrm>
            <a:off x="4900979" y="4889846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-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7854466-0FE2-4370-B0F5-15718360070A}"/>
              </a:ext>
            </a:extLst>
          </p:cNvPr>
          <p:cNvSpPr txBox="1"/>
          <p:nvPr/>
        </p:nvSpPr>
        <p:spPr>
          <a:xfrm>
            <a:off x="5076059" y="5172362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-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491A297-4AA0-4932-AC5D-2B4225A2F072}"/>
              </a:ext>
            </a:extLst>
          </p:cNvPr>
          <p:cNvSpPr txBox="1"/>
          <p:nvPr/>
        </p:nvSpPr>
        <p:spPr>
          <a:xfrm>
            <a:off x="4501725" y="4465895"/>
            <a:ext cx="5565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99FF33">
                    <a:lumMod val="75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+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3BF9FC7-C540-463E-807C-26A9CCFDBCAE}"/>
              </a:ext>
            </a:extLst>
          </p:cNvPr>
          <p:cNvSpPr/>
          <p:nvPr/>
        </p:nvSpPr>
        <p:spPr bwMode="auto">
          <a:xfrm>
            <a:off x="7980835" y="1783362"/>
            <a:ext cx="268941" cy="86860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F32A6AA-17D7-45C2-994C-20BAB27F74A1}"/>
              </a:ext>
            </a:extLst>
          </p:cNvPr>
          <p:cNvSpPr/>
          <p:nvPr/>
        </p:nvSpPr>
        <p:spPr bwMode="auto">
          <a:xfrm>
            <a:off x="8420106" y="1783362"/>
            <a:ext cx="268941" cy="86860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832926E-03F4-44C6-B482-2AA4739FBAA9}"/>
              </a:ext>
            </a:extLst>
          </p:cNvPr>
          <p:cNvSpPr/>
          <p:nvPr/>
        </p:nvSpPr>
        <p:spPr bwMode="auto">
          <a:xfrm>
            <a:off x="908308" y="1783362"/>
            <a:ext cx="268941" cy="86860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D151318-7158-4545-BC11-C35F23F59CF5}"/>
              </a:ext>
            </a:extLst>
          </p:cNvPr>
          <p:cNvSpPr/>
          <p:nvPr/>
        </p:nvSpPr>
        <p:spPr bwMode="auto">
          <a:xfrm>
            <a:off x="454953" y="1775012"/>
            <a:ext cx="268941" cy="86860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F53210C-20A3-4909-8711-5CA0565959CC}"/>
              </a:ext>
            </a:extLst>
          </p:cNvPr>
          <p:cNvSpPr txBox="1"/>
          <p:nvPr/>
        </p:nvSpPr>
        <p:spPr>
          <a:xfrm>
            <a:off x="7980835" y="26274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Receptors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0844DC9-E323-4DBD-8E27-8D7299824722}"/>
              </a:ext>
            </a:extLst>
          </p:cNvPr>
          <p:cNvSpPr txBox="1"/>
          <p:nvPr/>
        </p:nvSpPr>
        <p:spPr>
          <a:xfrm>
            <a:off x="7573931" y="3383548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Bipolar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Cells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CF6A1FA-7C44-4640-B509-F6F123CAF221}"/>
              </a:ext>
            </a:extLst>
          </p:cNvPr>
          <p:cNvSpPr txBox="1"/>
          <p:nvPr/>
        </p:nvSpPr>
        <p:spPr>
          <a:xfrm>
            <a:off x="5673115" y="5268333"/>
            <a:ext cx="2469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Ganglion Cell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(on-center off-surround)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BC4BE8-1D3B-4E51-8993-49CA545E8A82}"/>
              </a:ext>
            </a:extLst>
          </p:cNvPr>
          <p:cNvSpPr/>
          <p:nvPr/>
        </p:nvSpPr>
        <p:spPr bwMode="auto">
          <a:xfrm>
            <a:off x="1346943" y="1147482"/>
            <a:ext cx="2523302" cy="330564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270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096DA7E-8981-4DC7-8D55-F5633FB25CC9}"/>
              </a:ext>
            </a:extLst>
          </p:cNvPr>
          <p:cNvSpPr/>
          <p:nvPr/>
        </p:nvSpPr>
        <p:spPr bwMode="auto">
          <a:xfrm>
            <a:off x="5255820" y="1146315"/>
            <a:ext cx="2523302" cy="330564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270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85D8E7-46DE-4695-A246-EC85BC2D2CEF}"/>
              </a:ext>
            </a:extLst>
          </p:cNvPr>
          <p:cNvSpPr/>
          <p:nvPr/>
        </p:nvSpPr>
        <p:spPr bwMode="auto">
          <a:xfrm>
            <a:off x="3870245" y="1146315"/>
            <a:ext cx="1403512" cy="330564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A914E8-69F2-4AD4-84CF-1E7B09CD9256}"/>
              </a:ext>
            </a:extLst>
          </p:cNvPr>
          <p:cNvSpPr txBox="1"/>
          <p:nvPr/>
        </p:nvSpPr>
        <p:spPr>
          <a:xfrm>
            <a:off x="2408654" y="609158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Input with bright center and dark surround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920ECE-A10A-4ACA-8704-F364868200BA}"/>
              </a:ext>
            </a:extLst>
          </p:cNvPr>
          <p:cNvSpPr txBox="1"/>
          <p:nvPr/>
        </p:nvSpPr>
        <p:spPr>
          <a:xfrm>
            <a:off x="2188305" y="5685592"/>
            <a:ext cx="1302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Cell fires!!!</a:t>
            </a:r>
          </a:p>
        </p:txBody>
      </p:sp>
    </p:spTree>
    <p:extLst>
      <p:ext uri="{BB962C8B-B14F-4D97-AF65-F5344CB8AC3E}">
        <p14:creationId xmlns:p14="http://schemas.microsoft.com/office/powerpoint/2010/main" val="35125285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101E9A-085C-418A-BF77-5DF607508BA5}"/>
              </a:ext>
            </a:extLst>
          </p:cNvPr>
          <p:cNvSpPr/>
          <p:nvPr/>
        </p:nvSpPr>
        <p:spPr bwMode="auto">
          <a:xfrm>
            <a:off x="3095065" y="1791716"/>
            <a:ext cx="268941" cy="86860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552D34-C984-4BB0-AED1-88AB6FD9A40A}"/>
              </a:ext>
            </a:extLst>
          </p:cNvPr>
          <p:cNvSpPr/>
          <p:nvPr/>
        </p:nvSpPr>
        <p:spPr bwMode="auto">
          <a:xfrm>
            <a:off x="3538816" y="1791716"/>
            <a:ext cx="268941" cy="86860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562A3B-1AC1-4A33-AA02-309912337CC5}"/>
              </a:ext>
            </a:extLst>
          </p:cNvPr>
          <p:cNvSpPr/>
          <p:nvPr/>
        </p:nvSpPr>
        <p:spPr bwMode="auto">
          <a:xfrm>
            <a:off x="3982567" y="1791716"/>
            <a:ext cx="268941" cy="868609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FF593B-06CE-4747-AC64-9B141EADFE09}"/>
              </a:ext>
            </a:extLst>
          </p:cNvPr>
          <p:cNvSpPr/>
          <p:nvPr/>
        </p:nvSpPr>
        <p:spPr bwMode="auto">
          <a:xfrm>
            <a:off x="4412877" y="1800068"/>
            <a:ext cx="268941" cy="868609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AF61C1-639C-4878-BB9E-490CC650E6A6}"/>
              </a:ext>
            </a:extLst>
          </p:cNvPr>
          <p:cNvSpPr/>
          <p:nvPr/>
        </p:nvSpPr>
        <p:spPr bwMode="auto">
          <a:xfrm>
            <a:off x="4856628" y="1800068"/>
            <a:ext cx="268941" cy="868609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FB80E8-E85B-4CE6-91B3-841494179D6D}"/>
              </a:ext>
            </a:extLst>
          </p:cNvPr>
          <p:cNvSpPr/>
          <p:nvPr/>
        </p:nvSpPr>
        <p:spPr bwMode="auto">
          <a:xfrm>
            <a:off x="5300379" y="1800068"/>
            <a:ext cx="268941" cy="86860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7FBD62-D26F-4D0B-8C89-F005F62346CC}"/>
              </a:ext>
            </a:extLst>
          </p:cNvPr>
          <p:cNvSpPr/>
          <p:nvPr/>
        </p:nvSpPr>
        <p:spPr bwMode="auto">
          <a:xfrm>
            <a:off x="5748618" y="1808419"/>
            <a:ext cx="268941" cy="86860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1939E2-1C93-4AD1-B10C-BBEBF20FA59B}"/>
              </a:ext>
            </a:extLst>
          </p:cNvPr>
          <p:cNvSpPr/>
          <p:nvPr/>
        </p:nvSpPr>
        <p:spPr bwMode="auto">
          <a:xfrm>
            <a:off x="6192369" y="1808419"/>
            <a:ext cx="268941" cy="86860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F4C097-993B-4B27-BDA0-867BFFF09A0E}"/>
              </a:ext>
            </a:extLst>
          </p:cNvPr>
          <p:cNvSpPr/>
          <p:nvPr/>
        </p:nvSpPr>
        <p:spPr bwMode="auto">
          <a:xfrm>
            <a:off x="6636120" y="1808419"/>
            <a:ext cx="268941" cy="86860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E8C155-9291-448F-A5A0-ECF0D055D6C3}"/>
              </a:ext>
            </a:extLst>
          </p:cNvPr>
          <p:cNvSpPr/>
          <p:nvPr/>
        </p:nvSpPr>
        <p:spPr bwMode="auto">
          <a:xfrm>
            <a:off x="7066430" y="1816772"/>
            <a:ext cx="268941" cy="86860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43D826-879A-418D-9405-3C7CAE3B92A5}"/>
              </a:ext>
            </a:extLst>
          </p:cNvPr>
          <p:cNvSpPr/>
          <p:nvPr/>
        </p:nvSpPr>
        <p:spPr bwMode="auto">
          <a:xfrm>
            <a:off x="7510181" y="1816772"/>
            <a:ext cx="268941" cy="86860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0789EA-216B-408A-BF7C-E9B73ABA1A54}"/>
              </a:ext>
            </a:extLst>
          </p:cNvPr>
          <p:cNvSpPr/>
          <p:nvPr/>
        </p:nvSpPr>
        <p:spPr bwMode="auto">
          <a:xfrm>
            <a:off x="1346943" y="1783363"/>
            <a:ext cx="268941" cy="86860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915A73-ACD6-4A35-9468-653E33E4BA73}"/>
              </a:ext>
            </a:extLst>
          </p:cNvPr>
          <p:cNvSpPr/>
          <p:nvPr/>
        </p:nvSpPr>
        <p:spPr bwMode="auto">
          <a:xfrm>
            <a:off x="1790694" y="1783363"/>
            <a:ext cx="268941" cy="86860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1554BE-2763-4576-8E23-7D672BAF61E5}"/>
              </a:ext>
            </a:extLst>
          </p:cNvPr>
          <p:cNvSpPr/>
          <p:nvPr/>
        </p:nvSpPr>
        <p:spPr bwMode="auto">
          <a:xfrm>
            <a:off x="2234445" y="1783363"/>
            <a:ext cx="268941" cy="86860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95F744-D14E-4302-9CB5-F1462B8B9997}"/>
              </a:ext>
            </a:extLst>
          </p:cNvPr>
          <p:cNvSpPr/>
          <p:nvPr/>
        </p:nvSpPr>
        <p:spPr bwMode="auto">
          <a:xfrm>
            <a:off x="2664755" y="1791716"/>
            <a:ext cx="268941" cy="86860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D3CE645-8F34-4927-ABC1-6F197B013245}"/>
              </a:ext>
            </a:extLst>
          </p:cNvPr>
          <p:cNvSpPr/>
          <p:nvPr/>
        </p:nvSpPr>
        <p:spPr bwMode="auto">
          <a:xfrm>
            <a:off x="1678616" y="3265845"/>
            <a:ext cx="528926" cy="8894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74D9F32-4F71-4346-9C62-CDD45705E715}"/>
              </a:ext>
            </a:extLst>
          </p:cNvPr>
          <p:cNvSpPr/>
          <p:nvPr/>
        </p:nvSpPr>
        <p:spPr bwMode="auto">
          <a:xfrm>
            <a:off x="2969534" y="3265845"/>
            <a:ext cx="528926" cy="8894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0A90461-5B2E-40DD-BF60-25D7204667D3}"/>
              </a:ext>
            </a:extLst>
          </p:cNvPr>
          <p:cNvSpPr/>
          <p:nvPr/>
        </p:nvSpPr>
        <p:spPr bwMode="auto">
          <a:xfrm>
            <a:off x="4296323" y="3265845"/>
            <a:ext cx="528926" cy="88949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0FAEEC-B0C7-43EA-9EE4-76E741F597FA}"/>
              </a:ext>
            </a:extLst>
          </p:cNvPr>
          <p:cNvSpPr/>
          <p:nvPr/>
        </p:nvSpPr>
        <p:spPr bwMode="auto">
          <a:xfrm>
            <a:off x="5582771" y="3265845"/>
            <a:ext cx="528926" cy="8894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 cap="sq" cmpd="sng" algn="ctr">
            <a:solidFill>
              <a:schemeClr val="bg1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74901BA-048C-4539-B594-AA125C68F09F}"/>
              </a:ext>
            </a:extLst>
          </p:cNvPr>
          <p:cNvSpPr/>
          <p:nvPr/>
        </p:nvSpPr>
        <p:spPr bwMode="auto">
          <a:xfrm>
            <a:off x="6936437" y="3265845"/>
            <a:ext cx="528926" cy="8894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 cap="sq" cmpd="sng" algn="ctr">
            <a:solidFill>
              <a:schemeClr val="bg1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0A8F4A0-D23F-445E-A67D-A4993EEDCD49}"/>
              </a:ext>
            </a:extLst>
          </p:cNvPr>
          <p:cNvSpPr/>
          <p:nvPr/>
        </p:nvSpPr>
        <p:spPr bwMode="auto">
          <a:xfrm>
            <a:off x="4193233" y="5123225"/>
            <a:ext cx="735106" cy="734977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4DC59B9-F8A0-4E16-95C7-04DA2C9A45D0}"/>
              </a:ext>
            </a:extLst>
          </p:cNvPr>
          <p:cNvCxnSpPr>
            <a:stCxn id="14" idx="2"/>
            <a:endCxn id="18" idx="1"/>
          </p:cNvCxnSpPr>
          <p:nvPr/>
        </p:nvCxnSpPr>
        <p:spPr bwMode="auto">
          <a:xfrm>
            <a:off x="1481414" y="2651972"/>
            <a:ext cx="274661" cy="744136"/>
          </a:xfrm>
          <a:prstGeom prst="line">
            <a:avLst/>
          </a:prstGeom>
          <a:noFill/>
          <a:ln w="28575" cap="sq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09B68F4-D542-4982-B3B0-829D2060B6DC}"/>
              </a:ext>
            </a:extLst>
          </p:cNvPr>
          <p:cNvCxnSpPr>
            <a:stCxn id="15" idx="2"/>
            <a:endCxn id="18" idx="0"/>
          </p:cNvCxnSpPr>
          <p:nvPr/>
        </p:nvCxnSpPr>
        <p:spPr bwMode="auto">
          <a:xfrm>
            <a:off x="1925165" y="2651972"/>
            <a:ext cx="17914" cy="613873"/>
          </a:xfrm>
          <a:prstGeom prst="line">
            <a:avLst/>
          </a:prstGeom>
          <a:noFill/>
          <a:ln w="28575" cap="sq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7BAA18C-F9BF-427B-9866-DF92398CB9AF}"/>
              </a:ext>
            </a:extLst>
          </p:cNvPr>
          <p:cNvCxnSpPr>
            <a:stCxn id="16" idx="2"/>
            <a:endCxn id="18" idx="7"/>
          </p:cNvCxnSpPr>
          <p:nvPr/>
        </p:nvCxnSpPr>
        <p:spPr bwMode="auto">
          <a:xfrm flipH="1">
            <a:off x="2130083" y="2651972"/>
            <a:ext cx="238833" cy="744136"/>
          </a:xfrm>
          <a:prstGeom prst="line">
            <a:avLst/>
          </a:prstGeom>
          <a:noFill/>
          <a:ln w="28575" cap="sq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ADDBB31-D43A-4A73-8229-12ED9D67BC59}"/>
              </a:ext>
            </a:extLst>
          </p:cNvPr>
          <p:cNvCxnSpPr>
            <a:stCxn id="17" idx="2"/>
            <a:endCxn id="19" idx="1"/>
          </p:cNvCxnSpPr>
          <p:nvPr/>
        </p:nvCxnSpPr>
        <p:spPr bwMode="auto">
          <a:xfrm>
            <a:off x="2799226" y="2660324"/>
            <a:ext cx="247767" cy="735784"/>
          </a:xfrm>
          <a:prstGeom prst="line">
            <a:avLst/>
          </a:prstGeom>
          <a:noFill/>
          <a:ln w="28575" cap="sq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198C266-9A81-44B9-8794-5D3C13A18BCD}"/>
              </a:ext>
            </a:extLst>
          </p:cNvPr>
          <p:cNvCxnSpPr>
            <a:stCxn id="2" idx="2"/>
            <a:endCxn id="19" idx="0"/>
          </p:cNvCxnSpPr>
          <p:nvPr/>
        </p:nvCxnSpPr>
        <p:spPr bwMode="auto">
          <a:xfrm>
            <a:off x="3229536" y="2660324"/>
            <a:ext cx="4461" cy="605521"/>
          </a:xfrm>
          <a:prstGeom prst="line">
            <a:avLst/>
          </a:prstGeom>
          <a:noFill/>
          <a:ln w="28575" cap="sq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7CBE420-846D-45BA-955E-47DA25758D96}"/>
              </a:ext>
            </a:extLst>
          </p:cNvPr>
          <p:cNvCxnSpPr>
            <a:stCxn id="3" idx="2"/>
            <a:endCxn id="19" idx="7"/>
          </p:cNvCxnSpPr>
          <p:nvPr/>
        </p:nvCxnSpPr>
        <p:spPr bwMode="auto">
          <a:xfrm flipH="1">
            <a:off x="3421001" y="2660324"/>
            <a:ext cx="252286" cy="735784"/>
          </a:xfrm>
          <a:prstGeom prst="line">
            <a:avLst/>
          </a:prstGeom>
          <a:noFill/>
          <a:ln w="28575" cap="sq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0DAE327-0017-4096-8D74-F745A8039C7E}"/>
              </a:ext>
            </a:extLst>
          </p:cNvPr>
          <p:cNvCxnSpPr>
            <a:stCxn id="4" idx="2"/>
            <a:endCxn id="20" idx="1"/>
          </p:cNvCxnSpPr>
          <p:nvPr/>
        </p:nvCxnSpPr>
        <p:spPr bwMode="auto">
          <a:xfrm>
            <a:off x="4117038" y="2660324"/>
            <a:ext cx="256744" cy="735784"/>
          </a:xfrm>
          <a:prstGeom prst="line">
            <a:avLst/>
          </a:prstGeom>
          <a:noFill/>
          <a:ln w="28575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C651032-55C1-44B3-90D9-AEC969C68373}"/>
              </a:ext>
            </a:extLst>
          </p:cNvPr>
          <p:cNvCxnSpPr>
            <a:stCxn id="5" idx="2"/>
            <a:endCxn id="20" idx="0"/>
          </p:cNvCxnSpPr>
          <p:nvPr/>
        </p:nvCxnSpPr>
        <p:spPr bwMode="auto">
          <a:xfrm>
            <a:off x="4547348" y="2668677"/>
            <a:ext cx="13438" cy="597168"/>
          </a:xfrm>
          <a:prstGeom prst="line">
            <a:avLst/>
          </a:prstGeom>
          <a:noFill/>
          <a:ln w="28575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FD9D2AC-377C-4E58-A02C-7D7ED0CE78F1}"/>
              </a:ext>
            </a:extLst>
          </p:cNvPr>
          <p:cNvCxnSpPr>
            <a:stCxn id="6" idx="2"/>
            <a:endCxn id="20" idx="7"/>
          </p:cNvCxnSpPr>
          <p:nvPr/>
        </p:nvCxnSpPr>
        <p:spPr bwMode="auto">
          <a:xfrm flipH="1">
            <a:off x="4747790" y="2668677"/>
            <a:ext cx="243309" cy="727431"/>
          </a:xfrm>
          <a:prstGeom prst="line">
            <a:avLst/>
          </a:prstGeom>
          <a:noFill/>
          <a:ln w="28575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BC3D9D0-5EB3-4682-A766-2D656D9514D0}"/>
              </a:ext>
            </a:extLst>
          </p:cNvPr>
          <p:cNvCxnSpPr>
            <a:stCxn id="7" idx="2"/>
            <a:endCxn id="21" idx="1"/>
          </p:cNvCxnSpPr>
          <p:nvPr/>
        </p:nvCxnSpPr>
        <p:spPr bwMode="auto">
          <a:xfrm>
            <a:off x="5434850" y="2668677"/>
            <a:ext cx="225380" cy="727431"/>
          </a:xfrm>
          <a:prstGeom prst="line">
            <a:avLst/>
          </a:prstGeom>
          <a:noFill/>
          <a:ln w="28575" cap="sq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F7E41B5-7FFD-47C8-84C7-C793AC2B2C5B}"/>
              </a:ext>
            </a:extLst>
          </p:cNvPr>
          <p:cNvCxnSpPr>
            <a:stCxn id="8" idx="2"/>
            <a:endCxn id="21" idx="0"/>
          </p:cNvCxnSpPr>
          <p:nvPr/>
        </p:nvCxnSpPr>
        <p:spPr bwMode="auto">
          <a:xfrm flipH="1">
            <a:off x="5847234" y="2677028"/>
            <a:ext cx="35855" cy="588817"/>
          </a:xfrm>
          <a:prstGeom prst="line">
            <a:avLst/>
          </a:prstGeom>
          <a:noFill/>
          <a:ln w="28575" cap="sq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BA8AA9D-3D07-43AE-9949-543F89081DC2}"/>
              </a:ext>
            </a:extLst>
          </p:cNvPr>
          <p:cNvCxnSpPr>
            <a:stCxn id="9" idx="2"/>
            <a:endCxn id="21" idx="7"/>
          </p:cNvCxnSpPr>
          <p:nvPr/>
        </p:nvCxnSpPr>
        <p:spPr bwMode="auto">
          <a:xfrm flipH="1">
            <a:off x="6034238" y="2677028"/>
            <a:ext cx="292602" cy="719080"/>
          </a:xfrm>
          <a:prstGeom prst="line">
            <a:avLst/>
          </a:prstGeom>
          <a:noFill/>
          <a:ln w="28575" cap="sq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DBC08F9-596D-4C27-8BFF-0E7ED379391F}"/>
              </a:ext>
            </a:extLst>
          </p:cNvPr>
          <p:cNvCxnSpPr>
            <a:stCxn id="10" idx="2"/>
            <a:endCxn id="22" idx="1"/>
          </p:cNvCxnSpPr>
          <p:nvPr/>
        </p:nvCxnSpPr>
        <p:spPr bwMode="auto">
          <a:xfrm>
            <a:off x="6770591" y="2677028"/>
            <a:ext cx="243305" cy="719080"/>
          </a:xfrm>
          <a:prstGeom prst="line">
            <a:avLst/>
          </a:prstGeom>
          <a:noFill/>
          <a:ln w="28575" cap="sq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BC70447-5A52-4B1C-9967-EED6187FBD2B}"/>
              </a:ext>
            </a:extLst>
          </p:cNvPr>
          <p:cNvCxnSpPr>
            <a:stCxn id="11" idx="2"/>
            <a:endCxn id="22" idx="0"/>
          </p:cNvCxnSpPr>
          <p:nvPr/>
        </p:nvCxnSpPr>
        <p:spPr bwMode="auto">
          <a:xfrm flipH="1">
            <a:off x="7200900" y="2685380"/>
            <a:ext cx="1" cy="580465"/>
          </a:xfrm>
          <a:prstGeom prst="line">
            <a:avLst/>
          </a:prstGeom>
          <a:noFill/>
          <a:ln w="28575" cap="sq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563DFAE-8628-410E-B50E-65F61A9CF956}"/>
              </a:ext>
            </a:extLst>
          </p:cNvPr>
          <p:cNvCxnSpPr>
            <a:stCxn id="12" idx="2"/>
            <a:endCxn id="22" idx="7"/>
          </p:cNvCxnSpPr>
          <p:nvPr/>
        </p:nvCxnSpPr>
        <p:spPr bwMode="auto">
          <a:xfrm flipH="1">
            <a:off x="7387904" y="2685380"/>
            <a:ext cx="256748" cy="710728"/>
          </a:xfrm>
          <a:prstGeom prst="line">
            <a:avLst/>
          </a:prstGeom>
          <a:noFill/>
          <a:ln w="28575" cap="sq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53F26F1-4FC5-41D9-AAB4-566678FCD7CD}"/>
              </a:ext>
            </a:extLst>
          </p:cNvPr>
          <p:cNvCxnSpPr>
            <a:stCxn id="18" idx="4"/>
            <a:endCxn id="23" idx="2"/>
          </p:cNvCxnSpPr>
          <p:nvPr/>
        </p:nvCxnSpPr>
        <p:spPr bwMode="auto">
          <a:xfrm>
            <a:off x="1943079" y="4155335"/>
            <a:ext cx="2250154" cy="1335378"/>
          </a:xfrm>
          <a:prstGeom prst="line">
            <a:avLst/>
          </a:prstGeom>
          <a:noFill/>
          <a:ln w="28575" cap="sq" cmpd="sng" algn="ctr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62DD1FC-0AB9-4A6D-8754-1622A7170C0D}"/>
              </a:ext>
            </a:extLst>
          </p:cNvPr>
          <p:cNvCxnSpPr>
            <a:cxnSpLocks/>
          </p:cNvCxnSpPr>
          <p:nvPr/>
        </p:nvCxnSpPr>
        <p:spPr bwMode="auto">
          <a:xfrm>
            <a:off x="3233168" y="4192808"/>
            <a:ext cx="1066890" cy="1075525"/>
          </a:xfrm>
          <a:prstGeom prst="line">
            <a:avLst/>
          </a:prstGeom>
          <a:noFill/>
          <a:ln w="28575" cap="sq" cmpd="sng" algn="ctr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976D7D1-C17A-4563-9DC0-C2BBEC1C9AE5}"/>
              </a:ext>
            </a:extLst>
          </p:cNvPr>
          <p:cNvCxnSpPr>
            <a:stCxn id="20" idx="4"/>
            <a:endCxn id="23" idx="0"/>
          </p:cNvCxnSpPr>
          <p:nvPr/>
        </p:nvCxnSpPr>
        <p:spPr bwMode="auto">
          <a:xfrm>
            <a:off x="4560786" y="4155335"/>
            <a:ext cx="0" cy="967890"/>
          </a:xfrm>
          <a:prstGeom prst="line">
            <a:avLst/>
          </a:prstGeom>
          <a:noFill/>
          <a:ln w="28575" cap="sq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21C2D6C-F02B-48C5-BCA8-275D6C314AD3}"/>
              </a:ext>
            </a:extLst>
          </p:cNvPr>
          <p:cNvCxnSpPr>
            <a:stCxn id="21" idx="4"/>
            <a:endCxn id="23" idx="7"/>
          </p:cNvCxnSpPr>
          <p:nvPr/>
        </p:nvCxnSpPr>
        <p:spPr bwMode="auto">
          <a:xfrm flipH="1">
            <a:off x="4820685" y="4155335"/>
            <a:ext cx="1026549" cy="1075525"/>
          </a:xfrm>
          <a:prstGeom prst="line">
            <a:avLst/>
          </a:prstGeom>
          <a:noFill/>
          <a:ln w="28575" cap="sq" cmpd="sng" algn="ctr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E229FC-211C-43B5-8129-D62A5C1FBC5C}"/>
              </a:ext>
            </a:extLst>
          </p:cNvPr>
          <p:cNvCxnSpPr>
            <a:cxnSpLocks/>
            <a:stCxn id="22" idx="4"/>
          </p:cNvCxnSpPr>
          <p:nvPr/>
        </p:nvCxnSpPr>
        <p:spPr bwMode="auto">
          <a:xfrm flipH="1">
            <a:off x="4928340" y="4155335"/>
            <a:ext cx="2272560" cy="1372851"/>
          </a:xfrm>
          <a:prstGeom prst="line">
            <a:avLst/>
          </a:prstGeom>
          <a:noFill/>
          <a:ln w="28575" cap="sq" cmpd="sng" algn="ctr">
            <a:solidFill>
              <a:schemeClr val="accent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228E34F-68F3-4968-9A74-C7A6DDA4CB67}"/>
              </a:ext>
            </a:extLst>
          </p:cNvPr>
          <p:cNvCxnSpPr>
            <a:stCxn id="23" idx="4"/>
          </p:cNvCxnSpPr>
          <p:nvPr/>
        </p:nvCxnSpPr>
        <p:spPr bwMode="auto">
          <a:xfrm>
            <a:off x="4560786" y="5858202"/>
            <a:ext cx="0" cy="560527"/>
          </a:xfrm>
          <a:prstGeom prst="line">
            <a:avLst/>
          </a:prstGeom>
          <a:noFill/>
          <a:ln w="28575" cap="sq" cmpd="sng" algn="ctr">
            <a:solidFill>
              <a:schemeClr val="accent3">
                <a:lumMod val="5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46A3BBB0-6BFE-48D6-9506-1D05EB7B70C9}"/>
              </a:ext>
            </a:extLst>
          </p:cNvPr>
          <p:cNvSpPr txBox="1"/>
          <p:nvPr/>
        </p:nvSpPr>
        <p:spPr>
          <a:xfrm>
            <a:off x="4934450" y="4423612"/>
            <a:ext cx="4924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-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7854466-0FE2-4370-B0F5-15718360070A}"/>
              </a:ext>
            </a:extLst>
          </p:cNvPr>
          <p:cNvSpPr txBox="1"/>
          <p:nvPr/>
        </p:nvSpPr>
        <p:spPr>
          <a:xfrm>
            <a:off x="5009870" y="4845791"/>
            <a:ext cx="459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-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491A297-4AA0-4932-AC5D-2B4225A2F072}"/>
              </a:ext>
            </a:extLst>
          </p:cNvPr>
          <p:cNvSpPr txBox="1"/>
          <p:nvPr/>
        </p:nvSpPr>
        <p:spPr>
          <a:xfrm>
            <a:off x="4562216" y="4830078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99FF33">
                    <a:lumMod val="75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+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3BF9FC7-C540-463E-807C-26A9CCFDBCAE}"/>
              </a:ext>
            </a:extLst>
          </p:cNvPr>
          <p:cNvSpPr/>
          <p:nvPr/>
        </p:nvSpPr>
        <p:spPr bwMode="auto">
          <a:xfrm>
            <a:off x="7980835" y="1783362"/>
            <a:ext cx="268941" cy="86860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F32A6AA-17D7-45C2-994C-20BAB27F74A1}"/>
              </a:ext>
            </a:extLst>
          </p:cNvPr>
          <p:cNvSpPr/>
          <p:nvPr/>
        </p:nvSpPr>
        <p:spPr bwMode="auto">
          <a:xfrm>
            <a:off x="8420106" y="1783362"/>
            <a:ext cx="268941" cy="86860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832926E-03F4-44C6-B482-2AA4739FBAA9}"/>
              </a:ext>
            </a:extLst>
          </p:cNvPr>
          <p:cNvSpPr/>
          <p:nvPr/>
        </p:nvSpPr>
        <p:spPr bwMode="auto">
          <a:xfrm>
            <a:off x="908308" y="1783362"/>
            <a:ext cx="268941" cy="86860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D151318-7158-4545-BC11-C35F23F59CF5}"/>
              </a:ext>
            </a:extLst>
          </p:cNvPr>
          <p:cNvSpPr/>
          <p:nvPr/>
        </p:nvSpPr>
        <p:spPr bwMode="auto">
          <a:xfrm>
            <a:off x="454953" y="1775012"/>
            <a:ext cx="268941" cy="86860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sq" cmpd="sng" algn="ctr">
            <a:solidFill>
              <a:schemeClr val="bg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F53210C-20A3-4909-8711-5CA0565959CC}"/>
              </a:ext>
            </a:extLst>
          </p:cNvPr>
          <p:cNvSpPr txBox="1"/>
          <p:nvPr/>
        </p:nvSpPr>
        <p:spPr>
          <a:xfrm>
            <a:off x="7980835" y="26274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Receptors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0844DC9-E323-4DBD-8E27-8D7299824722}"/>
              </a:ext>
            </a:extLst>
          </p:cNvPr>
          <p:cNvSpPr txBox="1"/>
          <p:nvPr/>
        </p:nvSpPr>
        <p:spPr>
          <a:xfrm>
            <a:off x="7573931" y="3383548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Bipolar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Cells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CF6A1FA-7C44-4640-B509-F6F123CAF221}"/>
              </a:ext>
            </a:extLst>
          </p:cNvPr>
          <p:cNvSpPr txBox="1"/>
          <p:nvPr/>
        </p:nvSpPr>
        <p:spPr>
          <a:xfrm>
            <a:off x="5673115" y="5268333"/>
            <a:ext cx="2469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Ganglion Cell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(on-center off-surround)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BC4BE8-1D3B-4E51-8993-49CA545E8A82}"/>
              </a:ext>
            </a:extLst>
          </p:cNvPr>
          <p:cNvSpPr/>
          <p:nvPr/>
        </p:nvSpPr>
        <p:spPr bwMode="auto">
          <a:xfrm>
            <a:off x="1346943" y="1147482"/>
            <a:ext cx="2523302" cy="330564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270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096DA7E-8981-4DC7-8D55-F5633FB25CC9}"/>
              </a:ext>
            </a:extLst>
          </p:cNvPr>
          <p:cNvSpPr/>
          <p:nvPr/>
        </p:nvSpPr>
        <p:spPr bwMode="auto">
          <a:xfrm>
            <a:off x="5255820" y="1146315"/>
            <a:ext cx="2523302" cy="330564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12700" cap="sq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85D8E7-46DE-4695-A246-EC85BC2D2CEF}"/>
              </a:ext>
            </a:extLst>
          </p:cNvPr>
          <p:cNvSpPr/>
          <p:nvPr/>
        </p:nvSpPr>
        <p:spPr bwMode="auto">
          <a:xfrm>
            <a:off x="3870245" y="1146315"/>
            <a:ext cx="1403512" cy="330564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2700" cap="sq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A914E8-69F2-4AD4-84CF-1E7B09CD9256}"/>
              </a:ext>
            </a:extLst>
          </p:cNvPr>
          <p:cNvSpPr txBox="1"/>
          <p:nvPr/>
        </p:nvSpPr>
        <p:spPr>
          <a:xfrm>
            <a:off x="2408654" y="609158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Input with bright center and dark surround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BABBD3D-2CDB-439D-B30B-9906712B8335}"/>
              </a:ext>
            </a:extLst>
          </p:cNvPr>
          <p:cNvSpPr txBox="1"/>
          <p:nvPr/>
        </p:nvSpPr>
        <p:spPr>
          <a:xfrm>
            <a:off x="3649025" y="4822281"/>
            <a:ext cx="459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-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ECE748C-BD07-49EF-A14F-85D55AF91700}"/>
              </a:ext>
            </a:extLst>
          </p:cNvPr>
          <p:cNvSpPr txBox="1"/>
          <p:nvPr/>
        </p:nvSpPr>
        <p:spPr>
          <a:xfrm>
            <a:off x="3712249" y="4404512"/>
            <a:ext cx="459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-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7119346-FE78-46E9-9467-5F72704DE7D1}"/>
              </a:ext>
            </a:extLst>
          </p:cNvPr>
          <p:cNvSpPr txBox="1"/>
          <p:nvPr/>
        </p:nvSpPr>
        <p:spPr>
          <a:xfrm>
            <a:off x="3247641" y="5772398"/>
            <a:ext cx="1135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Cell does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not fire!!!</a:t>
            </a:r>
          </a:p>
        </p:txBody>
      </p:sp>
    </p:spTree>
    <p:extLst>
      <p:ext uri="{BB962C8B-B14F-4D97-AF65-F5344CB8AC3E}">
        <p14:creationId xmlns:p14="http://schemas.microsoft.com/office/powerpoint/2010/main" val="27163808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6073775" y="2406650"/>
            <a:ext cx="966788" cy="4056063"/>
          </a:xfrm>
          <a:prstGeom prst="rect">
            <a:avLst/>
          </a:prstGeom>
          <a:solidFill>
            <a:srgbClr val="660066"/>
          </a:solidFill>
          <a:ln w="28575" cap="sq">
            <a:solidFill>
              <a:srgbClr val="660066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443" name="Rectangle 3"/>
          <p:cNvSpPr>
            <a:spLocks noChangeArrowheads="1"/>
          </p:cNvSpPr>
          <p:nvPr/>
        </p:nvSpPr>
        <p:spPr bwMode="auto">
          <a:xfrm>
            <a:off x="2847975" y="2449513"/>
            <a:ext cx="966788" cy="4035425"/>
          </a:xfrm>
          <a:prstGeom prst="rect">
            <a:avLst/>
          </a:prstGeom>
          <a:solidFill>
            <a:srgbClr val="660066"/>
          </a:solidFill>
          <a:ln w="28575" cap="sq">
            <a:solidFill>
              <a:srgbClr val="660066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444" name="Text Box 4"/>
          <p:cNvSpPr txBox="1">
            <a:spLocks noChangeArrowheads="1"/>
          </p:cNvSpPr>
          <p:nvPr/>
        </p:nvSpPr>
        <p:spPr bwMode="auto">
          <a:xfrm>
            <a:off x="2033588" y="0"/>
            <a:ext cx="5272087" cy="45720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Small Network Information Processing</a:t>
            </a:r>
          </a:p>
        </p:txBody>
      </p:sp>
      <p:grpSp>
        <p:nvGrpSpPr>
          <p:cNvPr id="61445" name="Group 5"/>
          <p:cNvGrpSpPr>
            <a:grpSpLocks/>
          </p:cNvGrpSpPr>
          <p:nvPr/>
        </p:nvGrpSpPr>
        <p:grpSpPr bwMode="auto">
          <a:xfrm>
            <a:off x="5840413" y="890588"/>
            <a:ext cx="1374775" cy="1489075"/>
            <a:chOff x="574" y="858"/>
            <a:chExt cx="866" cy="938"/>
          </a:xfrm>
        </p:grpSpPr>
        <p:sp>
          <p:nvSpPr>
            <p:cNvPr id="61578" name="Oval 6"/>
            <p:cNvSpPr>
              <a:spLocks noChangeArrowheads="1"/>
            </p:cNvSpPr>
            <p:nvPr/>
          </p:nvSpPr>
          <p:spPr bwMode="auto">
            <a:xfrm>
              <a:off x="576" y="894"/>
              <a:ext cx="864" cy="864"/>
            </a:xfrm>
            <a:prstGeom prst="ellips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1579" name="Oval 7"/>
            <p:cNvSpPr>
              <a:spLocks noChangeArrowheads="1"/>
            </p:cNvSpPr>
            <p:nvPr/>
          </p:nvSpPr>
          <p:spPr bwMode="auto">
            <a:xfrm>
              <a:off x="789" y="1113"/>
              <a:ext cx="432" cy="432"/>
            </a:xfrm>
            <a:prstGeom prst="ellips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1580" name="Text Box 8"/>
            <p:cNvSpPr txBox="1">
              <a:spLocks noChangeArrowheads="1"/>
            </p:cNvSpPr>
            <p:nvPr/>
          </p:nvSpPr>
          <p:spPr bwMode="auto">
            <a:xfrm>
              <a:off x="1009" y="1202"/>
              <a:ext cx="218" cy="231"/>
            </a:xfrm>
            <a:prstGeom prst="rect">
              <a:avLst/>
            </a:prstGeom>
            <a:noFill/>
            <a:ln w="28575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66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─</a:t>
              </a:r>
            </a:p>
          </p:txBody>
        </p:sp>
        <p:sp>
          <p:nvSpPr>
            <p:cNvPr id="61581" name="Text Box 9"/>
            <p:cNvSpPr txBox="1">
              <a:spLocks noChangeArrowheads="1"/>
            </p:cNvSpPr>
            <p:nvPr/>
          </p:nvSpPr>
          <p:spPr bwMode="auto">
            <a:xfrm>
              <a:off x="903" y="858"/>
              <a:ext cx="225" cy="288"/>
            </a:xfrm>
            <a:prstGeom prst="rect">
              <a:avLst/>
            </a:prstGeom>
            <a:noFill/>
            <a:ln w="28575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FF66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rPr>
                <a:t>+</a:t>
              </a:r>
            </a:p>
          </p:txBody>
        </p:sp>
        <p:sp>
          <p:nvSpPr>
            <p:cNvPr id="61582" name="Text Box 10"/>
            <p:cNvSpPr txBox="1">
              <a:spLocks noChangeArrowheads="1"/>
            </p:cNvSpPr>
            <p:nvPr/>
          </p:nvSpPr>
          <p:spPr bwMode="auto">
            <a:xfrm>
              <a:off x="1122" y="971"/>
              <a:ext cx="225" cy="288"/>
            </a:xfrm>
            <a:prstGeom prst="rect">
              <a:avLst/>
            </a:prstGeom>
            <a:noFill/>
            <a:ln w="28575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FF66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rPr>
                <a:t>+</a:t>
              </a:r>
            </a:p>
          </p:txBody>
        </p:sp>
        <p:sp>
          <p:nvSpPr>
            <p:cNvPr id="61583" name="Text Box 11"/>
            <p:cNvSpPr txBox="1">
              <a:spLocks noChangeArrowheads="1"/>
            </p:cNvSpPr>
            <p:nvPr/>
          </p:nvSpPr>
          <p:spPr bwMode="auto">
            <a:xfrm>
              <a:off x="1215" y="1190"/>
              <a:ext cx="225" cy="288"/>
            </a:xfrm>
            <a:prstGeom prst="rect">
              <a:avLst/>
            </a:prstGeom>
            <a:noFill/>
            <a:ln w="28575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FF66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rPr>
                <a:t>+</a:t>
              </a:r>
            </a:p>
          </p:txBody>
        </p:sp>
        <p:sp>
          <p:nvSpPr>
            <p:cNvPr id="61584" name="Text Box 12"/>
            <p:cNvSpPr txBox="1">
              <a:spLocks noChangeArrowheads="1"/>
            </p:cNvSpPr>
            <p:nvPr/>
          </p:nvSpPr>
          <p:spPr bwMode="auto">
            <a:xfrm>
              <a:off x="904" y="1508"/>
              <a:ext cx="225" cy="288"/>
            </a:xfrm>
            <a:prstGeom prst="rect">
              <a:avLst/>
            </a:prstGeom>
            <a:noFill/>
            <a:ln w="28575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FF66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rPr>
                <a:t>+</a:t>
              </a:r>
            </a:p>
          </p:txBody>
        </p:sp>
        <p:sp>
          <p:nvSpPr>
            <p:cNvPr id="61585" name="Text Box 13"/>
            <p:cNvSpPr txBox="1">
              <a:spLocks noChangeArrowheads="1"/>
            </p:cNvSpPr>
            <p:nvPr/>
          </p:nvSpPr>
          <p:spPr bwMode="auto">
            <a:xfrm>
              <a:off x="574" y="1190"/>
              <a:ext cx="225" cy="288"/>
            </a:xfrm>
            <a:prstGeom prst="rect">
              <a:avLst/>
            </a:prstGeom>
            <a:noFill/>
            <a:ln w="28575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FF66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rPr>
                <a:t>+</a:t>
              </a:r>
            </a:p>
          </p:txBody>
        </p:sp>
        <p:sp>
          <p:nvSpPr>
            <p:cNvPr id="61586" name="Text Box 14"/>
            <p:cNvSpPr txBox="1">
              <a:spLocks noChangeArrowheads="1"/>
            </p:cNvSpPr>
            <p:nvPr/>
          </p:nvSpPr>
          <p:spPr bwMode="auto">
            <a:xfrm>
              <a:off x="658" y="977"/>
              <a:ext cx="225" cy="288"/>
            </a:xfrm>
            <a:prstGeom prst="rect">
              <a:avLst/>
            </a:prstGeom>
            <a:noFill/>
            <a:ln w="28575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FF66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rPr>
                <a:t>+</a:t>
              </a:r>
            </a:p>
          </p:txBody>
        </p:sp>
        <p:sp>
          <p:nvSpPr>
            <p:cNvPr id="61587" name="Text Box 15"/>
            <p:cNvSpPr txBox="1">
              <a:spLocks noChangeArrowheads="1"/>
            </p:cNvSpPr>
            <p:nvPr/>
          </p:nvSpPr>
          <p:spPr bwMode="auto">
            <a:xfrm>
              <a:off x="686" y="1423"/>
              <a:ext cx="225" cy="288"/>
            </a:xfrm>
            <a:prstGeom prst="rect">
              <a:avLst/>
            </a:prstGeom>
            <a:noFill/>
            <a:ln w="28575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FF66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rPr>
                <a:t>+</a:t>
              </a:r>
            </a:p>
          </p:txBody>
        </p:sp>
        <p:sp>
          <p:nvSpPr>
            <p:cNvPr id="61588" name="Text Box 16"/>
            <p:cNvSpPr txBox="1">
              <a:spLocks noChangeArrowheads="1"/>
            </p:cNvSpPr>
            <p:nvPr/>
          </p:nvSpPr>
          <p:spPr bwMode="auto">
            <a:xfrm>
              <a:off x="1110" y="1416"/>
              <a:ext cx="225" cy="288"/>
            </a:xfrm>
            <a:prstGeom prst="rect">
              <a:avLst/>
            </a:prstGeom>
            <a:noFill/>
            <a:ln w="28575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FF66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rPr>
                <a:t>+</a:t>
              </a:r>
            </a:p>
          </p:txBody>
        </p:sp>
        <p:sp>
          <p:nvSpPr>
            <p:cNvPr id="61589" name="Text Box 17"/>
            <p:cNvSpPr txBox="1">
              <a:spLocks noChangeArrowheads="1"/>
            </p:cNvSpPr>
            <p:nvPr/>
          </p:nvSpPr>
          <p:spPr bwMode="auto">
            <a:xfrm>
              <a:off x="895" y="1103"/>
              <a:ext cx="218" cy="231"/>
            </a:xfrm>
            <a:prstGeom prst="rect">
              <a:avLst/>
            </a:prstGeom>
            <a:noFill/>
            <a:ln w="28575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66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─</a:t>
              </a:r>
            </a:p>
          </p:txBody>
        </p:sp>
        <p:sp>
          <p:nvSpPr>
            <p:cNvPr id="61590" name="Text Box 18"/>
            <p:cNvSpPr txBox="1">
              <a:spLocks noChangeArrowheads="1"/>
            </p:cNvSpPr>
            <p:nvPr/>
          </p:nvSpPr>
          <p:spPr bwMode="auto">
            <a:xfrm>
              <a:off x="896" y="1296"/>
              <a:ext cx="218" cy="231"/>
            </a:xfrm>
            <a:prstGeom prst="rect">
              <a:avLst/>
            </a:prstGeom>
            <a:noFill/>
            <a:ln w="28575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66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─</a:t>
              </a:r>
            </a:p>
          </p:txBody>
        </p:sp>
        <p:sp>
          <p:nvSpPr>
            <p:cNvPr id="61591" name="Text Box 19"/>
            <p:cNvSpPr txBox="1">
              <a:spLocks noChangeArrowheads="1"/>
            </p:cNvSpPr>
            <p:nvPr/>
          </p:nvSpPr>
          <p:spPr bwMode="auto">
            <a:xfrm>
              <a:off x="771" y="1201"/>
              <a:ext cx="218" cy="231"/>
            </a:xfrm>
            <a:prstGeom prst="rect">
              <a:avLst/>
            </a:prstGeom>
            <a:noFill/>
            <a:ln w="28575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66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─</a:t>
              </a:r>
            </a:p>
          </p:txBody>
        </p:sp>
      </p:grpSp>
      <p:grpSp>
        <p:nvGrpSpPr>
          <p:cNvPr id="61446" name="Group 20"/>
          <p:cNvGrpSpPr>
            <a:grpSpLocks/>
          </p:cNvGrpSpPr>
          <p:nvPr/>
        </p:nvGrpSpPr>
        <p:grpSpPr bwMode="auto">
          <a:xfrm>
            <a:off x="2600325" y="992188"/>
            <a:ext cx="1389063" cy="1382712"/>
            <a:chOff x="3790" y="683"/>
            <a:chExt cx="875" cy="871"/>
          </a:xfrm>
        </p:grpSpPr>
        <p:sp>
          <p:nvSpPr>
            <p:cNvPr id="61564" name="Oval 21"/>
            <p:cNvSpPr>
              <a:spLocks noChangeArrowheads="1"/>
            </p:cNvSpPr>
            <p:nvPr/>
          </p:nvSpPr>
          <p:spPr bwMode="auto">
            <a:xfrm>
              <a:off x="3801" y="683"/>
              <a:ext cx="864" cy="864"/>
            </a:xfrm>
            <a:prstGeom prst="ellips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1565" name="Oval 22"/>
            <p:cNvSpPr>
              <a:spLocks noChangeArrowheads="1"/>
            </p:cNvSpPr>
            <p:nvPr/>
          </p:nvSpPr>
          <p:spPr bwMode="auto">
            <a:xfrm>
              <a:off x="4014" y="902"/>
              <a:ext cx="432" cy="432"/>
            </a:xfrm>
            <a:prstGeom prst="ellips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1566" name="Text Box 23"/>
            <p:cNvSpPr txBox="1">
              <a:spLocks noChangeArrowheads="1"/>
            </p:cNvSpPr>
            <p:nvPr/>
          </p:nvSpPr>
          <p:spPr bwMode="auto">
            <a:xfrm>
              <a:off x="4446" y="992"/>
              <a:ext cx="218" cy="231"/>
            </a:xfrm>
            <a:prstGeom prst="rect">
              <a:avLst/>
            </a:prstGeom>
            <a:noFill/>
            <a:ln w="28575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66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─</a:t>
              </a:r>
            </a:p>
          </p:txBody>
        </p:sp>
        <p:sp>
          <p:nvSpPr>
            <p:cNvPr id="61567" name="Text Box 24"/>
            <p:cNvSpPr txBox="1">
              <a:spLocks noChangeArrowheads="1"/>
            </p:cNvSpPr>
            <p:nvPr/>
          </p:nvSpPr>
          <p:spPr bwMode="auto">
            <a:xfrm>
              <a:off x="4235" y="971"/>
              <a:ext cx="225" cy="288"/>
            </a:xfrm>
            <a:prstGeom prst="rect">
              <a:avLst/>
            </a:prstGeom>
            <a:noFill/>
            <a:ln w="28575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FF66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rPr>
                <a:t>+</a:t>
              </a:r>
            </a:p>
          </p:txBody>
        </p:sp>
        <p:sp>
          <p:nvSpPr>
            <p:cNvPr id="61568" name="Text Box 25"/>
            <p:cNvSpPr txBox="1">
              <a:spLocks noChangeArrowheads="1"/>
            </p:cNvSpPr>
            <p:nvPr/>
          </p:nvSpPr>
          <p:spPr bwMode="auto">
            <a:xfrm>
              <a:off x="4129" y="846"/>
              <a:ext cx="225" cy="288"/>
            </a:xfrm>
            <a:prstGeom prst="rect">
              <a:avLst/>
            </a:prstGeom>
            <a:noFill/>
            <a:ln w="28575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FF66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rPr>
                <a:t>+</a:t>
              </a:r>
            </a:p>
          </p:txBody>
        </p:sp>
        <p:sp>
          <p:nvSpPr>
            <p:cNvPr id="61569" name="Text Box 26"/>
            <p:cNvSpPr txBox="1">
              <a:spLocks noChangeArrowheads="1"/>
            </p:cNvSpPr>
            <p:nvPr/>
          </p:nvSpPr>
          <p:spPr bwMode="auto">
            <a:xfrm>
              <a:off x="4017" y="964"/>
              <a:ext cx="225" cy="288"/>
            </a:xfrm>
            <a:prstGeom prst="rect">
              <a:avLst/>
            </a:prstGeom>
            <a:noFill/>
            <a:ln w="28575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FF66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rPr>
                <a:t>+</a:t>
              </a:r>
            </a:p>
          </p:txBody>
        </p:sp>
        <p:sp>
          <p:nvSpPr>
            <p:cNvPr id="61570" name="Text Box 27"/>
            <p:cNvSpPr txBox="1">
              <a:spLocks noChangeArrowheads="1"/>
            </p:cNvSpPr>
            <p:nvPr/>
          </p:nvSpPr>
          <p:spPr bwMode="auto">
            <a:xfrm>
              <a:off x="4130" y="1080"/>
              <a:ext cx="225" cy="288"/>
            </a:xfrm>
            <a:prstGeom prst="rect">
              <a:avLst/>
            </a:prstGeom>
            <a:noFill/>
            <a:ln w="28575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FF66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rPr>
                <a:t>+</a:t>
              </a:r>
            </a:p>
          </p:txBody>
        </p:sp>
        <p:sp>
          <p:nvSpPr>
            <p:cNvPr id="61571" name="Text Box 28"/>
            <p:cNvSpPr txBox="1">
              <a:spLocks noChangeArrowheads="1"/>
            </p:cNvSpPr>
            <p:nvPr/>
          </p:nvSpPr>
          <p:spPr bwMode="auto">
            <a:xfrm>
              <a:off x="3790" y="999"/>
              <a:ext cx="218" cy="231"/>
            </a:xfrm>
            <a:prstGeom prst="rect">
              <a:avLst/>
            </a:prstGeom>
            <a:noFill/>
            <a:ln w="28575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66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─</a:t>
              </a:r>
            </a:p>
          </p:txBody>
        </p:sp>
        <p:sp>
          <p:nvSpPr>
            <p:cNvPr id="61572" name="Text Box 29"/>
            <p:cNvSpPr txBox="1">
              <a:spLocks noChangeArrowheads="1"/>
            </p:cNvSpPr>
            <p:nvPr/>
          </p:nvSpPr>
          <p:spPr bwMode="auto">
            <a:xfrm>
              <a:off x="4128" y="1323"/>
              <a:ext cx="218" cy="231"/>
            </a:xfrm>
            <a:prstGeom prst="rect">
              <a:avLst/>
            </a:prstGeom>
            <a:noFill/>
            <a:ln w="28575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66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─</a:t>
              </a:r>
            </a:p>
          </p:txBody>
        </p:sp>
        <p:sp>
          <p:nvSpPr>
            <p:cNvPr id="61573" name="Text Box 30"/>
            <p:cNvSpPr txBox="1">
              <a:spLocks noChangeArrowheads="1"/>
            </p:cNvSpPr>
            <p:nvPr/>
          </p:nvSpPr>
          <p:spPr bwMode="auto">
            <a:xfrm>
              <a:off x="4107" y="685"/>
              <a:ext cx="218" cy="231"/>
            </a:xfrm>
            <a:prstGeom prst="rect">
              <a:avLst/>
            </a:prstGeom>
            <a:noFill/>
            <a:ln w="28575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66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─</a:t>
              </a:r>
            </a:p>
          </p:txBody>
        </p:sp>
        <p:sp>
          <p:nvSpPr>
            <p:cNvPr id="61574" name="Text Box 31"/>
            <p:cNvSpPr txBox="1">
              <a:spLocks noChangeArrowheads="1"/>
            </p:cNvSpPr>
            <p:nvPr/>
          </p:nvSpPr>
          <p:spPr bwMode="auto">
            <a:xfrm>
              <a:off x="3869" y="813"/>
              <a:ext cx="218" cy="231"/>
            </a:xfrm>
            <a:prstGeom prst="rect">
              <a:avLst/>
            </a:prstGeom>
            <a:noFill/>
            <a:ln w="28575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66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─</a:t>
              </a:r>
            </a:p>
          </p:txBody>
        </p:sp>
        <p:sp>
          <p:nvSpPr>
            <p:cNvPr id="61575" name="Text Box 32"/>
            <p:cNvSpPr txBox="1">
              <a:spLocks noChangeArrowheads="1"/>
            </p:cNvSpPr>
            <p:nvPr/>
          </p:nvSpPr>
          <p:spPr bwMode="auto">
            <a:xfrm>
              <a:off x="4365" y="800"/>
              <a:ext cx="218" cy="231"/>
            </a:xfrm>
            <a:prstGeom prst="rect">
              <a:avLst/>
            </a:prstGeom>
            <a:noFill/>
            <a:ln w="28575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66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─</a:t>
              </a:r>
            </a:p>
          </p:txBody>
        </p:sp>
        <p:sp>
          <p:nvSpPr>
            <p:cNvPr id="61576" name="Text Box 33"/>
            <p:cNvSpPr txBox="1">
              <a:spLocks noChangeArrowheads="1"/>
            </p:cNvSpPr>
            <p:nvPr/>
          </p:nvSpPr>
          <p:spPr bwMode="auto">
            <a:xfrm>
              <a:off x="4373" y="1217"/>
              <a:ext cx="218" cy="231"/>
            </a:xfrm>
            <a:prstGeom prst="rect">
              <a:avLst/>
            </a:prstGeom>
            <a:noFill/>
            <a:ln w="28575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66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─</a:t>
              </a:r>
            </a:p>
          </p:txBody>
        </p:sp>
        <p:sp>
          <p:nvSpPr>
            <p:cNvPr id="61577" name="Text Box 34"/>
            <p:cNvSpPr txBox="1">
              <a:spLocks noChangeArrowheads="1"/>
            </p:cNvSpPr>
            <p:nvPr/>
          </p:nvSpPr>
          <p:spPr bwMode="auto">
            <a:xfrm>
              <a:off x="3884" y="1223"/>
              <a:ext cx="218" cy="231"/>
            </a:xfrm>
            <a:prstGeom prst="rect">
              <a:avLst/>
            </a:prstGeom>
            <a:noFill/>
            <a:ln w="28575" cap="sq">
              <a:noFill/>
              <a:miter lim="800000"/>
              <a:headEnd type="none" w="sm" len="sm"/>
              <a:tailEnd type="none" w="lg" len="lg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66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─</a:t>
              </a:r>
            </a:p>
          </p:txBody>
        </p:sp>
      </p:grpSp>
      <p:sp>
        <p:nvSpPr>
          <p:cNvPr id="61447" name="Oval 35"/>
          <p:cNvSpPr>
            <a:spLocks noChangeArrowheads="1"/>
          </p:cNvSpPr>
          <p:nvPr/>
        </p:nvSpPr>
        <p:spPr bwMode="auto">
          <a:xfrm>
            <a:off x="661988" y="2574925"/>
            <a:ext cx="914400" cy="914400"/>
          </a:xfrm>
          <a:prstGeom prst="ellipse">
            <a:avLst/>
          </a:prstGeom>
          <a:solidFill>
            <a:srgbClr val="800000"/>
          </a:solidFill>
          <a:ln w="12700" cap="sq">
            <a:solidFill>
              <a:srgbClr val="FF99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448" name="Oval 36"/>
          <p:cNvSpPr>
            <a:spLocks noChangeArrowheads="1"/>
          </p:cNvSpPr>
          <p:nvPr/>
        </p:nvSpPr>
        <p:spPr bwMode="auto">
          <a:xfrm>
            <a:off x="893763" y="2805113"/>
            <a:ext cx="457200" cy="457200"/>
          </a:xfrm>
          <a:prstGeom prst="ellipse">
            <a:avLst/>
          </a:prstGeom>
          <a:solidFill>
            <a:srgbClr val="FFFF99"/>
          </a:solidFill>
          <a:ln w="28575" cap="sq">
            <a:solidFill>
              <a:srgbClr val="FFFF99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449" name="Oval 37"/>
          <p:cNvSpPr>
            <a:spLocks noChangeArrowheads="1"/>
          </p:cNvSpPr>
          <p:nvPr/>
        </p:nvSpPr>
        <p:spPr bwMode="auto">
          <a:xfrm>
            <a:off x="682625" y="4592638"/>
            <a:ext cx="914400" cy="914400"/>
          </a:xfrm>
          <a:prstGeom prst="ellipse">
            <a:avLst/>
          </a:prstGeom>
          <a:solidFill>
            <a:srgbClr val="800000"/>
          </a:solidFill>
          <a:ln w="12700" cap="sq">
            <a:solidFill>
              <a:srgbClr val="FF99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450" name="Oval 38"/>
          <p:cNvSpPr>
            <a:spLocks noChangeArrowheads="1"/>
          </p:cNvSpPr>
          <p:nvPr/>
        </p:nvSpPr>
        <p:spPr bwMode="auto">
          <a:xfrm>
            <a:off x="914400" y="4822825"/>
            <a:ext cx="457200" cy="457200"/>
          </a:xfrm>
          <a:prstGeom prst="ellipse">
            <a:avLst/>
          </a:prstGeom>
          <a:solidFill>
            <a:srgbClr val="800000"/>
          </a:solidFill>
          <a:ln w="12700" cap="sq">
            <a:solidFill>
              <a:srgbClr val="FF99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451" name="Oval 39"/>
          <p:cNvSpPr>
            <a:spLocks noChangeArrowheads="1"/>
          </p:cNvSpPr>
          <p:nvPr/>
        </p:nvSpPr>
        <p:spPr bwMode="auto">
          <a:xfrm>
            <a:off x="669925" y="3571875"/>
            <a:ext cx="914400" cy="914400"/>
          </a:xfrm>
          <a:prstGeom prst="ellipse">
            <a:avLst/>
          </a:prstGeom>
          <a:solidFill>
            <a:srgbClr val="FFFF99"/>
          </a:solidFill>
          <a:ln w="12700" cap="sq">
            <a:solidFill>
              <a:srgbClr val="FF99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452" name="Oval 40"/>
          <p:cNvSpPr>
            <a:spLocks noChangeArrowheads="1"/>
          </p:cNvSpPr>
          <p:nvPr/>
        </p:nvSpPr>
        <p:spPr bwMode="auto">
          <a:xfrm>
            <a:off x="901700" y="3802063"/>
            <a:ext cx="457200" cy="457200"/>
          </a:xfrm>
          <a:prstGeom prst="ellipse">
            <a:avLst/>
          </a:prstGeom>
          <a:solidFill>
            <a:srgbClr val="800000"/>
          </a:solidFill>
          <a:ln w="28575" cap="sq">
            <a:solidFill>
              <a:srgbClr val="80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453" name="Oval 41"/>
          <p:cNvSpPr>
            <a:spLocks noChangeArrowheads="1"/>
          </p:cNvSpPr>
          <p:nvPr/>
        </p:nvSpPr>
        <p:spPr bwMode="auto">
          <a:xfrm>
            <a:off x="671513" y="5602288"/>
            <a:ext cx="914400" cy="914400"/>
          </a:xfrm>
          <a:prstGeom prst="ellipse">
            <a:avLst/>
          </a:prstGeom>
          <a:solidFill>
            <a:srgbClr val="FFCC00"/>
          </a:solidFill>
          <a:ln w="12700" cap="sq">
            <a:solidFill>
              <a:srgbClr val="9933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454" name="Oval 42"/>
          <p:cNvSpPr>
            <a:spLocks noChangeArrowheads="1"/>
          </p:cNvSpPr>
          <p:nvPr/>
        </p:nvSpPr>
        <p:spPr bwMode="auto">
          <a:xfrm>
            <a:off x="903288" y="5832475"/>
            <a:ext cx="457200" cy="457200"/>
          </a:xfrm>
          <a:prstGeom prst="ellipse">
            <a:avLst/>
          </a:prstGeom>
          <a:solidFill>
            <a:srgbClr val="FFCC00"/>
          </a:solidFill>
          <a:ln w="12700" cap="sq">
            <a:solidFill>
              <a:srgbClr val="9933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455" name="Oval 43"/>
          <p:cNvSpPr>
            <a:spLocks noChangeArrowheads="1"/>
          </p:cNvSpPr>
          <p:nvPr/>
        </p:nvSpPr>
        <p:spPr bwMode="auto">
          <a:xfrm>
            <a:off x="1417638" y="4972050"/>
            <a:ext cx="136525" cy="136525"/>
          </a:xfrm>
          <a:prstGeom prst="ellipse">
            <a:avLst/>
          </a:prstGeom>
          <a:solidFill>
            <a:srgbClr val="FFFF99"/>
          </a:solidFill>
          <a:ln w="28575" cap="sq">
            <a:solidFill>
              <a:srgbClr val="FFFF99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456" name="Line 44"/>
          <p:cNvSpPr>
            <a:spLocks noChangeShapeType="1"/>
          </p:cNvSpPr>
          <p:nvPr/>
        </p:nvSpPr>
        <p:spPr bwMode="auto">
          <a:xfrm>
            <a:off x="5327650" y="2986088"/>
            <a:ext cx="2470150" cy="0"/>
          </a:xfrm>
          <a:prstGeom prst="line">
            <a:avLst/>
          </a:prstGeom>
          <a:noFill/>
          <a:ln w="15875" cap="sq">
            <a:solidFill>
              <a:srgbClr val="3366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457" name="Line 45"/>
          <p:cNvSpPr>
            <a:spLocks noChangeShapeType="1"/>
          </p:cNvSpPr>
          <p:nvPr/>
        </p:nvSpPr>
        <p:spPr bwMode="auto">
          <a:xfrm>
            <a:off x="5316538" y="3952875"/>
            <a:ext cx="2470150" cy="0"/>
          </a:xfrm>
          <a:prstGeom prst="line">
            <a:avLst/>
          </a:prstGeom>
          <a:noFill/>
          <a:ln w="15875" cap="sq">
            <a:solidFill>
              <a:srgbClr val="3366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458" name="Line 46"/>
          <p:cNvSpPr>
            <a:spLocks noChangeShapeType="1"/>
          </p:cNvSpPr>
          <p:nvPr/>
        </p:nvSpPr>
        <p:spPr bwMode="auto">
          <a:xfrm>
            <a:off x="5318125" y="4981575"/>
            <a:ext cx="2470150" cy="0"/>
          </a:xfrm>
          <a:prstGeom prst="line">
            <a:avLst/>
          </a:prstGeom>
          <a:noFill/>
          <a:ln w="15875" cap="sq">
            <a:solidFill>
              <a:srgbClr val="3366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459" name="Line 47"/>
          <p:cNvSpPr>
            <a:spLocks noChangeShapeType="1"/>
          </p:cNvSpPr>
          <p:nvPr/>
        </p:nvSpPr>
        <p:spPr bwMode="auto">
          <a:xfrm>
            <a:off x="5318125" y="6011863"/>
            <a:ext cx="2470150" cy="0"/>
          </a:xfrm>
          <a:prstGeom prst="line">
            <a:avLst/>
          </a:prstGeom>
          <a:noFill/>
          <a:ln w="15875" cap="sq">
            <a:solidFill>
              <a:srgbClr val="3366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460" name="Line 48"/>
          <p:cNvSpPr>
            <a:spLocks noChangeShapeType="1"/>
          </p:cNvSpPr>
          <p:nvPr/>
        </p:nvSpPr>
        <p:spPr bwMode="auto">
          <a:xfrm>
            <a:off x="2036763" y="3006725"/>
            <a:ext cx="2470150" cy="0"/>
          </a:xfrm>
          <a:prstGeom prst="line">
            <a:avLst/>
          </a:prstGeom>
          <a:noFill/>
          <a:ln w="15875" cap="sq">
            <a:solidFill>
              <a:srgbClr val="3366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461" name="Line 49"/>
          <p:cNvSpPr>
            <a:spLocks noChangeShapeType="1"/>
          </p:cNvSpPr>
          <p:nvPr/>
        </p:nvSpPr>
        <p:spPr bwMode="auto">
          <a:xfrm>
            <a:off x="2025650" y="3973513"/>
            <a:ext cx="2470150" cy="0"/>
          </a:xfrm>
          <a:prstGeom prst="line">
            <a:avLst/>
          </a:prstGeom>
          <a:noFill/>
          <a:ln w="15875" cap="sq">
            <a:solidFill>
              <a:srgbClr val="3366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462" name="Line 50"/>
          <p:cNvSpPr>
            <a:spLocks noChangeShapeType="1"/>
          </p:cNvSpPr>
          <p:nvPr/>
        </p:nvSpPr>
        <p:spPr bwMode="auto">
          <a:xfrm>
            <a:off x="2027238" y="5002213"/>
            <a:ext cx="2470150" cy="0"/>
          </a:xfrm>
          <a:prstGeom prst="line">
            <a:avLst/>
          </a:prstGeom>
          <a:noFill/>
          <a:ln w="15875" cap="sq">
            <a:solidFill>
              <a:srgbClr val="3366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463" name="Line 51"/>
          <p:cNvSpPr>
            <a:spLocks noChangeShapeType="1"/>
          </p:cNvSpPr>
          <p:nvPr/>
        </p:nvSpPr>
        <p:spPr bwMode="auto">
          <a:xfrm>
            <a:off x="2027238" y="6032500"/>
            <a:ext cx="2470150" cy="0"/>
          </a:xfrm>
          <a:prstGeom prst="line">
            <a:avLst/>
          </a:prstGeom>
          <a:noFill/>
          <a:ln w="15875" cap="sq">
            <a:solidFill>
              <a:srgbClr val="3366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pSp>
        <p:nvGrpSpPr>
          <p:cNvPr id="61464" name="Group 52"/>
          <p:cNvGrpSpPr>
            <a:grpSpLocks/>
          </p:cNvGrpSpPr>
          <p:nvPr/>
        </p:nvGrpSpPr>
        <p:grpSpPr bwMode="auto">
          <a:xfrm>
            <a:off x="2365375" y="2513013"/>
            <a:ext cx="1608138" cy="495300"/>
            <a:chOff x="1490" y="1530"/>
            <a:chExt cx="1013" cy="312"/>
          </a:xfrm>
        </p:grpSpPr>
        <p:sp>
          <p:nvSpPr>
            <p:cNvPr id="61550" name="Line 53"/>
            <p:cNvSpPr>
              <a:spLocks noChangeShapeType="1"/>
            </p:cNvSpPr>
            <p:nvPr/>
          </p:nvSpPr>
          <p:spPr bwMode="auto">
            <a:xfrm>
              <a:off x="1490" y="1536"/>
              <a:ext cx="0" cy="305"/>
            </a:xfrm>
            <a:prstGeom prst="line">
              <a:avLst/>
            </a:prstGeom>
            <a:noFill/>
            <a:ln w="19050" cap="sq">
              <a:solidFill>
                <a:srgbClr val="99CC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1551" name="Line 54"/>
            <p:cNvSpPr>
              <a:spLocks noChangeShapeType="1"/>
            </p:cNvSpPr>
            <p:nvPr/>
          </p:nvSpPr>
          <p:spPr bwMode="auto">
            <a:xfrm>
              <a:off x="1662" y="1536"/>
              <a:ext cx="0" cy="305"/>
            </a:xfrm>
            <a:prstGeom prst="line">
              <a:avLst/>
            </a:prstGeom>
            <a:noFill/>
            <a:ln w="19050" cap="sq">
              <a:solidFill>
                <a:srgbClr val="99CC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1552" name="Line 55"/>
            <p:cNvSpPr>
              <a:spLocks noChangeShapeType="1"/>
            </p:cNvSpPr>
            <p:nvPr/>
          </p:nvSpPr>
          <p:spPr bwMode="auto">
            <a:xfrm>
              <a:off x="1801" y="1536"/>
              <a:ext cx="0" cy="305"/>
            </a:xfrm>
            <a:prstGeom prst="line">
              <a:avLst/>
            </a:prstGeom>
            <a:noFill/>
            <a:ln w="19050" cap="sq">
              <a:solidFill>
                <a:srgbClr val="99CC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1553" name="Line 56"/>
            <p:cNvSpPr>
              <a:spLocks noChangeShapeType="1"/>
            </p:cNvSpPr>
            <p:nvPr/>
          </p:nvSpPr>
          <p:spPr bwMode="auto">
            <a:xfrm>
              <a:off x="1834" y="1536"/>
              <a:ext cx="0" cy="305"/>
            </a:xfrm>
            <a:prstGeom prst="line">
              <a:avLst/>
            </a:prstGeom>
            <a:noFill/>
            <a:ln w="19050" cap="sq">
              <a:solidFill>
                <a:srgbClr val="99CC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1554" name="Line 57"/>
            <p:cNvSpPr>
              <a:spLocks noChangeShapeType="1"/>
            </p:cNvSpPr>
            <p:nvPr/>
          </p:nvSpPr>
          <p:spPr bwMode="auto">
            <a:xfrm>
              <a:off x="1901" y="1536"/>
              <a:ext cx="0" cy="305"/>
            </a:xfrm>
            <a:prstGeom prst="line">
              <a:avLst/>
            </a:prstGeom>
            <a:noFill/>
            <a:ln w="19050" cap="sq">
              <a:solidFill>
                <a:srgbClr val="99CC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1555" name="Line 58"/>
            <p:cNvSpPr>
              <a:spLocks noChangeShapeType="1"/>
            </p:cNvSpPr>
            <p:nvPr/>
          </p:nvSpPr>
          <p:spPr bwMode="auto">
            <a:xfrm>
              <a:off x="1867" y="1536"/>
              <a:ext cx="0" cy="305"/>
            </a:xfrm>
            <a:prstGeom prst="line">
              <a:avLst/>
            </a:prstGeom>
            <a:noFill/>
            <a:ln w="19050" cap="sq">
              <a:solidFill>
                <a:srgbClr val="99CC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1556" name="Line 59"/>
            <p:cNvSpPr>
              <a:spLocks noChangeShapeType="1"/>
            </p:cNvSpPr>
            <p:nvPr/>
          </p:nvSpPr>
          <p:spPr bwMode="auto">
            <a:xfrm>
              <a:off x="1939" y="1536"/>
              <a:ext cx="0" cy="305"/>
            </a:xfrm>
            <a:prstGeom prst="line">
              <a:avLst/>
            </a:prstGeom>
            <a:noFill/>
            <a:ln w="19050" cap="sq">
              <a:solidFill>
                <a:srgbClr val="99CC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1557" name="Line 60"/>
            <p:cNvSpPr>
              <a:spLocks noChangeShapeType="1"/>
            </p:cNvSpPr>
            <p:nvPr/>
          </p:nvSpPr>
          <p:spPr bwMode="auto">
            <a:xfrm>
              <a:off x="1980" y="1537"/>
              <a:ext cx="0" cy="305"/>
            </a:xfrm>
            <a:prstGeom prst="line">
              <a:avLst/>
            </a:prstGeom>
            <a:noFill/>
            <a:ln w="19050" cap="sq">
              <a:solidFill>
                <a:srgbClr val="99CC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1558" name="Line 61"/>
            <p:cNvSpPr>
              <a:spLocks noChangeShapeType="1"/>
            </p:cNvSpPr>
            <p:nvPr/>
          </p:nvSpPr>
          <p:spPr bwMode="auto">
            <a:xfrm>
              <a:off x="2026" y="1537"/>
              <a:ext cx="0" cy="305"/>
            </a:xfrm>
            <a:prstGeom prst="line">
              <a:avLst/>
            </a:prstGeom>
            <a:noFill/>
            <a:ln w="19050" cap="sq">
              <a:solidFill>
                <a:srgbClr val="99CC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1559" name="Line 62"/>
            <p:cNvSpPr>
              <a:spLocks noChangeShapeType="1"/>
            </p:cNvSpPr>
            <p:nvPr/>
          </p:nvSpPr>
          <p:spPr bwMode="auto">
            <a:xfrm>
              <a:off x="2132" y="1537"/>
              <a:ext cx="0" cy="305"/>
            </a:xfrm>
            <a:prstGeom prst="line">
              <a:avLst/>
            </a:prstGeom>
            <a:noFill/>
            <a:ln w="19050" cap="sq">
              <a:solidFill>
                <a:srgbClr val="99CC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1560" name="Line 63"/>
            <p:cNvSpPr>
              <a:spLocks noChangeShapeType="1"/>
            </p:cNvSpPr>
            <p:nvPr/>
          </p:nvSpPr>
          <p:spPr bwMode="auto">
            <a:xfrm>
              <a:off x="2304" y="1537"/>
              <a:ext cx="0" cy="305"/>
            </a:xfrm>
            <a:prstGeom prst="line">
              <a:avLst/>
            </a:prstGeom>
            <a:noFill/>
            <a:ln w="19050" cap="sq">
              <a:solidFill>
                <a:srgbClr val="99CC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1561" name="Line 64"/>
            <p:cNvSpPr>
              <a:spLocks noChangeShapeType="1"/>
            </p:cNvSpPr>
            <p:nvPr/>
          </p:nvSpPr>
          <p:spPr bwMode="auto">
            <a:xfrm>
              <a:off x="2503" y="1530"/>
              <a:ext cx="0" cy="305"/>
            </a:xfrm>
            <a:prstGeom prst="line">
              <a:avLst/>
            </a:prstGeom>
            <a:noFill/>
            <a:ln w="19050" cap="sq">
              <a:solidFill>
                <a:srgbClr val="99CC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1562" name="Line 65"/>
            <p:cNvSpPr>
              <a:spLocks noChangeShapeType="1"/>
            </p:cNvSpPr>
            <p:nvPr/>
          </p:nvSpPr>
          <p:spPr bwMode="auto">
            <a:xfrm>
              <a:off x="2079" y="1537"/>
              <a:ext cx="0" cy="305"/>
            </a:xfrm>
            <a:prstGeom prst="line">
              <a:avLst/>
            </a:prstGeom>
            <a:noFill/>
            <a:ln w="19050" cap="sq">
              <a:solidFill>
                <a:srgbClr val="99CC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1563" name="Line 66"/>
            <p:cNvSpPr>
              <a:spLocks noChangeShapeType="1"/>
            </p:cNvSpPr>
            <p:nvPr/>
          </p:nvSpPr>
          <p:spPr bwMode="auto">
            <a:xfrm>
              <a:off x="2185" y="1537"/>
              <a:ext cx="0" cy="305"/>
            </a:xfrm>
            <a:prstGeom prst="line">
              <a:avLst/>
            </a:prstGeom>
            <a:noFill/>
            <a:ln w="19050" cap="sq">
              <a:solidFill>
                <a:srgbClr val="99CC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61465" name="Group 67"/>
          <p:cNvGrpSpPr>
            <a:grpSpLocks/>
          </p:cNvGrpSpPr>
          <p:nvPr/>
        </p:nvGrpSpPr>
        <p:grpSpPr bwMode="auto">
          <a:xfrm>
            <a:off x="2365375" y="3478213"/>
            <a:ext cx="2092325" cy="495300"/>
            <a:chOff x="1490" y="2138"/>
            <a:chExt cx="1318" cy="312"/>
          </a:xfrm>
        </p:grpSpPr>
        <p:sp>
          <p:nvSpPr>
            <p:cNvPr id="61540" name="Line 68"/>
            <p:cNvSpPr>
              <a:spLocks noChangeShapeType="1"/>
            </p:cNvSpPr>
            <p:nvPr/>
          </p:nvSpPr>
          <p:spPr bwMode="auto">
            <a:xfrm>
              <a:off x="1490" y="2138"/>
              <a:ext cx="0" cy="305"/>
            </a:xfrm>
            <a:prstGeom prst="line">
              <a:avLst/>
            </a:prstGeom>
            <a:noFill/>
            <a:ln w="19050" cap="sq">
              <a:solidFill>
                <a:srgbClr val="99CC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1541" name="Line 69"/>
            <p:cNvSpPr>
              <a:spLocks noChangeShapeType="1"/>
            </p:cNvSpPr>
            <p:nvPr/>
          </p:nvSpPr>
          <p:spPr bwMode="auto">
            <a:xfrm>
              <a:off x="1589" y="2145"/>
              <a:ext cx="0" cy="305"/>
            </a:xfrm>
            <a:prstGeom prst="line">
              <a:avLst/>
            </a:prstGeom>
            <a:noFill/>
            <a:ln w="19050" cap="sq">
              <a:solidFill>
                <a:srgbClr val="99CC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1542" name="Line 70"/>
            <p:cNvSpPr>
              <a:spLocks noChangeShapeType="1"/>
            </p:cNvSpPr>
            <p:nvPr/>
          </p:nvSpPr>
          <p:spPr bwMode="auto">
            <a:xfrm>
              <a:off x="2424" y="2145"/>
              <a:ext cx="0" cy="305"/>
            </a:xfrm>
            <a:prstGeom prst="line">
              <a:avLst/>
            </a:prstGeom>
            <a:noFill/>
            <a:ln w="19050" cap="sq">
              <a:solidFill>
                <a:srgbClr val="99CC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1543" name="Line 71"/>
            <p:cNvSpPr>
              <a:spLocks noChangeShapeType="1"/>
            </p:cNvSpPr>
            <p:nvPr/>
          </p:nvSpPr>
          <p:spPr bwMode="auto">
            <a:xfrm>
              <a:off x="2457" y="2145"/>
              <a:ext cx="0" cy="305"/>
            </a:xfrm>
            <a:prstGeom prst="line">
              <a:avLst/>
            </a:prstGeom>
            <a:noFill/>
            <a:ln w="19050" cap="sq">
              <a:solidFill>
                <a:srgbClr val="99CC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1544" name="Line 72"/>
            <p:cNvSpPr>
              <a:spLocks noChangeShapeType="1"/>
            </p:cNvSpPr>
            <p:nvPr/>
          </p:nvSpPr>
          <p:spPr bwMode="auto">
            <a:xfrm>
              <a:off x="2490" y="2145"/>
              <a:ext cx="0" cy="305"/>
            </a:xfrm>
            <a:prstGeom prst="line">
              <a:avLst/>
            </a:prstGeom>
            <a:noFill/>
            <a:ln w="19050" cap="sq">
              <a:solidFill>
                <a:srgbClr val="99CC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1545" name="Line 73"/>
            <p:cNvSpPr>
              <a:spLocks noChangeShapeType="1"/>
            </p:cNvSpPr>
            <p:nvPr/>
          </p:nvSpPr>
          <p:spPr bwMode="auto">
            <a:xfrm>
              <a:off x="2523" y="2145"/>
              <a:ext cx="0" cy="305"/>
            </a:xfrm>
            <a:prstGeom prst="line">
              <a:avLst/>
            </a:prstGeom>
            <a:noFill/>
            <a:ln w="19050" cap="sq">
              <a:solidFill>
                <a:srgbClr val="99CC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1546" name="Line 74"/>
            <p:cNvSpPr>
              <a:spLocks noChangeShapeType="1"/>
            </p:cNvSpPr>
            <p:nvPr/>
          </p:nvSpPr>
          <p:spPr bwMode="auto">
            <a:xfrm>
              <a:off x="2576" y="2145"/>
              <a:ext cx="0" cy="305"/>
            </a:xfrm>
            <a:prstGeom prst="line">
              <a:avLst/>
            </a:prstGeom>
            <a:noFill/>
            <a:ln w="19050" cap="sq">
              <a:solidFill>
                <a:srgbClr val="99CC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1547" name="Line 75"/>
            <p:cNvSpPr>
              <a:spLocks noChangeShapeType="1"/>
            </p:cNvSpPr>
            <p:nvPr/>
          </p:nvSpPr>
          <p:spPr bwMode="auto">
            <a:xfrm>
              <a:off x="2629" y="2145"/>
              <a:ext cx="0" cy="305"/>
            </a:xfrm>
            <a:prstGeom prst="line">
              <a:avLst/>
            </a:prstGeom>
            <a:noFill/>
            <a:ln w="19050" cap="sq">
              <a:solidFill>
                <a:srgbClr val="99CC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1548" name="Line 76"/>
            <p:cNvSpPr>
              <a:spLocks noChangeShapeType="1"/>
            </p:cNvSpPr>
            <p:nvPr/>
          </p:nvSpPr>
          <p:spPr bwMode="auto">
            <a:xfrm>
              <a:off x="2682" y="2145"/>
              <a:ext cx="0" cy="305"/>
            </a:xfrm>
            <a:prstGeom prst="line">
              <a:avLst/>
            </a:prstGeom>
            <a:noFill/>
            <a:ln w="19050" cap="sq">
              <a:solidFill>
                <a:srgbClr val="99CC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1549" name="Line 77"/>
            <p:cNvSpPr>
              <a:spLocks noChangeShapeType="1"/>
            </p:cNvSpPr>
            <p:nvPr/>
          </p:nvSpPr>
          <p:spPr bwMode="auto">
            <a:xfrm>
              <a:off x="2808" y="2138"/>
              <a:ext cx="0" cy="305"/>
            </a:xfrm>
            <a:prstGeom prst="line">
              <a:avLst/>
            </a:prstGeom>
            <a:noFill/>
            <a:ln w="19050" cap="sq">
              <a:solidFill>
                <a:srgbClr val="99CC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sp>
        <p:nvSpPr>
          <p:cNvPr id="61466" name="Line 78"/>
          <p:cNvSpPr>
            <a:spLocks noChangeShapeType="1"/>
          </p:cNvSpPr>
          <p:nvPr/>
        </p:nvSpPr>
        <p:spPr bwMode="auto">
          <a:xfrm>
            <a:off x="2312988" y="451008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467" name="Line 79"/>
          <p:cNvSpPr>
            <a:spLocks noChangeShapeType="1"/>
          </p:cNvSpPr>
          <p:nvPr/>
        </p:nvSpPr>
        <p:spPr bwMode="auto">
          <a:xfrm>
            <a:off x="2659063" y="4519613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468" name="Line 80"/>
          <p:cNvSpPr>
            <a:spLocks noChangeShapeType="1"/>
          </p:cNvSpPr>
          <p:nvPr/>
        </p:nvSpPr>
        <p:spPr bwMode="auto">
          <a:xfrm>
            <a:off x="3195638" y="4498975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469" name="Line 81"/>
          <p:cNvSpPr>
            <a:spLocks noChangeShapeType="1"/>
          </p:cNvSpPr>
          <p:nvPr/>
        </p:nvSpPr>
        <p:spPr bwMode="auto">
          <a:xfrm>
            <a:off x="3857625" y="451008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470" name="Line 82"/>
          <p:cNvSpPr>
            <a:spLocks noChangeShapeType="1"/>
          </p:cNvSpPr>
          <p:nvPr/>
        </p:nvSpPr>
        <p:spPr bwMode="auto">
          <a:xfrm>
            <a:off x="3921125" y="451008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471" name="Line 83"/>
          <p:cNvSpPr>
            <a:spLocks noChangeShapeType="1"/>
          </p:cNvSpPr>
          <p:nvPr/>
        </p:nvSpPr>
        <p:spPr bwMode="auto">
          <a:xfrm>
            <a:off x="4005263" y="451008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472" name="Line 84"/>
          <p:cNvSpPr>
            <a:spLocks noChangeShapeType="1"/>
          </p:cNvSpPr>
          <p:nvPr/>
        </p:nvSpPr>
        <p:spPr bwMode="auto">
          <a:xfrm>
            <a:off x="4121150" y="451008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473" name="Line 85"/>
          <p:cNvSpPr>
            <a:spLocks noChangeShapeType="1"/>
          </p:cNvSpPr>
          <p:nvPr/>
        </p:nvSpPr>
        <p:spPr bwMode="auto">
          <a:xfrm>
            <a:off x="4300538" y="451008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474" name="Line 86"/>
          <p:cNvSpPr>
            <a:spLocks noChangeShapeType="1"/>
          </p:cNvSpPr>
          <p:nvPr/>
        </p:nvSpPr>
        <p:spPr bwMode="auto">
          <a:xfrm>
            <a:off x="2165350" y="555148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475" name="Line 87"/>
          <p:cNvSpPr>
            <a:spLocks noChangeShapeType="1"/>
          </p:cNvSpPr>
          <p:nvPr/>
        </p:nvSpPr>
        <p:spPr bwMode="auto">
          <a:xfrm>
            <a:off x="2500313" y="555148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476" name="Line 88"/>
          <p:cNvSpPr>
            <a:spLocks noChangeShapeType="1"/>
          </p:cNvSpPr>
          <p:nvPr/>
        </p:nvSpPr>
        <p:spPr bwMode="auto">
          <a:xfrm>
            <a:off x="2898775" y="555148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477" name="Line 89"/>
          <p:cNvSpPr>
            <a:spLocks noChangeShapeType="1"/>
          </p:cNvSpPr>
          <p:nvPr/>
        </p:nvSpPr>
        <p:spPr bwMode="auto">
          <a:xfrm>
            <a:off x="3046413" y="555148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478" name="Line 90"/>
          <p:cNvSpPr>
            <a:spLocks noChangeShapeType="1"/>
          </p:cNvSpPr>
          <p:nvPr/>
        </p:nvSpPr>
        <p:spPr bwMode="auto">
          <a:xfrm>
            <a:off x="3278188" y="555148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479" name="Line 91"/>
          <p:cNvSpPr>
            <a:spLocks noChangeShapeType="1"/>
          </p:cNvSpPr>
          <p:nvPr/>
        </p:nvSpPr>
        <p:spPr bwMode="auto">
          <a:xfrm>
            <a:off x="3940175" y="555148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480" name="Line 92"/>
          <p:cNvSpPr>
            <a:spLocks noChangeShapeType="1"/>
          </p:cNvSpPr>
          <p:nvPr/>
        </p:nvSpPr>
        <p:spPr bwMode="auto">
          <a:xfrm>
            <a:off x="4149725" y="555148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481" name="Line 93"/>
          <p:cNvSpPr>
            <a:spLocks noChangeShapeType="1"/>
          </p:cNvSpPr>
          <p:nvPr/>
        </p:nvSpPr>
        <p:spPr bwMode="auto">
          <a:xfrm>
            <a:off x="5529263" y="345598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482" name="Line 94"/>
          <p:cNvSpPr>
            <a:spLocks noChangeShapeType="1"/>
          </p:cNvSpPr>
          <p:nvPr/>
        </p:nvSpPr>
        <p:spPr bwMode="auto">
          <a:xfrm>
            <a:off x="5959475" y="345598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483" name="Line 95"/>
          <p:cNvSpPr>
            <a:spLocks noChangeShapeType="1"/>
          </p:cNvSpPr>
          <p:nvPr/>
        </p:nvSpPr>
        <p:spPr bwMode="auto">
          <a:xfrm>
            <a:off x="6096000" y="345598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484" name="Line 96"/>
          <p:cNvSpPr>
            <a:spLocks noChangeShapeType="1"/>
          </p:cNvSpPr>
          <p:nvPr/>
        </p:nvSpPr>
        <p:spPr bwMode="auto">
          <a:xfrm>
            <a:off x="6148388" y="345598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485" name="Line 97"/>
          <p:cNvSpPr>
            <a:spLocks noChangeShapeType="1"/>
          </p:cNvSpPr>
          <p:nvPr/>
        </p:nvSpPr>
        <p:spPr bwMode="auto">
          <a:xfrm>
            <a:off x="6254750" y="345598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486" name="Line 98"/>
          <p:cNvSpPr>
            <a:spLocks noChangeShapeType="1"/>
          </p:cNvSpPr>
          <p:nvPr/>
        </p:nvSpPr>
        <p:spPr bwMode="auto">
          <a:xfrm>
            <a:off x="6200775" y="345598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487" name="Line 99"/>
          <p:cNvSpPr>
            <a:spLocks noChangeShapeType="1"/>
          </p:cNvSpPr>
          <p:nvPr/>
        </p:nvSpPr>
        <p:spPr bwMode="auto">
          <a:xfrm>
            <a:off x="6315075" y="345598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488" name="Line 100"/>
          <p:cNvSpPr>
            <a:spLocks noChangeShapeType="1"/>
          </p:cNvSpPr>
          <p:nvPr/>
        </p:nvSpPr>
        <p:spPr bwMode="auto">
          <a:xfrm>
            <a:off x="6380163" y="3457575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489" name="Line 101"/>
          <p:cNvSpPr>
            <a:spLocks noChangeShapeType="1"/>
          </p:cNvSpPr>
          <p:nvPr/>
        </p:nvSpPr>
        <p:spPr bwMode="auto">
          <a:xfrm>
            <a:off x="6453188" y="3457575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490" name="Line 102"/>
          <p:cNvSpPr>
            <a:spLocks noChangeShapeType="1"/>
          </p:cNvSpPr>
          <p:nvPr/>
        </p:nvSpPr>
        <p:spPr bwMode="auto">
          <a:xfrm>
            <a:off x="6621463" y="3457575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491" name="Line 103"/>
          <p:cNvSpPr>
            <a:spLocks noChangeShapeType="1"/>
          </p:cNvSpPr>
          <p:nvPr/>
        </p:nvSpPr>
        <p:spPr bwMode="auto">
          <a:xfrm>
            <a:off x="6894513" y="3457575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492" name="Line 104"/>
          <p:cNvSpPr>
            <a:spLocks noChangeShapeType="1"/>
          </p:cNvSpPr>
          <p:nvPr/>
        </p:nvSpPr>
        <p:spPr bwMode="auto">
          <a:xfrm>
            <a:off x="7335838" y="3446463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493" name="Line 105"/>
          <p:cNvSpPr>
            <a:spLocks noChangeShapeType="1"/>
          </p:cNvSpPr>
          <p:nvPr/>
        </p:nvSpPr>
        <p:spPr bwMode="auto">
          <a:xfrm>
            <a:off x="6537325" y="3457575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494" name="Line 106"/>
          <p:cNvSpPr>
            <a:spLocks noChangeShapeType="1"/>
          </p:cNvSpPr>
          <p:nvPr/>
        </p:nvSpPr>
        <p:spPr bwMode="auto">
          <a:xfrm>
            <a:off x="6715125" y="3457575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495" name="Line 107"/>
          <p:cNvSpPr>
            <a:spLocks noChangeShapeType="1"/>
          </p:cNvSpPr>
          <p:nvPr/>
        </p:nvSpPr>
        <p:spPr bwMode="auto">
          <a:xfrm>
            <a:off x="5602288" y="2489200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496" name="Line 108"/>
          <p:cNvSpPr>
            <a:spLocks noChangeShapeType="1"/>
          </p:cNvSpPr>
          <p:nvPr/>
        </p:nvSpPr>
        <p:spPr bwMode="auto">
          <a:xfrm>
            <a:off x="5853113" y="249078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497" name="Line 109"/>
          <p:cNvSpPr>
            <a:spLocks noChangeShapeType="1"/>
          </p:cNvSpPr>
          <p:nvPr/>
        </p:nvSpPr>
        <p:spPr bwMode="auto">
          <a:xfrm>
            <a:off x="7085013" y="2500313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498" name="Line 110"/>
          <p:cNvSpPr>
            <a:spLocks noChangeShapeType="1"/>
          </p:cNvSpPr>
          <p:nvPr/>
        </p:nvSpPr>
        <p:spPr bwMode="auto">
          <a:xfrm>
            <a:off x="7137400" y="2500313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499" name="Line 111"/>
          <p:cNvSpPr>
            <a:spLocks noChangeShapeType="1"/>
          </p:cNvSpPr>
          <p:nvPr/>
        </p:nvSpPr>
        <p:spPr bwMode="auto">
          <a:xfrm>
            <a:off x="7189788" y="2500313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500" name="Line 112"/>
          <p:cNvSpPr>
            <a:spLocks noChangeShapeType="1"/>
          </p:cNvSpPr>
          <p:nvPr/>
        </p:nvSpPr>
        <p:spPr bwMode="auto">
          <a:xfrm>
            <a:off x="7242175" y="2500313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501" name="Line 113"/>
          <p:cNvSpPr>
            <a:spLocks noChangeShapeType="1"/>
          </p:cNvSpPr>
          <p:nvPr/>
        </p:nvSpPr>
        <p:spPr bwMode="auto">
          <a:xfrm>
            <a:off x="7326313" y="2500313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502" name="Line 114"/>
          <p:cNvSpPr>
            <a:spLocks noChangeShapeType="1"/>
          </p:cNvSpPr>
          <p:nvPr/>
        </p:nvSpPr>
        <p:spPr bwMode="auto">
          <a:xfrm>
            <a:off x="7410450" y="2500313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503" name="Line 115"/>
          <p:cNvSpPr>
            <a:spLocks noChangeShapeType="1"/>
          </p:cNvSpPr>
          <p:nvPr/>
        </p:nvSpPr>
        <p:spPr bwMode="auto">
          <a:xfrm>
            <a:off x="7494588" y="2500313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504" name="Line 116"/>
          <p:cNvSpPr>
            <a:spLocks noChangeShapeType="1"/>
          </p:cNvSpPr>
          <p:nvPr/>
        </p:nvSpPr>
        <p:spPr bwMode="auto">
          <a:xfrm>
            <a:off x="7694613" y="2489200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505" name="Line 117"/>
          <p:cNvSpPr>
            <a:spLocks noChangeShapeType="1"/>
          </p:cNvSpPr>
          <p:nvPr/>
        </p:nvSpPr>
        <p:spPr bwMode="auto">
          <a:xfrm>
            <a:off x="5541963" y="4489450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506" name="Line 118"/>
          <p:cNvSpPr>
            <a:spLocks noChangeShapeType="1"/>
          </p:cNvSpPr>
          <p:nvPr/>
        </p:nvSpPr>
        <p:spPr bwMode="auto">
          <a:xfrm>
            <a:off x="5899150" y="4479925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507" name="Line 119"/>
          <p:cNvSpPr>
            <a:spLocks noChangeShapeType="1"/>
          </p:cNvSpPr>
          <p:nvPr/>
        </p:nvSpPr>
        <p:spPr bwMode="auto">
          <a:xfrm>
            <a:off x="6099175" y="449103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508" name="Line 120"/>
          <p:cNvSpPr>
            <a:spLocks noChangeShapeType="1"/>
          </p:cNvSpPr>
          <p:nvPr/>
        </p:nvSpPr>
        <p:spPr bwMode="auto">
          <a:xfrm>
            <a:off x="6183313" y="449103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509" name="Line 121"/>
          <p:cNvSpPr>
            <a:spLocks noChangeShapeType="1"/>
          </p:cNvSpPr>
          <p:nvPr/>
        </p:nvSpPr>
        <p:spPr bwMode="auto">
          <a:xfrm>
            <a:off x="6278563" y="449103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510" name="Line 122"/>
          <p:cNvSpPr>
            <a:spLocks noChangeShapeType="1"/>
          </p:cNvSpPr>
          <p:nvPr/>
        </p:nvSpPr>
        <p:spPr bwMode="auto">
          <a:xfrm>
            <a:off x="6372225" y="449103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511" name="Line 123"/>
          <p:cNvSpPr>
            <a:spLocks noChangeShapeType="1"/>
          </p:cNvSpPr>
          <p:nvPr/>
        </p:nvSpPr>
        <p:spPr bwMode="auto">
          <a:xfrm>
            <a:off x="6497638" y="449103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512" name="Line 124"/>
          <p:cNvSpPr>
            <a:spLocks noChangeShapeType="1"/>
          </p:cNvSpPr>
          <p:nvPr/>
        </p:nvSpPr>
        <p:spPr bwMode="auto">
          <a:xfrm>
            <a:off x="6738938" y="449103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513" name="Line 125"/>
          <p:cNvSpPr>
            <a:spLocks noChangeShapeType="1"/>
          </p:cNvSpPr>
          <p:nvPr/>
        </p:nvSpPr>
        <p:spPr bwMode="auto">
          <a:xfrm>
            <a:off x="6832600" y="449103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514" name="Line 126"/>
          <p:cNvSpPr>
            <a:spLocks noChangeShapeType="1"/>
          </p:cNvSpPr>
          <p:nvPr/>
        </p:nvSpPr>
        <p:spPr bwMode="auto">
          <a:xfrm>
            <a:off x="7285038" y="449103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515" name="Line 127"/>
          <p:cNvSpPr>
            <a:spLocks noChangeShapeType="1"/>
          </p:cNvSpPr>
          <p:nvPr/>
        </p:nvSpPr>
        <p:spPr bwMode="auto">
          <a:xfrm>
            <a:off x="5568950" y="551973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516" name="Line 128"/>
          <p:cNvSpPr>
            <a:spLocks noChangeShapeType="1"/>
          </p:cNvSpPr>
          <p:nvPr/>
        </p:nvSpPr>
        <p:spPr bwMode="auto">
          <a:xfrm>
            <a:off x="5811838" y="551973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517" name="Line 129"/>
          <p:cNvSpPr>
            <a:spLocks noChangeShapeType="1"/>
          </p:cNvSpPr>
          <p:nvPr/>
        </p:nvSpPr>
        <p:spPr bwMode="auto">
          <a:xfrm>
            <a:off x="6180138" y="551973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518" name="Line 130"/>
          <p:cNvSpPr>
            <a:spLocks noChangeShapeType="1"/>
          </p:cNvSpPr>
          <p:nvPr/>
        </p:nvSpPr>
        <p:spPr bwMode="auto">
          <a:xfrm>
            <a:off x="6537325" y="5518150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519" name="Line 131"/>
          <p:cNvSpPr>
            <a:spLocks noChangeShapeType="1"/>
          </p:cNvSpPr>
          <p:nvPr/>
        </p:nvSpPr>
        <p:spPr bwMode="auto">
          <a:xfrm>
            <a:off x="6832600" y="551973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520" name="Line 132"/>
          <p:cNvSpPr>
            <a:spLocks noChangeShapeType="1"/>
          </p:cNvSpPr>
          <p:nvPr/>
        </p:nvSpPr>
        <p:spPr bwMode="auto">
          <a:xfrm>
            <a:off x="6927850" y="5518150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521" name="Line 133"/>
          <p:cNvSpPr>
            <a:spLocks noChangeShapeType="1"/>
          </p:cNvSpPr>
          <p:nvPr/>
        </p:nvSpPr>
        <p:spPr bwMode="auto">
          <a:xfrm>
            <a:off x="7223125" y="5530850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522" name="Line 134"/>
          <p:cNvSpPr>
            <a:spLocks noChangeShapeType="1"/>
          </p:cNvSpPr>
          <p:nvPr/>
        </p:nvSpPr>
        <p:spPr bwMode="auto">
          <a:xfrm>
            <a:off x="7118350" y="5530850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523" name="Line 135"/>
          <p:cNvSpPr>
            <a:spLocks noChangeShapeType="1"/>
          </p:cNvSpPr>
          <p:nvPr/>
        </p:nvSpPr>
        <p:spPr bwMode="auto">
          <a:xfrm>
            <a:off x="7359650" y="551973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524" name="Line 136"/>
          <p:cNvSpPr>
            <a:spLocks noChangeShapeType="1"/>
          </p:cNvSpPr>
          <p:nvPr/>
        </p:nvSpPr>
        <p:spPr bwMode="auto">
          <a:xfrm>
            <a:off x="7591425" y="551973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525" name="Text Box 137"/>
          <p:cNvSpPr txBox="1">
            <a:spLocks noChangeArrowheads="1"/>
          </p:cNvSpPr>
          <p:nvPr/>
        </p:nvSpPr>
        <p:spPr bwMode="auto">
          <a:xfrm>
            <a:off x="6107113" y="6115050"/>
            <a:ext cx="909637" cy="33655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Stimulus</a:t>
            </a:r>
          </a:p>
        </p:txBody>
      </p:sp>
      <p:sp>
        <p:nvSpPr>
          <p:cNvPr id="61526" name="Text Box 138"/>
          <p:cNvSpPr txBox="1">
            <a:spLocks noChangeArrowheads="1"/>
          </p:cNvSpPr>
          <p:nvPr/>
        </p:nvSpPr>
        <p:spPr bwMode="auto">
          <a:xfrm>
            <a:off x="2870200" y="6137275"/>
            <a:ext cx="909638" cy="33655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Stimulus</a:t>
            </a:r>
          </a:p>
        </p:txBody>
      </p:sp>
      <p:sp>
        <p:nvSpPr>
          <p:cNvPr id="61527" name="Text Box 139"/>
          <p:cNvSpPr txBox="1">
            <a:spLocks noChangeArrowheads="1"/>
          </p:cNvSpPr>
          <p:nvPr/>
        </p:nvSpPr>
        <p:spPr bwMode="auto">
          <a:xfrm>
            <a:off x="2462213" y="469900"/>
            <a:ext cx="4356100" cy="366713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Center-Surround Ganglion Cell Responses</a:t>
            </a:r>
          </a:p>
        </p:txBody>
      </p:sp>
      <p:sp>
        <p:nvSpPr>
          <p:cNvPr id="61528" name="Line 140"/>
          <p:cNvSpPr>
            <a:spLocks noChangeShapeType="1"/>
          </p:cNvSpPr>
          <p:nvPr/>
        </p:nvSpPr>
        <p:spPr bwMode="auto">
          <a:xfrm>
            <a:off x="3962400" y="6405563"/>
            <a:ext cx="1712913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1529" name="Text Box 141"/>
          <p:cNvSpPr txBox="1">
            <a:spLocks noChangeArrowheads="1"/>
          </p:cNvSpPr>
          <p:nvPr/>
        </p:nvSpPr>
        <p:spPr bwMode="auto">
          <a:xfrm>
            <a:off x="4300538" y="6521450"/>
            <a:ext cx="614362" cy="33655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Time</a:t>
            </a:r>
          </a:p>
        </p:txBody>
      </p:sp>
      <p:grpSp>
        <p:nvGrpSpPr>
          <p:cNvPr id="61530" name="Group 142"/>
          <p:cNvGrpSpPr>
            <a:grpSpLocks/>
          </p:cNvGrpSpPr>
          <p:nvPr/>
        </p:nvGrpSpPr>
        <p:grpSpPr bwMode="auto">
          <a:xfrm>
            <a:off x="3722688" y="1109663"/>
            <a:ext cx="1143000" cy="1066800"/>
            <a:chOff x="2345" y="699"/>
            <a:chExt cx="720" cy="672"/>
          </a:xfrm>
        </p:grpSpPr>
        <p:sp>
          <p:nvSpPr>
            <p:cNvPr id="61536" name="Oval 143"/>
            <p:cNvSpPr>
              <a:spLocks noChangeArrowheads="1"/>
            </p:cNvSpPr>
            <p:nvPr/>
          </p:nvSpPr>
          <p:spPr bwMode="auto">
            <a:xfrm>
              <a:off x="2666" y="955"/>
              <a:ext cx="185" cy="178"/>
            </a:xfrm>
            <a:prstGeom prst="ellipse">
              <a:avLst/>
            </a:prstGeom>
            <a:solidFill>
              <a:srgbClr val="FFCC00"/>
            </a:solidFill>
            <a:ln w="19050" cap="sq">
              <a:solidFill>
                <a:srgbClr val="FFFF99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1537" name="Line 144"/>
            <p:cNvSpPr>
              <a:spLocks noChangeShapeType="1"/>
            </p:cNvSpPr>
            <p:nvPr/>
          </p:nvSpPr>
          <p:spPr bwMode="auto">
            <a:xfrm>
              <a:off x="2345" y="699"/>
              <a:ext cx="391" cy="254"/>
            </a:xfrm>
            <a:prstGeom prst="line">
              <a:avLst/>
            </a:prstGeom>
            <a:noFill/>
            <a:ln w="15875" cap="sq">
              <a:solidFill>
                <a:srgbClr val="FFFF99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1538" name="Line 145"/>
            <p:cNvSpPr>
              <a:spLocks noChangeShapeType="1"/>
            </p:cNvSpPr>
            <p:nvPr/>
          </p:nvSpPr>
          <p:spPr bwMode="auto">
            <a:xfrm flipV="1">
              <a:off x="2386" y="1118"/>
              <a:ext cx="350" cy="253"/>
            </a:xfrm>
            <a:prstGeom prst="line">
              <a:avLst/>
            </a:prstGeom>
            <a:noFill/>
            <a:ln w="15875" cap="sq">
              <a:solidFill>
                <a:srgbClr val="FFFF99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1539" name="Line 146"/>
            <p:cNvSpPr>
              <a:spLocks noChangeShapeType="1"/>
            </p:cNvSpPr>
            <p:nvPr/>
          </p:nvSpPr>
          <p:spPr bwMode="auto">
            <a:xfrm>
              <a:off x="2853" y="1049"/>
              <a:ext cx="212" cy="0"/>
            </a:xfrm>
            <a:prstGeom prst="line">
              <a:avLst/>
            </a:prstGeom>
            <a:noFill/>
            <a:ln w="15875" cap="sq">
              <a:solidFill>
                <a:srgbClr val="FFFF99"/>
              </a:solidFill>
              <a:round/>
              <a:headEnd type="none" w="sm" len="sm"/>
              <a:tailEnd type="triangl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61531" name="Group 147"/>
          <p:cNvGrpSpPr>
            <a:grpSpLocks/>
          </p:cNvGrpSpPr>
          <p:nvPr/>
        </p:nvGrpSpPr>
        <p:grpSpPr bwMode="auto">
          <a:xfrm>
            <a:off x="6934200" y="1076325"/>
            <a:ext cx="1143000" cy="1066800"/>
            <a:chOff x="2345" y="699"/>
            <a:chExt cx="720" cy="672"/>
          </a:xfrm>
        </p:grpSpPr>
        <p:sp>
          <p:nvSpPr>
            <p:cNvPr id="61532" name="Oval 148"/>
            <p:cNvSpPr>
              <a:spLocks noChangeArrowheads="1"/>
            </p:cNvSpPr>
            <p:nvPr/>
          </p:nvSpPr>
          <p:spPr bwMode="auto">
            <a:xfrm>
              <a:off x="2666" y="955"/>
              <a:ext cx="185" cy="178"/>
            </a:xfrm>
            <a:prstGeom prst="ellipse">
              <a:avLst/>
            </a:prstGeom>
            <a:solidFill>
              <a:srgbClr val="FFCC00"/>
            </a:solidFill>
            <a:ln w="19050" cap="sq">
              <a:solidFill>
                <a:srgbClr val="FFFF99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1533" name="Line 149"/>
            <p:cNvSpPr>
              <a:spLocks noChangeShapeType="1"/>
            </p:cNvSpPr>
            <p:nvPr/>
          </p:nvSpPr>
          <p:spPr bwMode="auto">
            <a:xfrm>
              <a:off x="2345" y="699"/>
              <a:ext cx="391" cy="254"/>
            </a:xfrm>
            <a:prstGeom prst="line">
              <a:avLst/>
            </a:prstGeom>
            <a:noFill/>
            <a:ln w="15875" cap="sq">
              <a:solidFill>
                <a:srgbClr val="FFFF99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1534" name="Line 150"/>
            <p:cNvSpPr>
              <a:spLocks noChangeShapeType="1"/>
            </p:cNvSpPr>
            <p:nvPr/>
          </p:nvSpPr>
          <p:spPr bwMode="auto">
            <a:xfrm flipV="1">
              <a:off x="2386" y="1118"/>
              <a:ext cx="350" cy="253"/>
            </a:xfrm>
            <a:prstGeom prst="line">
              <a:avLst/>
            </a:prstGeom>
            <a:noFill/>
            <a:ln w="15875" cap="sq">
              <a:solidFill>
                <a:srgbClr val="FFFF99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1535" name="Line 151"/>
            <p:cNvSpPr>
              <a:spLocks noChangeShapeType="1"/>
            </p:cNvSpPr>
            <p:nvPr/>
          </p:nvSpPr>
          <p:spPr bwMode="auto">
            <a:xfrm>
              <a:off x="2853" y="1049"/>
              <a:ext cx="212" cy="0"/>
            </a:xfrm>
            <a:prstGeom prst="line">
              <a:avLst/>
            </a:prstGeom>
            <a:noFill/>
            <a:ln w="15875" cap="sq">
              <a:solidFill>
                <a:srgbClr val="FFFF99"/>
              </a:solidFill>
              <a:round/>
              <a:headEnd type="none" w="sm" len="sm"/>
              <a:tailEnd type="triangl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EAAFC01-93D1-47AE-BDA0-D39CDD10451A}"/>
              </a:ext>
            </a:extLst>
          </p:cNvPr>
          <p:cNvSpPr/>
          <p:nvPr/>
        </p:nvSpPr>
        <p:spPr>
          <a:xfrm>
            <a:off x="2359594" y="4997160"/>
            <a:ext cx="3137723" cy="1164210"/>
          </a:xfrm>
          <a:prstGeom prst="rect">
            <a:avLst/>
          </a:prstGeom>
          <a:solidFill>
            <a:srgbClr val="000066"/>
          </a:solidFill>
          <a:ln w="6350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1DC0CF8-70DF-4DF0-9375-84C02D511243}"/>
              </a:ext>
            </a:extLst>
          </p:cNvPr>
          <p:cNvSpPr/>
          <p:nvPr/>
        </p:nvSpPr>
        <p:spPr>
          <a:xfrm>
            <a:off x="1593244" y="2259109"/>
            <a:ext cx="4901938" cy="1507435"/>
          </a:xfrm>
          <a:prstGeom prst="rect">
            <a:avLst/>
          </a:prstGeom>
          <a:solidFill>
            <a:srgbClr val="000066"/>
          </a:solidFill>
          <a:ln w="6350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6">
            <a:extLst>
              <a:ext uri="{FF2B5EF4-FFF2-40B4-BE49-F238E27FC236}">
                <a16:creationId xmlns:a16="http://schemas.microsoft.com/office/drawing/2014/main" id="{B3313A71-5684-4659-BA7C-5CA92EFAF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9652" y="760686"/>
            <a:ext cx="378584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Basic Neuron Functionality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4945A5-4964-4101-B1A3-B24BC38E8EB7}"/>
              </a:ext>
            </a:extLst>
          </p:cNvPr>
          <p:cNvSpPr txBox="1"/>
          <p:nvPr/>
        </p:nvSpPr>
        <p:spPr>
          <a:xfrm>
            <a:off x="669736" y="1282929"/>
            <a:ext cx="67249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Neurons connect with each other at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junctions called </a:t>
            </a:r>
            <a:r>
              <a:rPr lang="en-US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synpases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cs typeface="Times New Roman" panose="02020603050405020304" pitchFamily="18" charset="0"/>
              </a:rPr>
              <a:t>The neuron providing the input is called the </a:t>
            </a:r>
            <a:r>
              <a:rPr lang="en-US" b="1" i="1" dirty="0">
                <a:solidFill>
                  <a:srgbClr val="FF0000"/>
                </a:solidFill>
                <a:cs typeface="Times New Roman" panose="02020603050405020304" pitchFamily="18" charset="0"/>
              </a:rPr>
              <a:t>pre-synaptic neuron</a:t>
            </a:r>
            <a:r>
              <a:rPr lang="en-US" dirty="0"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cs typeface="Times New Roman" panose="02020603050405020304" pitchFamily="18" charset="0"/>
              </a:rPr>
              <a:t>The neuron receiving the input is called the </a:t>
            </a:r>
            <a:r>
              <a:rPr lang="en-US" b="1" i="1" dirty="0">
                <a:solidFill>
                  <a:srgbClr val="FF0000"/>
                </a:solidFill>
                <a:cs typeface="Times New Roman" panose="02020603050405020304" pitchFamily="18" charset="0"/>
              </a:rPr>
              <a:t>post-synaptic neuron</a:t>
            </a:r>
            <a:r>
              <a:rPr lang="en-US" dirty="0"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E115E15-99DC-4A34-808A-25361D533B1A}"/>
              </a:ext>
            </a:extLst>
          </p:cNvPr>
          <p:cNvSpPr/>
          <p:nvPr/>
        </p:nvSpPr>
        <p:spPr>
          <a:xfrm>
            <a:off x="4685236" y="2665364"/>
            <a:ext cx="405353" cy="377072"/>
          </a:xfrm>
          <a:prstGeom prst="ellipse">
            <a:avLst/>
          </a:prstGeom>
          <a:solidFill>
            <a:srgbClr val="33CCFF"/>
          </a:solidFill>
          <a:ln w="3810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BB822F-6A93-44E1-B9E2-17492C253569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4345871" y="2493173"/>
            <a:ext cx="398728" cy="227412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7E8DC3-BED0-4C78-A8A0-A28F409459FF}"/>
              </a:ext>
            </a:extLst>
          </p:cNvPr>
          <p:cNvCxnSpPr>
            <a:stCxn id="4" idx="3"/>
          </p:cNvCxnSpPr>
          <p:nvPr/>
        </p:nvCxnSpPr>
        <p:spPr>
          <a:xfrm flipH="1">
            <a:off x="4345871" y="2987215"/>
            <a:ext cx="398728" cy="27466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29798242-B6B9-4607-ABA5-ABF00E041F8A}"/>
              </a:ext>
            </a:extLst>
          </p:cNvPr>
          <p:cNvSpPr/>
          <p:nvPr/>
        </p:nvSpPr>
        <p:spPr>
          <a:xfrm>
            <a:off x="2366243" y="2681594"/>
            <a:ext cx="405353" cy="377072"/>
          </a:xfrm>
          <a:prstGeom prst="ellipse">
            <a:avLst/>
          </a:prstGeom>
          <a:solidFill>
            <a:srgbClr val="33CCFF"/>
          </a:solidFill>
          <a:ln w="3810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C5320E-3350-4C34-B371-D10E81CD8B8F}"/>
              </a:ext>
            </a:extLst>
          </p:cNvPr>
          <p:cNvCxnSpPr>
            <a:cxnSpLocks/>
          </p:cNvCxnSpPr>
          <p:nvPr/>
        </p:nvCxnSpPr>
        <p:spPr>
          <a:xfrm flipH="1" flipV="1">
            <a:off x="1997197" y="2551658"/>
            <a:ext cx="398728" cy="227412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D6177C-E7CE-4B7B-A34C-2F7E6A91272D}"/>
              </a:ext>
            </a:extLst>
          </p:cNvPr>
          <p:cNvCxnSpPr/>
          <p:nvPr/>
        </p:nvCxnSpPr>
        <p:spPr>
          <a:xfrm flipH="1">
            <a:off x="1997197" y="2989948"/>
            <a:ext cx="398728" cy="27466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B1B8870-4434-4C0A-B093-5B16BE6B6A25}"/>
              </a:ext>
            </a:extLst>
          </p:cNvPr>
          <p:cNvSpPr/>
          <p:nvPr/>
        </p:nvSpPr>
        <p:spPr>
          <a:xfrm>
            <a:off x="2762167" y="2649132"/>
            <a:ext cx="1734532" cy="237680"/>
          </a:xfrm>
          <a:custGeom>
            <a:avLst/>
            <a:gdLst>
              <a:gd name="connsiteX0" fmla="*/ 0 w 1734532"/>
              <a:gd name="connsiteY0" fmla="*/ 216817 h 237680"/>
              <a:gd name="connsiteX1" fmla="*/ 1423448 w 1734532"/>
              <a:gd name="connsiteY1" fmla="*/ 216817 h 237680"/>
              <a:gd name="connsiteX2" fmla="*/ 1734532 w 1734532"/>
              <a:gd name="connsiteY2" fmla="*/ 0 h 23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4532" h="237680">
                <a:moveTo>
                  <a:pt x="0" y="216817"/>
                </a:moveTo>
                <a:cubicBezTo>
                  <a:pt x="567179" y="234885"/>
                  <a:pt x="1134359" y="252953"/>
                  <a:pt x="1423448" y="216817"/>
                </a:cubicBezTo>
                <a:cubicBezTo>
                  <a:pt x="1712537" y="180681"/>
                  <a:pt x="1723534" y="90340"/>
                  <a:pt x="1734532" y="0"/>
                </a:cubicBezTo>
              </a:path>
            </a:pathLst>
          </a:custGeom>
          <a:noFill/>
          <a:ln w="3810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5DA09-D9D2-4770-A428-FCF7824E0898}"/>
              </a:ext>
            </a:extLst>
          </p:cNvPr>
          <p:cNvCxnSpPr>
            <a:stCxn id="4" idx="6"/>
          </p:cNvCxnSpPr>
          <p:nvPr/>
        </p:nvCxnSpPr>
        <p:spPr>
          <a:xfrm>
            <a:off x="5090589" y="2853900"/>
            <a:ext cx="1008667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7F78001-0416-4890-ABBA-DD83CF2963DA}"/>
              </a:ext>
            </a:extLst>
          </p:cNvPr>
          <p:cNvSpPr txBox="1"/>
          <p:nvPr/>
        </p:nvSpPr>
        <p:spPr>
          <a:xfrm>
            <a:off x="872514" y="4150892"/>
            <a:ext cx="7116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neuron has a voltage across its membrane – the </a:t>
            </a:r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membrane potential</a:t>
            </a:r>
          </a:p>
          <a:p>
            <a:r>
              <a:rPr lang="en-US" dirty="0">
                <a:cs typeface="Times New Roman" panose="02020603050405020304" pitchFamily="18" charset="0"/>
              </a:rPr>
              <a:t> (usually around -65mV to -90mV, called the </a:t>
            </a:r>
            <a:r>
              <a:rPr lang="en-US" b="1" i="1" dirty="0">
                <a:solidFill>
                  <a:srgbClr val="FF0000"/>
                </a:solidFill>
                <a:cs typeface="Times New Roman" panose="02020603050405020304" pitchFamily="18" charset="0"/>
              </a:rPr>
              <a:t>resting potential</a:t>
            </a:r>
            <a:r>
              <a:rPr lang="en-US" dirty="0"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3DEA478-FF04-46D8-B738-FEFD689014AF}"/>
              </a:ext>
            </a:extLst>
          </p:cNvPr>
          <p:cNvCxnSpPr>
            <a:cxnSpLocks/>
          </p:cNvCxnSpPr>
          <p:nvPr/>
        </p:nvCxnSpPr>
        <p:spPr>
          <a:xfrm>
            <a:off x="2511822" y="5439874"/>
            <a:ext cx="2865748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9CA1094-6A63-4994-87FA-780DCBA8D41B}"/>
              </a:ext>
            </a:extLst>
          </p:cNvPr>
          <p:cNvCxnSpPr>
            <a:cxnSpLocks/>
          </p:cNvCxnSpPr>
          <p:nvPr/>
        </p:nvCxnSpPr>
        <p:spPr>
          <a:xfrm>
            <a:off x="2511822" y="5656691"/>
            <a:ext cx="2865748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2247269-F14B-4E57-8080-3B1CF2DAE7AF}"/>
              </a:ext>
            </a:extLst>
          </p:cNvPr>
          <p:cNvSpPr txBox="1"/>
          <p:nvPr/>
        </p:nvSpPr>
        <p:spPr>
          <a:xfrm>
            <a:off x="3561442" y="5869669"/>
            <a:ext cx="6944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+mj-lt"/>
                <a:cs typeface="Times New Roman" panose="02020603050405020304" pitchFamily="18" charset="0"/>
              </a:rPr>
              <a:t>Inside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766403-4ABF-4DF6-AD12-0915CB2AFF9D}"/>
              </a:ext>
            </a:extLst>
          </p:cNvPr>
          <p:cNvSpPr txBox="1"/>
          <p:nvPr/>
        </p:nvSpPr>
        <p:spPr>
          <a:xfrm>
            <a:off x="3503497" y="4944310"/>
            <a:ext cx="849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+mj-lt"/>
                <a:cs typeface="Times New Roman" panose="02020603050405020304" pitchFamily="18" charset="0"/>
              </a:rPr>
              <a:t>Outside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766BC8-01C6-4957-9217-8582CF00531C}"/>
              </a:ext>
            </a:extLst>
          </p:cNvPr>
          <p:cNvSpPr txBox="1"/>
          <p:nvPr/>
        </p:nvSpPr>
        <p:spPr>
          <a:xfrm>
            <a:off x="2182465" y="3069120"/>
            <a:ext cx="12348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  <a:latin typeface="+mj-lt"/>
                <a:cs typeface="Times New Roman" panose="02020603050405020304" pitchFamily="18" charset="0"/>
              </a:rPr>
              <a:t>Pre-synaptic</a:t>
            </a:r>
          </a:p>
          <a:p>
            <a:pPr algn="ctr"/>
            <a:r>
              <a:rPr lang="en-US" sz="1600" b="1" dirty="0">
                <a:solidFill>
                  <a:schemeClr val="bg2"/>
                </a:solidFill>
                <a:latin typeface="+mj-lt"/>
                <a:cs typeface="Times New Roman" panose="02020603050405020304" pitchFamily="18" charset="0"/>
              </a:rPr>
              <a:t>Neuron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06E4AD-4AEC-40DF-BFBA-5BA81E4EFD07}"/>
              </a:ext>
            </a:extLst>
          </p:cNvPr>
          <p:cNvSpPr txBox="1"/>
          <p:nvPr/>
        </p:nvSpPr>
        <p:spPr>
          <a:xfrm>
            <a:off x="5014087" y="2917682"/>
            <a:ext cx="1318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  <a:latin typeface="+mj-lt"/>
                <a:cs typeface="Times New Roman" panose="02020603050405020304" pitchFamily="18" charset="0"/>
              </a:rPr>
              <a:t>Post-synaptic</a:t>
            </a:r>
          </a:p>
          <a:p>
            <a:pPr algn="ctr"/>
            <a:r>
              <a:rPr lang="en-US" sz="1600" b="1" dirty="0">
                <a:solidFill>
                  <a:schemeClr val="bg2"/>
                </a:solidFill>
                <a:latin typeface="+mj-lt"/>
                <a:cs typeface="Times New Roman" panose="02020603050405020304" pitchFamily="18" charset="0"/>
              </a:rPr>
              <a:t>Neuron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8B0DF4-E15E-4768-A69F-9E2D22F394DB}"/>
              </a:ext>
            </a:extLst>
          </p:cNvPr>
          <p:cNvSpPr txBox="1"/>
          <p:nvPr/>
        </p:nvSpPr>
        <p:spPr>
          <a:xfrm>
            <a:off x="3602778" y="2443325"/>
            <a:ext cx="882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  <a:latin typeface="+mj-lt"/>
                <a:cs typeface="Times New Roman" panose="02020603050405020304" pitchFamily="18" charset="0"/>
              </a:rPr>
              <a:t>Synapse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70E3A3F-98E8-4FE8-A580-0D6518F3D87B}"/>
              </a:ext>
            </a:extLst>
          </p:cNvPr>
          <p:cNvSpPr txBox="1"/>
          <p:nvPr/>
        </p:nvSpPr>
        <p:spPr>
          <a:xfrm>
            <a:off x="2511822" y="5071916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ABA23C-457E-40A5-B690-7E87DCBB2D51}"/>
              </a:ext>
            </a:extLst>
          </p:cNvPr>
          <p:cNvSpPr txBox="1"/>
          <p:nvPr/>
        </p:nvSpPr>
        <p:spPr>
          <a:xfrm>
            <a:off x="2888292" y="5079470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A6D60DF-2B53-465E-9034-36042379E33F}"/>
              </a:ext>
            </a:extLst>
          </p:cNvPr>
          <p:cNvSpPr txBox="1"/>
          <p:nvPr/>
        </p:nvSpPr>
        <p:spPr>
          <a:xfrm>
            <a:off x="3266847" y="5079470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DBB195-F55E-4114-AC3B-79CA86DFC3FA}"/>
              </a:ext>
            </a:extLst>
          </p:cNvPr>
          <p:cNvSpPr txBox="1"/>
          <p:nvPr/>
        </p:nvSpPr>
        <p:spPr>
          <a:xfrm>
            <a:off x="3639942" y="5086618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D3F0A66-C75C-4974-9F68-BF261EFAF6EC}"/>
              </a:ext>
            </a:extLst>
          </p:cNvPr>
          <p:cNvSpPr txBox="1"/>
          <p:nvPr/>
        </p:nvSpPr>
        <p:spPr>
          <a:xfrm>
            <a:off x="4032195" y="5086617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1A2557-8099-4844-81EC-23E04F014CEB}"/>
              </a:ext>
            </a:extLst>
          </p:cNvPr>
          <p:cNvSpPr txBox="1"/>
          <p:nvPr/>
        </p:nvSpPr>
        <p:spPr>
          <a:xfrm>
            <a:off x="4439307" y="5086617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455DDF6-C5CE-4FB1-9059-3C26E69E6F3A}"/>
              </a:ext>
            </a:extLst>
          </p:cNvPr>
          <p:cNvSpPr txBox="1"/>
          <p:nvPr/>
        </p:nvSpPr>
        <p:spPr>
          <a:xfrm>
            <a:off x="4845330" y="5086617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9042806-0F15-424D-BB7A-A8E29ACA1A59}"/>
              </a:ext>
            </a:extLst>
          </p:cNvPr>
          <p:cNvCxnSpPr>
            <a:cxnSpLocks/>
          </p:cNvCxnSpPr>
          <p:nvPr/>
        </p:nvCxnSpPr>
        <p:spPr>
          <a:xfrm>
            <a:off x="2593863" y="5788666"/>
            <a:ext cx="141402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8D9577A-4A22-4205-BD25-EF08F973D589}"/>
              </a:ext>
            </a:extLst>
          </p:cNvPr>
          <p:cNvCxnSpPr>
            <a:cxnSpLocks/>
          </p:cNvCxnSpPr>
          <p:nvPr/>
        </p:nvCxnSpPr>
        <p:spPr>
          <a:xfrm>
            <a:off x="2997288" y="5788666"/>
            <a:ext cx="141402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4EEBD31-3313-4906-AC6C-0E1A20A3E5F4}"/>
              </a:ext>
            </a:extLst>
          </p:cNvPr>
          <p:cNvCxnSpPr>
            <a:cxnSpLocks/>
          </p:cNvCxnSpPr>
          <p:nvPr/>
        </p:nvCxnSpPr>
        <p:spPr>
          <a:xfrm>
            <a:off x="3362095" y="5788666"/>
            <a:ext cx="141402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3595F7C-477C-4138-92C3-6A114AB373BE}"/>
              </a:ext>
            </a:extLst>
          </p:cNvPr>
          <p:cNvCxnSpPr>
            <a:cxnSpLocks/>
          </p:cNvCxnSpPr>
          <p:nvPr/>
        </p:nvCxnSpPr>
        <p:spPr>
          <a:xfrm>
            <a:off x="3729836" y="5799663"/>
            <a:ext cx="141402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B967603-DEBB-4382-A721-A79C0F729C77}"/>
              </a:ext>
            </a:extLst>
          </p:cNvPr>
          <p:cNvCxnSpPr>
            <a:cxnSpLocks/>
          </p:cNvCxnSpPr>
          <p:nvPr/>
        </p:nvCxnSpPr>
        <p:spPr>
          <a:xfrm>
            <a:off x="4131809" y="5799663"/>
            <a:ext cx="141402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DA51271-898D-4D3F-976B-0B34579F9C1B}"/>
              </a:ext>
            </a:extLst>
          </p:cNvPr>
          <p:cNvCxnSpPr>
            <a:cxnSpLocks/>
          </p:cNvCxnSpPr>
          <p:nvPr/>
        </p:nvCxnSpPr>
        <p:spPr>
          <a:xfrm>
            <a:off x="4544968" y="5799663"/>
            <a:ext cx="141402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0F52D37-19AD-4903-B8D8-E707C7B91EB4}"/>
              </a:ext>
            </a:extLst>
          </p:cNvPr>
          <p:cNvCxnSpPr>
            <a:cxnSpLocks/>
          </p:cNvCxnSpPr>
          <p:nvPr/>
        </p:nvCxnSpPr>
        <p:spPr>
          <a:xfrm>
            <a:off x="4931368" y="5793377"/>
            <a:ext cx="141402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8B8B6CB-AACD-4A8A-ACDC-E2231B0F37FA}"/>
              </a:ext>
            </a:extLst>
          </p:cNvPr>
          <p:cNvCxnSpPr>
            <a:cxnSpLocks/>
          </p:cNvCxnSpPr>
          <p:nvPr/>
        </p:nvCxnSpPr>
        <p:spPr>
          <a:xfrm flipH="1">
            <a:off x="5843695" y="5038017"/>
            <a:ext cx="9427" cy="495564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D33A91F-52B0-42B0-97A1-82FFA13AB4BD}"/>
              </a:ext>
            </a:extLst>
          </p:cNvPr>
          <p:cNvCxnSpPr>
            <a:cxnSpLocks/>
          </p:cNvCxnSpPr>
          <p:nvPr/>
        </p:nvCxnSpPr>
        <p:spPr>
          <a:xfrm flipH="1">
            <a:off x="5843694" y="5656691"/>
            <a:ext cx="1" cy="519381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4FCC206-C240-4F17-90F8-9CF8CE25660B}"/>
              </a:ext>
            </a:extLst>
          </p:cNvPr>
          <p:cNvCxnSpPr/>
          <p:nvPr/>
        </p:nvCxnSpPr>
        <p:spPr>
          <a:xfrm>
            <a:off x="5697579" y="5533581"/>
            <a:ext cx="301658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8A23447-C1B3-4CE6-9FAD-6EBA0E12E9F9}"/>
              </a:ext>
            </a:extLst>
          </p:cNvPr>
          <p:cNvCxnSpPr/>
          <p:nvPr/>
        </p:nvCxnSpPr>
        <p:spPr>
          <a:xfrm>
            <a:off x="5782420" y="5641990"/>
            <a:ext cx="122548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659382F-75FB-42BE-B84F-57A21D48AD18}"/>
              </a:ext>
            </a:extLst>
          </p:cNvPr>
          <p:cNvSpPr txBox="1"/>
          <p:nvPr/>
        </p:nvSpPr>
        <p:spPr>
          <a:xfrm>
            <a:off x="6026015" y="5373936"/>
            <a:ext cx="469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latin typeface="+mj-lt"/>
                <a:cs typeface="Times New Roman" panose="02020603050405020304" pitchFamily="18" charset="0"/>
              </a:rPr>
              <a:t>V</a:t>
            </a:r>
            <a:r>
              <a:rPr lang="en-US" sz="2000" b="1" baseline="-25000" dirty="0" err="1">
                <a:latin typeface="+mj-lt"/>
                <a:cs typeface="Times New Roman" panose="02020603050405020304" pitchFamily="18" charset="0"/>
              </a:rPr>
              <a:t>m</a:t>
            </a:r>
            <a:endParaRPr lang="en-US" sz="2000" b="1" baseline="-25000" dirty="0"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CE2D22-B752-41A9-9D50-1A9D8CDDD93F}"/>
              </a:ext>
            </a:extLst>
          </p:cNvPr>
          <p:cNvCxnSpPr/>
          <p:nvPr/>
        </p:nvCxnSpPr>
        <p:spPr>
          <a:xfrm>
            <a:off x="3691454" y="2993256"/>
            <a:ext cx="509047" cy="0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4034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ChangeArrowheads="1"/>
          </p:cNvSpPr>
          <p:nvPr/>
        </p:nvSpPr>
        <p:spPr bwMode="auto">
          <a:xfrm>
            <a:off x="7537450" y="927100"/>
            <a:ext cx="757238" cy="5445125"/>
          </a:xfrm>
          <a:prstGeom prst="rect">
            <a:avLst/>
          </a:prstGeom>
          <a:solidFill>
            <a:srgbClr val="660066"/>
          </a:solidFill>
          <a:ln w="28575" cap="sq">
            <a:solidFill>
              <a:srgbClr val="660066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467" name="Rectangle 3"/>
          <p:cNvSpPr>
            <a:spLocks noChangeArrowheads="1"/>
          </p:cNvSpPr>
          <p:nvPr/>
        </p:nvSpPr>
        <p:spPr bwMode="auto">
          <a:xfrm>
            <a:off x="6529388" y="927100"/>
            <a:ext cx="757237" cy="5445125"/>
          </a:xfrm>
          <a:prstGeom prst="rect">
            <a:avLst/>
          </a:prstGeom>
          <a:solidFill>
            <a:srgbClr val="660066"/>
          </a:solidFill>
          <a:ln w="28575" cap="sq">
            <a:solidFill>
              <a:srgbClr val="660066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468" name="Rectangle 4"/>
          <p:cNvSpPr>
            <a:spLocks noChangeArrowheads="1"/>
          </p:cNvSpPr>
          <p:nvPr/>
        </p:nvSpPr>
        <p:spPr bwMode="auto">
          <a:xfrm>
            <a:off x="5487988" y="904875"/>
            <a:ext cx="757237" cy="5445125"/>
          </a:xfrm>
          <a:prstGeom prst="rect">
            <a:avLst/>
          </a:prstGeom>
          <a:solidFill>
            <a:srgbClr val="660066"/>
          </a:solidFill>
          <a:ln w="28575" cap="sq">
            <a:solidFill>
              <a:srgbClr val="660066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469" name="Rectangle 5"/>
          <p:cNvSpPr>
            <a:spLocks noChangeArrowheads="1"/>
          </p:cNvSpPr>
          <p:nvPr/>
        </p:nvSpPr>
        <p:spPr bwMode="auto">
          <a:xfrm>
            <a:off x="4446588" y="925513"/>
            <a:ext cx="757237" cy="5445125"/>
          </a:xfrm>
          <a:prstGeom prst="rect">
            <a:avLst/>
          </a:prstGeom>
          <a:solidFill>
            <a:srgbClr val="660066"/>
          </a:solidFill>
          <a:ln w="28575" cap="sq">
            <a:solidFill>
              <a:srgbClr val="660066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470" name="Rectangle 6"/>
          <p:cNvSpPr>
            <a:spLocks noChangeArrowheads="1"/>
          </p:cNvSpPr>
          <p:nvPr/>
        </p:nvSpPr>
        <p:spPr bwMode="auto">
          <a:xfrm>
            <a:off x="3394075" y="914400"/>
            <a:ext cx="757238" cy="5445125"/>
          </a:xfrm>
          <a:prstGeom prst="rect">
            <a:avLst/>
          </a:prstGeom>
          <a:solidFill>
            <a:srgbClr val="660066"/>
          </a:solidFill>
          <a:ln w="28575" cap="sq">
            <a:solidFill>
              <a:srgbClr val="660066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471" name="Oval 7"/>
          <p:cNvSpPr>
            <a:spLocks noChangeArrowheads="1"/>
          </p:cNvSpPr>
          <p:nvPr/>
        </p:nvSpPr>
        <p:spPr bwMode="auto">
          <a:xfrm>
            <a:off x="676275" y="1566863"/>
            <a:ext cx="457200" cy="457200"/>
          </a:xfrm>
          <a:prstGeom prst="ellipse">
            <a:avLst/>
          </a:prstGeom>
          <a:solidFill>
            <a:srgbClr val="800000">
              <a:alpha val="34117"/>
            </a:srgbClr>
          </a:solidFill>
          <a:ln w="12700" cap="sq">
            <a:solidFill>
              <a:srgbClr val="FF99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472" name="Text Box 8"/>
          <p:cNvSpPr txBox="1">
            <a:spLocks noChangeArrowheads="1"/>
          </p:cNvSpPr>
          <p:nvPr/>
        </p:nvSpPr>
        <p:spPr bwMode="auto">
          <a:xfrm>
            <a:off x="2105150" y="19347"/>
            <a:ext cx="5536965" cy="461665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Feature Detection by Visual Cortex Cells</a:t>
            </a:r>
          </a:p>
        </p:txBody>
      </p:sp>
      <p:sp>
        <p:nvSpPr>
          <p:cNvPr id="62473" name="Oval 9"/>
          <p:cNvSpPr>
            <a:spLocks noChangeArrowheads="1"/>
          </p:cNvSpPr>
          <p:nvPr/>
        </p:nvSpPr>
        <p:spPr bwMode="auto">
          <a:xfrm>
            <a:off x="674688" y="1041400"/>
            <a:ext cx="457200" cy="457200"/>
          </a:xfrm>
          <a:prstGeom prst="ellipse">
            <a:avLst/>
          </a:prstGeom>
          <a:solidFill>
            <a:srgbClr val="800000">
              <a:alpha val="27843"/>
            </a:srgbClr>
          </a:solidFill>
          <a:ln w="12700" cap="sq">
            <a:solidFill>
              <a:srgbClr val="FF99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474" name="Oval 10"/>
          <p:cNvSpPr>
            <a:spLocks noChangeArrowheads="1"/>
          </p:cNvSpPr>
          <p:nvPr/>
        </p:nvSpPr>
        <p:spPr bwMode="auto">
          <a:xfrm>
            <a:off x="725488" y="3595688"/>
            <a:ext cx="457200" cy="457200"/>
          </a:xfrm>
          <a:prstGeom prst="ellipse">
            <a:avLst/>
          </a:prstGeom>
          <a:solidFill>
            <a:srgbClr val="FFFF99">
              <a:alpha val="59999"/>
            </a:srgbClr>
          </a:solidFill>
          <a:ln w="12700" cap="sq">
            <a:solidFill>
              <a:srgbClr val="FF99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475" name="Oval 11"/>
          <p:cNvSpPr>
            <a:spLocks noChangeArrowheads="1"/>
          </p:cNvSpPr>
          <p:nvPr/>
        </p:nvSpPr>
        <p:spPr bwMode="auto">
          <a:xfrm>
            <a:off x="674688" y="1303338"/>
            <a:ext cx="457200" cy="457200"/>
          </a:xfrm>
          <a:prstGeom prst="ellipse">
            <a:avLst/>
          </a:prstGeom>
          <a:solidFill>
            <a:srgbClr val="800000">
              <a:alpha val="27843"/>
            </a:srgbClr>
          </a:solidFill>
          <a:ln w="12700" cap="sq">
            <a:solidFill>
              <a:srgbClr val="FF99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476" name="Oval 12"/>
          <p:cNvSpPr>
            <a:spLocks noChangeArrowheads="1"/>
          </p:cNvSpPr>
          <p:nvPr/>
        </p:nvSpPr>
        <p:spPr bwMode="auto">
          <a:xfrm>
            <a:off x="785813" y="1417638"/>
            <a:ext cx="228600" cy="228600"/>
          </a:xfrm>
          <a:prstGeom prst="ellipse">
            <a:avLst/>
          </a:prstGeom>
          <a:solidFill>
            <a:srgbClr val="FFFF99"/>
          </a:solidFill>
          <a:ln w="12700" cap="sq">
            <a:solidFill>
              <a:srgbClr val="FF99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477" name="Oval 13"/>
          <p:cNvSpPr>
            <a:spLocks noChangeArrowheads="1"/>
          </p:cNvSpPr>
          <p:nvPr/>
        </p:nvSpPr>
        <p:spPr bwMode="auto">
          <a:xfrm>
            <a:off x="787400" y="1681163"/>
            <a:ext cx="228600" cy="228600"/>
          </a:xfrm>
          <a:prstGeom prst="ellipse">
            <a:avLst/>
          </a:prstGeom>
          <a:solidFill>
            <a:srgbClr val="FFFF99"/>
          </a:solidFill>
          <a:ln w="12700" cap="sq">
            <a:solidFill>
              <a:srgbClr val="FF99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478" name="Oval 14"/>
          <p:cNvSpPr>
            <a:spLocks noChangeArrowheads="1"/>
          </p:cNvSpPr>
          <p:nvPr/>
        </p:nvSpPr>
        <p:spPr bwMode="auto">
          <a:xfrm>
            <a:off x="785813" y="1155700"/>
            <a:ext cx="228600" cy="228600"/>
          </a:xfrm>
          <a:prstGeom prst="ellipse">
            <a:avLst/>
          </a:prstGeom>
          <a:solidFill>
            <a:srgbClr val="FFFF99"/>
          </a:solidFill>
          <a:ln w="12700" cap="sq">
            <a:solidFill>
              <a:srgbClr val="FF99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479" name="Oval 15"/>
          <p:cNvSpPr>
            <a:spLocks noChangeArrowheads="1"/>
          </p:cNvSpPr>
          <p:nvPr/>
        </p:nvSpPr>
        <p:spPr bwMode="auto">
          <a:xfrm>
            <a:off x="1776413" y="1292225"/>
            <a:ext cx="482600" cy="484188"/>
          </a:xfrm>
          <a:prstGeom prst="ellipse">
            <a:avLst/>
          </a:prstGeom>
          <a:solidFill>
            <a:srgbClr val="FFCC00"/>
          </a:solidFill>
          <a:ln w="28575" cap="sq">
            <a:solidFill>
              <a:srgbClr val="FFFF99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480" name="Line 16"/>
          <p:cNvSpPr>
            <a:spLocks noChangeShapeType="1"/>
          </p:cNvSpPr>
          <p:nvPr/>
        </p:nvSpPr>
        <p:spPr bwMode="auto">
          <a:xfrm>
            <a:off x="1219200" y="1293813"/>
            <a:ext cx="514350" cy="157162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481" name="Line 17"/>
          <p:cNvSpPr>
            <a:spLocks noChangeShapeType="1"/>
          </p:cNvSpPr>
          <p:nvPr/>
        </p:nvSpPr>
        <p:spPr bwMode="auto">
          <a:xfrm>
            <a:off x="1187450" y="1566863"/>
            <a:ext cx="54610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482" name="Line 18"/>
          <p:cNvSpPr>
            <a:spLocks noChangeShapeType="1"/>
          </p:cNvSpPr>
          <p:nvPr/>
        </p:nvSpPr>
        <p:spPr bwMode="auto">
          <a:xfrm flipV="1">
            <a:off x="1208088" y="1682750"/>
            <a:ext cx="527050" cy="168275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483" name="Line 19"/>
          <p:cNvSpPr>
            <a:spLocks noChangeShapeType="1"/>
          </p:cNvSpPr>
          <p:nvPr/>
        </p:nvSpPr>
        <p:spPr bwMode="auto">
          <a:xfrm>
            <a:off x="2259013" y="1535113"/>
            <a:ext cx="652462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484" name="Line 20"/>
          <p:cNvSpPr>
            <a:spLocks noChangeShapeType="1"/>
          </p:cNvSpPr>
          <p:nvPr/>
        </p:nvSpPr>
        <p:spPr bwMode="auto">
          <a:xfrm>
            <a:off x="3025775" y="1524000"/>
            <a:ext cx="5486400" cy="0"/>
          </a:xfrm>
          <a:prstGeom prst="line">
            <a:avLst/>
          </a:prstGeom>
          <a:noFill/>
          <a:ln w="12700" cap="sq">
            <a:solidFill>
              <a:srgbClr val="3366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485" name="Rectangle 21"/>
          <p:cNvSpPr>
            <a:spLocks noChangeArrowheads="1"/>
          </p:cNvSpPr>
          <p:nvPr/>
        </p:nvSpPr>
        <p:spPr bwMode="auto">
          <a:xfrm>
            <a:off x="3449638" y="5446713"/>
            <a:ext cx="660400" cy="858837"/>
          </a:xfrm>
          <a:prstGeom prst="rect">
            <a:avLst/>
          </a:prstGeom>
          <a:solidFill>
            <a:srgbClr val="540000"/>
          </a:solidFill>
          <a:ln w="12700" cap="sq">
            <a:solidFill>
              <a:srgbClr val="FF9900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486" name="Rectangle 22"/>
          <p:cNvSpPr>
            <a:spLocks noChangeArrowheads="1"/>
          </p:cNvSpPr>
          <p:nvPr/>
        </p:nvSpPr>
        <p:spPr bwMode="auto">
          <a:xfrm>
            <a:off x="3676650" y="5622925"/>
            <a:ext cx="179388" cy="503238"/>
          </a:xfrm>
          <a:prstGeom prst="rect">
            <a:avLst/>
          </a:prstGeom>
          <a:solidFill>
            <a:srgbClr val="FFFF99"/>
          </a:solidFill>
          <a:ln w="28575" cap="sq">
            <a:solidFill>
              <a:srgbClr val="FFFF99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pSp>
        <p:nvGrpSpPr>
          <p:cNvPr id="62487" name="Group 23"/>
          <p:cNvGrpSpPr>
            <a:grpSpLocks/>
          </p:cNvGrpSpPr>
          <p:nvPr/>
        </p:nvGrpSpPr>
        <p:grpSpPr bwMode="auto">
          <a:xfrm rot="1798904">
            <a:off x="665163" y="2279650"/>
            <a:ext cx="458787" cy="982663"/>
            <a:chOff x="419" y="1436"/>
            <a:chExt cx="289" cy="619"/>
          </a:xfrm>
        </p:grpSpPr>
        <p:sp>
          <p:nvSpPr>
            <p:cNvPr id="62647" name="Oval 24"/>
            <p:cNvSpPr>
              <a:spLocks noChangeArrowheads="1"/>
            </p:cNvSpPr>
            <p:nvPr/>
          </p:nvSpPr>
          <p:spPr bwMode="auto">
            <a:xfrm>
              <a:off x="420" y="1767"/>
              <a:ext cx="288" cy="288"/>
            </a:xfrm>
            <a:prstGeom prst="ellipse">
              <a:avLst/>
            </a:prstGeom>
            <a:solidFill>
              <a:srgbClr val="800000">
                <a:alpha val="34117"/>
              </a:srgbClr>
            </a:solidFill>
            <a:ln w="12700" cap="sq">
              <a:solidFill>
                <a:srgbClr val="FF9900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2648" name="Oval 25"/>
            <p:cNvSpPr>
              <a:spLocks noChangeArrowheads="1"/>
            </p:cNvSpPr>
            <p:nvPr/>
          </p:nvSpPr>
          <p:spPr bwMode="auto">
            <a:xfrm>
              <a:off x="419" y="1436"/>
              <a:ext cx="288" cy="288"/>
            </a:xfrm>
            <a:prstGeom prst="ellipse">
              <a:avLst/>
            </a:prstGeom>
            <a:solidFill>
              <a:srgbClr val="800000">
                <a:alpha val="27843"/>
              </a:srgbClr>
            </a:solidFill>
            <a:ln w="12700" cap="sq">
              <a:solidFill>
                <a:srgbClr val="FF9900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2649" name="Oval 26"/>
            <p:cNvSpPr>
              <a:spLocks noChangeArrowheads="1"/>
            </p:cNvSpPr>
            <p:nvPr/>
          </p:nvSpPr>
          <p:spPr bwMode="auto">
            <a:xfrm>
              <a:off x="419" y="1601"/>
              <a:ext cx="288" cy="288"/>
            </a:xfrm>
            <a:prstGeom prst="ellipse">
              <a:avLst/>
            </a:prstGeom>
            <a:solidFill>
              <a:srgbClr val="800000">
                <a:alpha val="27843"/>
              </a:srgbClr>
            </a:solidFill>
            <a:ln w="12700" cap="sq">
              <a:solidFill>
                <a:srgbClr val="FF9900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2650" name="Oval 27"/>
            <p:cNvSpPr>
              <a:spLocks noChangeArrowheads="1"/>
            </p:cNvSpPr>
            <p:nvPr/>
          </p:nvSpPr>
          <p:spPr bwMode="auto">
            <a:xfrm>
              <a:off x="489" y="1673"/>
              <a:ext cx="144" cy="144"/>
            </a:xfrm>
            <a:prstGeom prst="ellipse">
              <a:avLst/>
            </a:prstGeom>
            <a:solidFill>
              <a:srgbClr val="FFFF99"/>
            </a:solidFill>
            <a:ln w="12700" cap="sq">
              <a:solidFill>
                <a:srgbClr val="FF9900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2651" name="Oval 28"/>
            <p:cNvSpPr>
              <a:spLocks noChangeArrowheads="1"/>
            </p:cNvSpPr>
            <p:nvPr/>
          </p:nvSpPr>
          <p:spPr bwMode="auto">
            <a:xfrm>
              <a:off x="490" y="1839"/>
              <a:ext cx="144" cy="144"/>
            </a:xfrm>
            <a:prstGeom prst="ellipse">
              <a:avLst/>
            </a:prstGeom>
            <a:solidFill>
              <a:srgbClr val="FFFF99"/>
            </a:solidFill>
            <a:ln w="12700" cap="sq">
              <a:solidFill>
                <a:srgbClr val="FF9900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2652" name="Oval 29"/>
            <p:cNvSpPr>
              <a:spLocks noChangeArrowheads="1"/>
            </p:cNvSpPr>
            <p:nvPr/>
          </p:nvSpPr>
          <p:spPr bwMode="auto">
            <a:xfrm>
              <a:off x="489" y="1508"/>
              <a:ext cx="144" cy="144"/>
            </a:xfrm>
            <a:prstGeom prst="ellipse">
              <a:avLst/>
            </a:prstGeom>
            <a:solidFill>
              <a:srgbClr val="FFFF99"/>
            </a:solidFill>
            <a:ln w="12700" cap="sq">
              <a:solidFill>
                <a:srgbClr val="FF9900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sp>
        <p:nvSpPr>
          <p:cNvPr id="62488" name="Oval 30"/>
          <p:cNvSpPr>
            <a:spLocks noChangeArrowheads="1"/>
          </p:cNvSpPr>
          <p:nvPr/>
        </p:nvSpPr>
        <p:spPr bwMode="auto">
          <a:xfrm>
            <a:off x="1766888" y="2530475"/>
            <a:ext cx="482600" cy="484188"/>
          </a:xfrm>
          <a:prstGeom prst="ellipse">
            <a:avLst/>
          </a:prstGeom>
          <a:solidFill>
            <a:srgbClr val="FFCC00"/>
          </a:solidFill>
          <a:ln w="28575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489" name="Line 31"/>
          <p:cNvSpPr>
            <a:spLocks noChangeShapeType="1"/>
          </p:cNvSpPr>
          <p:nvPr/>
        </p:nvSpPr>
        <p:spPr bwMode="auto">
          <a:xfrm>
            <a:off x="1293813" y="2532063"/>
            <a:ext cx="430212" cy="157162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490" name="Line 32"/>
          <p:cNvSpPr>
            <a:spLocks noChangeShapeType="1"/>
          </p:cNvSpPr>
          <p:nvPr/>
        </p:nvSpPr>
        <p:spPr bwMode="auto">
          <a:xfrm>
            <a:off x="1177925" y="2805113"/>
            <a:ext cx="54610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491" name="Line 33"/>
          <p:cNvSpPr>
            <a:spLocks noChangeShapeType="1"/>
          </p:cNvSpPr>
          <p:nvPr/>
        </p:nvSpPr>
        <p:spPr bwMode="auto">
          <a:xfrm flipV="1">
            <a:off x="1009650" y="2921000"/>
            <a:ext cx="715963" cy="138113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492" name="Line 34"/>
          <p:cNvSpPr>
            <a:spLocks noChangeShapeType="1"/>
          </p:cNvSpPr>
          <p:nvPr/>
        </p:nvSpPr>
        <p:spPr bwMode="auto">
          <a:xfrm>
            <a:off x="2249488" y="2773363"/>
            <a:ext cx="652462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493" name="Rectangle 35"/>
          <p:cNvSpPr>
            <a:spLocks noChangeArrowheads="1"/>
          </p:cNvSpPr>
          <p:nvPr/>
        </p:nvSpPr>
        <p:spPr bwMode="auto">
          <a:xfrm>
            <a:off x="4489450" y="5472113"/>
            <a:ext cx="660400" cy="830262"/>
          </a:xfrm>
          <a:prstGeom prst="rect">
            <a:avLst/>
          </a:prstGeom>
          <a:solidFill>
            <a:srgbClr val="540000"/>
          </a:solidFill>
          <a:ln w="12700" cap="sq">
            <a:solidFill>
              <a:srgbClr val="FF9900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494" name="Rectangle 36"/>
          <p:cNvSpPr>
            <a:spLocks noChangeArrowheads="1"/>
          </p:cNvSpPr>
          <p:nvPr/>
        </p:nvSpPr>
        <p:spPr bwMode="auto">
          <a:xfrm rot="2400000">
            <a:off x="4735513" y="5664200"/>
            <a:ext cx="160337" cy="476250"/>
          </a:xfrm>
          <a:prstGeom prst="rect">
            <a:avLst/>
          </a:prstGeom>
          <a:solidFill>
            <a:srgbClr val="FFFF99"/>
          </a:solidFill>
          <a:ln w="28575" cap="sq">
            <a:solidFill>
              <a:srgbClr val="FFFF99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495" name="Oval 37"/>
          <p:cNvSpPr>
            <a:spLocks noChangeArrowheads="1"/>
          </p:cNvSpPr>
          <p:nvPr/>
        </p:nvSpPr>
        <p:spPr bwMode="auto">
          <a:xfrm>
            <a:off x="725488" y="3848100"/>
            <a:ext cx="457200" cy="457200"/>
          </a:xfrm>
          <a:prstGeom prst="ellipse">
            <a:avLst/>
          </a:prstGeom>
          <a:solidFill>
            <a:srgbClr val="FFFF99">
              <a:alpha val="59999"/>
            </a:srgbClr>
          </a:solidFill>
          <a:ln w="12700" cap="sq">
            <a:solidFill>
              <a:srgbClr val="FF99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496" name="Oval 38"/>
          <p:cNvSpPr>
            <a:spLocks noChangeArrowheads="1"/>
          </p:cNvSpPr>
          <p:nvPr/>
        </p:nvSpPr>
        <p:spPr bwMode="auto">
          <a:xfrm>
            <a:off x="723900" y="4110038"/>
            <a:ext cx="457200" cy="457200"/>
          </a:xfrm>
          <a:prstGeom prst="ellipse">
            <a:avLst/>
          </a:prstGeom>
          <a:solidFill>
            <a:srgbClr val="FFFF99">
              <a:alpha val="59999"/>
            </a:srgbClr>
          </a:solidFill>
          <a:ln w="12700" cap="sq">
            <a:solidFill>
              <a:srgbClr val="FF99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497" name="Oval 39"/>
          <p:cNvSpPr>
            <a:spLocks noChangeArrowheads="1"/>
          </p:cNvSpPr>
          <p:nvPr/>
        </p:nvSpPr>
        <p:spPr bwMode="auto">
          <a:xfrm>
            <a:off x="836613" y="3709988"/>
            <a:ext cx="228600" cy="228600"/>
          </a:xfrm>
          <a:prstGeom prst="ellipse">
            <a:avLst/>
          </a:prstGeom>
          <a:solidFill>
            <a:srgbClr val="800000"/>
          </a:solidFill>
          <a:ln w="12700" cap="sq">
            <a:solidFill>
              <a:srgbClr val="FF99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498" name="Oval 40"/>
          <p:cNvSpPr>
            <a:spLocks noChangeArrowheads="1"/>
          </p:cNvSpPr>
          <p:nvPr/>
        </p:nvSpPr>
        <p:spPr bwMode="auto">
          <a:xfrm>
            <a:off x="835025" y="4224338"/>
            <a:ext cx="228600" cy="228600"/>
          </a:xfrm>
          <a:prstGeom prst="ellipse">
            <a:avLst/>
          </a:prstGeom>
          <a:solidFill>
            <a:srgbClr val="800000"/>
          </a:solidFill>
          <a:ln w="12700" cap="sq">
            <a:solidFill>
              <a:srgbClr val="FF99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499" name="Oval 41"/>
          <p:cNvSpPr>
            <a:spLocks noChangeArrowheads="1"/>
          </p:cNvSpPr>
          <p:nvPr/>
        </p:nvSpPr>
        <p:spPr bwMode="auto">
          <a:xfrm>
            <a:off x="836613" y="3962400"/>
            <a:ext cx="228600" cy="228600"/>
          </a:xfrm>
          <a:prstGeom prst="ellipse">
            <a:avLst/>
          </a:prstGeom>
          <a:solidFill>
            <a:srgbClr val="800000">
              <a:alpha val="83136"/>
            </a:srgbClr>
          </a:solidFill>
          <a:ln w="12700" cap="sq">
            <a:solidFill>
              <a:srgbClr val="FF99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00" name="Oval 42"/>
          <p:cNvSpPr>
            <a:spLocks noChangeArrowheads="1"/>
          </p:cNvSpPr>
          <p:nvPr/>
        </p:nvSpPr>
        <p:spPr bwMode="auto">
          <a:xfrm>
            <a:off x="1817688" y="3825875"/>
            <a:ext cx="482600" cy="484188"/>
          </a:xfrm>
          <a:prstGeom prst="ellipse">
            <a:avLst/>
          </a:prstGeom>
          <a:solidFill>
            <a:srgbClr val="FFCC00"/>
          </a:solidFill>
          <a:ln w="28575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01" name="Line 43"/>
          <p:cNvSpPr>
            <a:spLocks noChangeShapeType="1"/>
          </p:cNvSpPr>
          <p:nvPr/>
        </p:nvSpPr>
        <p:spPr bwMode="auto">
          <a:xfrm>
            <a:off x="1260475" y="3827463"/>
            <a:ext cx="514350" cy="157162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02" name="Line 44"/>
          <p:cNvSpPr>
            <a:spLocks noChangeShapeType="1"/>
          </p:cNvSpPr>
          <p:nvPr/>
        </p:nvSpPr>
        <p:spPr bwMode="auto">
          <a:xfrm>
            <a:off x="1228725" y="4100513"/>
            <a:ext cx="54610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03" name="Line 45"/>
          <p:cNvSpPr>
            <a:spLocks noChangeShapeType="1"/>
          </p:cNvSpPr>
          <p:nvPr/>
        </p:nvSpPr>
        <p:spPr bwMode="auto">
          <a:xfrm flipV="1">
            <a:off x="1249363" y="4216400"/>
            <a:ext cx="527050" cy="168275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04" name="Line 46"/>
          <p:cNvSpPr>
            <a:spLocks noChangeShapeType="1"/>
          </p:cNvSpPr>
          <p:nvPr/>
        </p:nvSpPr>
        <p:spPr bwMode="auto">
          <a:xfrm>
            <a:off x="2300288" y="4068763"/>
            <a:ext cx="652462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05" name="Rectangle 47"/>
          <p:cNvSpPr>
            <a:spLocks noChangeArrowheads="1"/>
          </p:cNvSpPr>
          <p:nvPr/>
        </p:nvSpPr>
        <p:spPr bwMode="auto">
          <a:xfrm>
            <a:off x="5541963" y="5451475"/>
            <a:ext cx="660400" cy="830263"/>
          </a:xfrm>
          <a:prstGeom prst="rect">
            <a:avLst/>
          </a:prstGeom>
          <a:solidFill>
            <a:srgbClr val="FFFF99"/>
          </a:solidFill>
          <a:ln w="12700" cap="sq">
            <a:solidFill>
              <a:srgbClr val="FF9900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06" name="Rectangle 48"/>
          <p:cNvSpPr>
            <a:spLocks noChangeArrowheads="1"/>
          </p:cNvSpPr>
          <p:nvPr/>
        </p:nvSpPr>
        <p:spPr bwMode="auto">
          <a:xfrm>
            <a:off x="5780088" y="5630863"/>
            <a:ext cx="190500" cy="493712"/>
          </a:xfrm>
          <a:prstGeom prst="rect">
            <a:avLst/>
          </a:prstGeom>
          <a:solidFill>
            <a:srgbClr val="540000"/>
          </a:solidFill>
          <a:ln w="28575" cap="sq">
            <a:solidFill>
              <a:srgbClr val="540000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07" name="Oval 49"/>
          <p:cNvSpPr>
            <a:spLocks noChangeArrowheads="1"/>
          </p:cNvSpPr>
          <p:nvPr/>
        </p:nvSpPr>
        <p:spPr bwMode="auto">
          <a:xfrm>
            <a:off x="725488" y="4846638"/>
            <a:ext cx="457200" cy="457200"/>
          </a:xfrm>
          <a:prstGeom prst="ellipse">
            <a:avLst/>
          </a:prstGeom>
          <a:solidFill>
            <a:srgbClr val="FFFF99">
              <a:alpha val="59999"/>
            </a:srgbClr>
          </a:solidFill>
          <a:ln w="12700" cap="sq">
            <a:solidFill>
              <a:srgbClr val="FF99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08" name="Oval 50"/>
          <p:cNvSpPr>
            <a:spLocks noChangeArrowheads="1"/>
          </p:cNvSpPr>
          <p:nvPr/>
        </p:nvSpPr>
        <p:spPr bwMode="auto">
          <a:xfrm>
            <a:off x="725488" y="5099050"/>
            <a:ext cx="457200" cy="457200"/>
          </a:xfrm>
          <a:prstGeom prst="ellipse">
            <a:avLst/>
          </a:prstGeom>
          <a:solidFill>
            <a:srgbClr val="FFFF99">
              <a:alpha val="59999"/>
            </a:srgbClr>
          </a:solidFill>
          <a:ln w="12700" cap="sq">
            <a:solidFill>
              <a:srgbClr val="FF99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09" name="Oval 51"/>
          <p:cNvSpPr>
            <a:spLocks noChangeArrowheads="1"/>
          </p:cNvSpPr>
          <p:nvPr/>
        </p:nvSpPr>
        <p:spPr bwMode="auto">
          <a:xfrm>
            <a:off x="723900" y="5360988"/>
            <a:ext cx="457200" cy="457200"/>
          </a:xfrm>
          <a:prstGeom prst="ellipse">
            <a:avLst/>
          </a:prstGeom>
          <a:solidFill>
            <a:srgbClr val="FFFF99">
              <a:alpha val="59999"/>
            </a:srgbClr>
          </a:solidFill>
          <a:ln w="12700" cap="sq">
            <a:solidFill>
              <a:srgbClr val="FF99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10" name="Oval 52"/>
          <p:cNvSpPr>
            <a:spLocks noChangeArrowheads="1"/>
          </p:cNvSpPr>
          <p:nvPr/>
        </p:nvSpPr>
        <p:spPr bwMode="auto">
          <a:xfrm>
            <a:off x="836613" y="4960938"/>
            <a:ext cx="228600" cy="228600"/>
          </a:xfrm>
          <a:prstGeom prst="ellipse">
            <a:avLst/>
          </a:prstGeom>
          <a:solidFill>
            <a:srgbClr val="800000"/>
          </a:solidFill>
          <a:ln w="12700" cap="sq">
            <a:solidFill>
              <a:srgbClr val="FF99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11" name="Oval 53"/>
          <p:cNvSpPr>
            <a:spLocks noChangeArrowheads="1"/>
          </p:cNvSpPr>
          <p:nvPr/>
        </p:nvSpPr>
        <p:spPr bwMode="auto">
          <a:xfrm>
            <a:off x="835025" y="5475288"/>
            <a:ext cx="228600" cy="228600"/>
          </a:xfrm>
          <a:prstGeom prst="ellipse">
            <a:avLst/>
          </a:prstGeom>
          <a:solidFill>
            <a:srgbClr val="800000"/>
          </a:solidFill>
          <a:ln w="12700" cap="sq">
            <a:solidFill>
              <a:srgbClr val="FF99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12" name="Oval 54"/>
          <p:cNvSpPr>
            <a:spLocks noChangeArrowheads="1"/>
          </p:cNvSpPr>
          <p:nvPr/>
        </p:nvSpPr>
        <p:spPr bwMode="auto">
          <a:xfrm>
            <a:off x="836613" y="5213350"/>
            <a:ext cx="228600" cy="228600"/>
          </a:xfrm>
          <a:prstGeom prst="ellipse">
            <a:avLst/>
          </a:prstGeom>
          <a:solidFill>
            <a:srgbClr val="800000">
              <a:alpha val="83136"/>
            </a:srgbClr>
          </a:solidFill>
          <a:ln w="12700" cap="sq">
            <a:solidFill>
              <a:srgbClr val="FF99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13" name="Oval 55"/>
          <p:cNvSpPr>
            <a:spLocks noChangeArrowheads="1"/>
          </p:cNvSpPr>
          <p:nvPr/>
        </p:nvSpPr>
        <p:spPr bwMode="auto">
          <a:xfrm>
            <a:off x="1817688" y="5076825"/>
            <a:ext cx="482600" cy="484188"/>
          </a:xfrm>
          <a:prstGeom prst="ellipse">
            <a:avLst/>
          </a:prstGeom>
          <a:solidFill>
            <a:srgbClr val="FFCC00"/>
          </a:solidFill>
          <a:ln w="28575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14" name="Line 56"/>
          <p:cNvSpPr>
            <a:spLocks noChangeShapeType="1"/>
          </p:cNvSpPr>
          <p:nvPr/>
        </p:nvSpPr>
        <p:spPr bwMode="auto">
          <a:xfrm>
            <a:off x="1260475" y="5078413"/>
            <a:ext cx="514350" cy="157162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15" name="Line 57"/>
          <p:cNvSpPr>
            <a:spLocks noChangeShapeType="1"/>
          </p:cNvSpPr>
          <p:nvPr/>
        </p:nvSpPr>
        <p:spPr bwMode="auto">
          <a:xfrm>
            <a:off x="1228725" y="5351463"/>
            <a:ext cx="493713" cy="0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oval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16" name="Line 58"/>
          <p:cNvSpPr>
            <a:spLocks noChangeShapeType="1"/>
          </p:cNvSpPr>
          <p:nvPr/>
        </p:nvSpPr>
        <p:spPr bwMode="auto">
          <a:xfrm flipV="1">
            <a:off x="1249363" y="5467350"/>
            <a:ext cx="527050" cy="168275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17" name="Line 59"/>
          <p:cNvSpPr>
            <a:spLocks noChangeShapeType="1"/>
          </p:cNvSpPr>
          <p:nvPr/>
        </p:nvSpPr>
        <p:spPr bwMode="auto">
          <a:xfrm>
            <a:off x="2300288" y="5319713"/>
            <a:ext cx="652462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pSp>
        <p:nvGrpSpPr>
          <p:cNvPr id="62518" name="Group 60"/>
          <p:cNvGrpSpPr>
            <a:grpSpLocks/>
          </p:cNvGrpSpPr>
          <p:nvPr/>
        </p:nvGrpSpPr>
        <p:grpSpPr bwMode="auto">
          <a:xfrm>
            <a:off x="6615113" y="5491163"/>
            <a:ext cx="617537" cy="830262"/>
            <a:chOff x="1340" y="3638"/>
            <a:chExt cx="416" cy="523"/>
          </a:xfrm>
        </p:grpSpPr>
        <p:sp>
          <p:nvSpPr>
            <p:cNvPr id="62644" name="Rectangle 61"/>
            <p:cNvSpPr>
              <a:spLocks noChangeArrowheads="1"/>
            </p:cNvSpPr>
            <p:nvPr/>
          </p:nvSpPr>
          <p:spPr bwMode="auto">
            <a:xfrm>
              <a:off x="1340" y="3638"/>
              <a:ext cx="416" cy="523"/>
            </a:xfrm>
            <a:prstGeom prst="rect">
              <a:avLst/>
            </a:prstGeom>
            <a:solidFill>
              <a:srgbClr val="540000"/>
            </a:solidFill>
            <a:ln w="12700" cap="sq">
              <a:solidFill>
                <a:srgbClr val="FF9900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2645" name="Rectangle 62"/>
            <p:cNvSpPr>
              <a:spLocks noChangeArrowheads="1"/>
            </p:cNvSpPr>
            <p:nvPr/>
          </p:nvSpPr>
          <p:spPr bwMode="auto">
            <a:xfrm>
              <a:off x="1485" y="3719"/>
              <a:ext cx="119" cy="119"/>
            </a:xfrm>
            <a:prstGeom prst="rect">
              <a:avLst/>
            </a:prstGeom>
            <a:solidFill>
              <a:srgbClr val="FFFF99"/>
            </a:solidFill>
            <a:ln w="28575" cap="sq">
              <a:solidFill>
                <a:srgbClr val="FFFF99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2646" name="Rectangle 63"/>
            <p:cNvSpPr>
              <a:spLocks noChangeArrowheads="1"/>
            </p:cNvSpPr>
            <p:nvPr/>
          </p:nvSpPr>
          <p:spPr bwMode="auto">
            <a:xfrm>
              <a:off x="1484" y="3950"/>
              <a:ext cx="119" cy="119"/>
            </a:xfrm>
            <a:prstGeom prst="rect">
              <a:avLst/>
            </a:prstGeom>
            <a:solidFill>
              <a:srgbClr val="FFFF99"/>
            </a:solidFill>
            <a:ln w="28575" cap="sq">
              <a:solidFill>
                <a:srgbClr val="FFFF99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62519" name="Group 64"/>
          <p:cNvGrpSpPr>
            <a:grpSpLocks/>
          </p:cNvGrpSpPr>
          <p:nvPr/>
        </p:nvGrpSpPr>
        <p:grpSpPr bwMode="auto">
          <a:xfrm>
            <a:off x="7589838" y="5492750"/>
            <a:ext cx="650875" cy="830263"/>
            <a:chOff x="1404" y="3685"/>
            <a:chExt cx="410" cy="523"/>
          </a:xfrm>
        </p:grpSpPr>
        <p:sp>
          <p:nvSpPr>
            <p:cNvPr id="62639" name="Rectangle 65"/>
            <p:cNvSpPr>
              <a:spLocks noChangeArrowheads="1"/>
            </p:cNvSpPr>
            <p:nvPr/>
          </p:nvSpPr>
          <p:spPr bwMode="auto">
            <a:xfrm>
              <a:off x="1412" y="3685"/>
              <a:ext cx="396" cy="523"/>
            </a:xfrm>
            <a:prstGeom prst="rect">
              <a:avLst/>
            </a:prstGeom>
            <a:solidFill>
              <a:srgbClr val="FFFF99"/>
            </a:solidFill>
            <a:ln w="12700" cap="sq">
              <a:solidFill>
                <a:srgbClr val="FF9900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2640" name="Rectangle 66"/>
            <p:cNvSpPr>
              <a:spLocks noChangeArrowheads="1"/>
            </p:cNvSpPr>
            <p:nvPr/>
          </p:nvSpPr>
          <p:spPr bwMode="auto">
            <a:xfrm>
              <a:off x="1530" y="3739"/>
              <a:ext cx="146" cy="133"/>
            </a:xfrm>
            <a:prstGeom prst="rect">
              <a:avLst/>
            </a:prstGeom>
            <a:solidFill>
              <a:srgbClr val="540000"/>
            </a:solidFill>
            <a:ln w="12700" cap="sq">
              <a:solidFill>
                <a:srgbClr val="FF9900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2641" name="Rectangle 67"/>
            <p:cNvSpPr>
              <a:spLocks noChangeArrowheads="1"/>
            </p:cNvSpPr>
            <p:nvPr/>
          </p:nvSpPr>
          <p:spPr bwMode="auto">
            <a:xfrm>
              <a:off x="1530" y="4003"/>
              <a:ext cx="152" cy="126"/>
            </a:xfrm>
            <a:prstGeom prst="rect">
              <a:avLst/>
            </a:prstGeom>
            <a:solidFill>
              <a:srgbClr val="540000"/>
            </a:solidFill>
            <a:ln w="12700" cap="sq">
              <a:solidFill>
                <a:srgbClr val="540000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2642" name="Rectangle 68"/>
            <p:cNvSpPr>
              <a:spLocks noChangeArrowheads="1"/>
            </p:cNvSpPr>
            <p:nvPr/>
          </p:nvSpPr>
          <p:spPr bwMode="auto">
            <a:xfrm>
              <a:off x="1404" y="3865"/>
              <a:ext cx="127" cy="145"/>
            </a:xfrm>
            <a:prstGeom prst="rect">
              <a:avLst/>
            </a:prstGeom>
            <a:solidFill>
              <a:srgbClr val="540000"/>
            </a:solidFill>
            <a:ln w="12700" cap="sq">
              <a:solidFill>
                <a:srgbClr val="540000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2643" name="Rectangle 69"/>
            <p:cNvSpPr>
              <a:spLocks noChangeArrowheads="1"/>
            </p:cNvSpPr>
            <p:nvPr/>
          </p:nvSpPr>
          <p:spPr bwMode="auto">
            <a:xfrm>
              <a:off x="1674" y="3865"/>
              <a:ext cx="140" cy="145"/>
            </a:xfrm>
            <a:prstGeom prst="rect">
              <a:avLst/>
            </a:prstGeom>
            <a:solidFill>
              <a:srgbClr val="540000"/>
            </a:solidFill>
            <a:ln w="12700" cap="sq">
              <a:solidFill>
                <a:srgbClr val="540000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sp>
        <p:nvSpPr>
          <p:cNvPr id="62520" name="Line 70"/>
          <p:cNvSpPr>
            <a:spLocks noChangeShapeType="1"/>
          </p:cNvSpPr>
          <p:nvPr/>
        </p:nvSpPr>
        <p:spPr bwMode="auto">
          <a:xfrm>
            <a:off x="2994025" y="2763838"/>
            <a:ext cx="5486400" cy="0"/>
          </a:xfrm>
          <a:prstGeom prst="line">
            <a:avLst/>
          </a:prstGeom>
          <a:noFill/>
          <a:ln w="12700" cap="sq">
            <a:solidFill>
              <a:srgbClr val="3366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21" name="Line 71"/>
          <p:cNvSpPr>
            <a:spLocks noChangeShapeType="1"/>
          </p:cNvSpPr>
          <p:nvPr/>
        </p:nvSpPr>
        <p:spPr bwMode="auto">
          <a:xfrm>
            <a:off x="3046413" y="4056063"/>
            <a:ext cx="5486400" cy="0"/>
          </a:xfrm>
          <a:prstGeom prst="line">
            <a:avLst/>
          </a:prstGeom>
          <a:noFill/>
          <a:ln w="12700" cap="sq">
            <a:solidFill>
              <a:srgbClr val="3366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22" name="Line 72"/>
          <p:cNvSpPr>
            <a:spLocks noChangeShapeType="1"/>
          </p:cNvSpPr>
          <p:nvPr/>
        </p:nvSpPr>
        <p:spPr bwMode="auto">
          <a:xfrm>
            <a:off x="3087688" y="5297488"/>
            <a:ext cx="5486400" cy="0"/>
          </a:xfrm>
          <a:prstGeom prst="line">
            <a:avLst/>
          </a:prstGeom>
          <a:noFill/>
          <a:ln w="12700" cap="sq">
            <a:solidFill>
              <a:srgbClr val="3366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23" name="Line 73"/>
          <p:cNvSpPr>
            <a:spLocks noChangeShapeType="1"/>
          </p:cNvSpPr>
          <p:nvPr/>
        </p:nvSpPr>
        <p:spPr bwMode="auto">
          <a:xfrm>
            <a:off x="3438525" y="1041400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24" name="Line 74"/>
          <p:cNvSpPr>
            <a:spLocks noChangeShapeType="1"/>
          </p:cNvSpPr>
          <p:nvPr/>
        </p:nvSpPr>
        <p:spPr bwMode="auto">
          <a:xfrm>
            <a:off x="3478213" y="1041400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25" name="Line 75"/>
          <p:cNvSpPr>
            <a:spLocks noChangeShapeType="1"/>
          </p:cNvSpPr>
          <p:nvPr/>
        </p:nvSpPr>
        <p:spPr bwMode="auto">
          <a:xfrm>
            <a:off x="3532188" y="1041400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26" name="Line 76"/>
          <p:cNvSpPr>
            <a:spLocks noChangeShapeType="1"/>
          </p:cNvSpPr>
          <p:nvPr/>
        </p:nvSpPr>
        <p:spPr bwMode="auto">
          <a:xfrm>
            <a:off x="3732213" y="1041400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27" name="Line 77"/>
          <p:cNvSpPr>
            <a:spLocks noChangeShapeType="1"/>
          </p:cNvSpPr>
          <p:nvPr/>
        </p:nvSpPr>
        <p:spPr bwMode="auto">
          <a:xfrm>
            <a:off x="3910013" y="1041400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28" name="Line 78"/>
          <p:cNvSpPr>
            <a:spLocks noChangeShapeType="1"/>
          </p:cNvSpPr>
          <p:nvPr/>
        </p:nvSpPr>
        <p:spPr bwMode="auto">
          <a:xfrm>
            <a:off x="3595688" y="1041400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29" name="Line 79"/>
          <p:cNvSpPr>
            <a:spLocks noChangeShapeType="1"/>
          </p:cNvSpPr>
          <p:nvPr/>
        </p:nvSpPr>
        <p:spPr bwMode="auto">
          <a:xfrm>
            <a:off x="3668713" y="1041400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30" name="Line 80"/>
          <p:cNvSpPr>
            <a:spLocks noChangeShapeType="1"/>
          </p:cNvSpPr>
          <p:nvPr/>
        </p:nvSpPr>
        <p:spPr bwMode="auto">
          <a:xfrm>
            <a:off x="3814763" y="1041400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31" name="Line 81"/>
          <p:cNvSpPr>
            <a:spLocks noChangeShapeType="1"/>
          </p:cNvSpPr>
          <p:nvPr/>
        </p:nvSpPr>
        <p:spPr bwMode="auto">
          <a:xfrm>
            <a:off x="4035425" y="103028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32" name="Line 82"/>
          <p:cNvSpPr>
            <a:spLocks noChangeShapeType="1"/>
          </p:cNvSpPr>
          <p:nvPr/>
        </p:nvSpPr>
        <p:spPr bwMode="auto">
          <a:xfrm>
            <a:off x="4487863" y="1041400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33" name="Line 83"/>
          <p:cNvSpPr>
            <a:spLocks noChangeShapeType="1"/>
          </p:cNvSpPr>
          <p:nvPr/>
        </p:nvSpPr>
        <p:spPr bwMode="auto">
          <a:xfrm>
            <a:off x="4572000" y="104298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34" name="Line 84"/>
          <p:cNvSpPr>
            <a:spLocks noChangeShapeType="1"/>
          </p:cNvSpPr>
          <p:nvPr/>
        </p:nvSpPr>
        <p:spPr bwMode="auto">
          <a:xfrm>
            <a:off x="4665663" y="104298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35" name="Line 85"/>
          <p:cNvSpPr>
            <a:spLocks noChangeShapeType="1"/>
          </p:cNvSpPr>
          <p:nvPr/>
        </p:nvSpPr>
        <p:spPr bwMode="auto">
          <a:xfrm>
            <a:off x="4833938" y="104298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36" name="Line 86"/>
          <p:cNvSpPr>
            <a:spLocks noChangeShapeType="1"/>
          </p:cNvSpPr>
          <p:nvPr/>
        </p:nvSpPr>
        <p:spPr bwMode="auto">
          <a:xfrm>
            <a:off x="5075238" y="104298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37" name="Line 87"/>
          <p:cNvSpPr>
            <a:spLocks noChangeShapeType="1"/>
          </p:cNvSpPr>
          <p:nvPr/>
        </p:nvSpPr>
        <p:spPr bwMode="auto">
          <a:xfrm>
            <a:off x="5348288" y="1041400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38" name="Line 88"/>
          <p:cNvSpPr>
            <a:spLocks noChangeShapeType="1"/>
          </p:cNvSpPr>
          <p:nvPr/>
        </p:nvSpPr>
        <p:spPr bwMode="auto">
          <a:xfrm>
            <a:off x="6273800" y="1041400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39" name="Line 89"/>
          <p:cNvSpPr>
            <a:spLocks noChangeShapeType="1"/>
          </p:cNvSpPr>
          <p:nvPr/>
        </p:nvSpPr>
        <p:spPr bwMode="auto">
          <a:xfrm>
            <a:off x="6315075" y="1041400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40" name="Line 90"/>
          <p:cNvSpPr>
            <a:spLocks noChangeShapeType="1"/>
          </p:cNvSpPr>
          <p:nvPr/>
        </p:nvSpPr>
        <p:spPr bwMode="auto">
          <a:xfrm>
            <a:off x="6376988" y="1041400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41" name="Line 91"/>
          <p:cNvSpPr>
            <a:spLocks noChangeShapeType="1"/>
          </p:cNvSpPr>
          <p:nvPr/>
        </p:nvSpPr>
        <p:spPr bwMode="auto">
          <a:xfrm>
            <a:off x="6586538" y="1041400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42" name="Line 92"/>
          <p:cNvSpPr>
            <a:spLocks noChangeShapeType="1"/>
          </p:cNvSpPr>
          <p:nvPr/>
        </p:nvSpPr>
        <p:spPr bwMode="auto">
          <a:xfrm>
            <a:off x="6650038" y="1041400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43" name="Line 93"/>
          <p:cNvSpPr>
            <a:spLocks noChangeShapeType="1"/>
          </p:cNvSpPr>
          <p:nvPr/>
        </p:nvSpPr>
        <p:spPr bwMode="auto">
          <a:xfrm>
            <a:off x="6732588" y="1041400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44" name="Line 94"/>
          <p:cNvSpPr>
            <a:spLocks noChangeShapeType="1"/>
          </p:cNvSpPr>
          <p:nvPr/>
        </p:nvSpPr>
        <p:spPr bwMode="auto">
          <a:xfrm>
            <a:off x="6889750" y="1041400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45" name="Line 95"/>
          <p:cNvSpPr>
            <a:spLocks noChangeShapeType="1"/>
          </p:cNvSpPr>
          <p:nvPr/>
        </p:nvSpPr>
        <p:spPr bwMode="auto">
          <a:xfrm>
            <a:off x="7151688" y="1041400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46" name="Line 96"/>
          <p:cNvSpPr>
            <a:spLocks noChangeShapeType="1"/>
          </p:cNvSpPr>
          <p:nvPr/>
        </p:nvSpPr>
        <p:spPr bwMode="auto">
          <a:xfrm>
            <a:off x="7477125" y="1041400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47" name="Line 97"/>
          <p:cNvSpPr>
            <a:spLocks noChangeShapeType="1"/>
          </p:cNvSpPr>
          <p:nvPr/>
        </p:nvSpPr>
        <p:spPr bwMode="auto">
          <a:xfrm>
            <a:off x="7591425" y="104298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48" name="Line 98"/>
          <p:cNvSpPr>
            <a:spLocks noChangeShapeType="1"/>
          </p:cNvSpPr>
          <p:nvPr/>
        </p:nvSpPr>
        <p:spPr bwMode="auto">
          <a:xfrm>
            <a:off x="7685088" y="1031875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49" name="Line 99"/>
          <p:cNvSpPr>
            <a:spLocks noChangeShapeType="1"/>
          </p:cNvSpPr>
          <p:nvPr/>
        </p:nvSpPr>
        <p:spPr bwMode="auto">
          <a:xfrm>
            <a:off x="7780338" y="104298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50" name="Line 100"/>
          <p:cNvSpPr>
            <a:spLocks noChangeShapeType="1"/>
          </p:cNvSpPr>
          <p:nvPr/>
        </p:nvSpPr>
        <p:spPr bwMode="auto">
          <a:xfrm>
            <a:off x="7916863" y="104298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51" name="Line 101"/>
          <p:cNvSpPr>
            <a:spLocks noChangeShapeType="1"/>
          </p:cNvSpPr>
          <p:nvPr/>
        </p:nvSpPr>
        <p:spPr bwMode="auto">
          <a:xfrm>
            <a:off x="8148638" y="104298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52" name="Line 102"/>
          <p:cNvSpPr>
            <a:spLocks noChangeShapeType="1"/>
          </p:cNvSpPr>
          <p:nvPr/>
        </p:nvSpPr>
        <p:spPr bwMode="auto">
          <a:xfrm>
            <a:off x="4467225" y="2270125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53" name="Line 103"/>
          <p:cNvSpPr>
            <a:spLocks noChangeShapeType="1"/>
          </p:cNvSpPr>
          <p:nvPr/>
        </p:nvSpPr>
        <p:spPr bwMode="auto">
          <a:xfrm>
            <a:off x="4506913" y="2270125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54" name="Line 104"/>
          <p:cNvSpPr>
            <a:spLocks noChangeShapeType="1"/>
          </p:cNvSpPr>
          <p:nvPr/>
        </p:nvSpPr>
        <p:spPr bwMode="auto">
          <a:xfrm>
            <a:off x="4560888" y="2270125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55" name="Line 105"/>
          <p:cNvSpPr>
            <a:spLocks noChangeShapeType="1"/>
          </p:cNvSpPr>
          <p:nvPr/>
        </p:nvSpPr>
        <p:spPr bwMode="auto">
          <a:xfrm>
            <a:off x="4760913" y="2270125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56" name="Line 106"/>
          <p:cNvSpPr>
            <a:spLocks noChangeShapeType="1"/>
          </p:cNvSpPr>
          <p:nvPr/>
        </p:nvSpPr>
        <p:spPr bwMode="auto">
          <a:xfrm>
            <a:off x="4938713" y="2270125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57" name="Line 107"/>
          <p:cNvSpPr>
            <a:spLocks noChangeShapeType="1"/>
          </p:cNvSpPr>
          <p:nvPr/>
        </p:nvSpPr>
        <p:spPr bwMode="auto">
          <a:xfrm>
            <a:off x="4624388" y="2270125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58" name="Line 108"/>
          <p:cNvSpPr>
            <a:spLocks noChangeShapeType="1"/>
          </p:cNvSpPr>
          <p:nvPr/>
        </p:nvSpPr>
        <p:spPr bwMode="auto">
          <a:xfrm>
            <a:off x="4697413" y="2270125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59" name="Line 109"/>
          <p:cNvSpPr>
            <a:spLocks noChangeShapeType="1"/>
          </p:cNvSpPr>
          <p:nvPr/>
        </p:nvSpPr>
        <p:spPr bwMode="auto">
          <a:xfrm>
            <a:off x="4843463" y="2270125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60" name="Line 110"/>
          <p:cNvSpPr>
            <a:spLocks noChangeShapeType="1"/>
          </p:cNvSpPr>
          <p:nvPr/>
        </p:nvSpPr>
        <p:spPr bwMode="auto">
          <a:xfrm>
            <a:off x="5064125" y="2259013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61" name="Line 111"/>
          <p:cNvSpPr>
            <a:spLocks noChangeShapeType="1"/>
          </p:cNvSpPr>
          <p:nvPr/>
        </p:nvSpPr>
        <p:spPr bwMode="auto">
          <a:xfrm>
            <a:off x="5497513" y="3562350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62" name="Line 112"/>
          <p:cNvSpPr>
            <a:spLocks noChangeShapeType="1"/>
          </p:cNvSpPr>
          <p:nvPr/>
        </p:nvSpPr>
        <p:spPr bwMode="auto">
          <a:xfrm>
            <a:off x="5537200" y="3562350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63" name="Line 113"/>
          <p:cNvSpPr>
            <a:spLocks noChangeShapeType="1"/>
          </p:cNvSpPr>
          <p:nvPr/>
        </p:nvSpPr>
        <p:spPr bwMode="auto">
          <a:xfrm>
            <a:off x="5591175" y="3562350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64" name="Line 114"/>
          <p:cNvSpPr>
            <a:spLocks noChangeShapeType="1"/>
          </p:cNvSpPr>
          <p:nvPr/>
        </p:nvSpPr>
        <p:spPr bwMode="auto">
          <a:xfrm>
            <a:off x="5791200" y="3562350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65" name="Line 115"/>
          <p:cNvSpPr>
            <a:spLocks noChangeShapeType="1"/>
          </p:cNvSpPr>
          <p:nvPr/>
        </p:nvSpPr>
        <p:spPr bwMode="auto">
          <a:xfrm>
            <a:off x="5969000" y="3562350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66" name="Line 116"/>
          <p:cNvSpPr>
            <a:spLocks noChangeShapeType="1"/>
          </p:cNvSpPr>
          <p:nvPr/>
        </p:nvSpPr>
        <p:spPr bwMode="auto">
          <a:xfrm>
            <a:off x="5654675" y="3562350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67" name="Line 117"/>
          <p:cNvSpPr>
            <a:spLocks noChangeShapeType="1"/>
          </p:cNvSpPr>
          <p:nvPr/>
        </p:nvSpPr>
        <p:spPr bwMode="auto">
          <a:xfrm>
            <a:off x="5727700" y="3562350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68" name="Line 118"/>
          <p:cNvSpPr>
            <a:spLocks noChangeShapeType="1"/>
          </p:cNvSpPr>
          <p:nvPr/>
        </p:nvSpPr>
        <p:spPr bwMode="auto">
          <a:xfrm>
            <a:off x="5873750" y="3562350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69" name="Line 119"/>
          <p:cNvSpPr>
            <a:spLocks noChangeShapeType="1"/>
          </p:cNvSpPr>
          <p:nvPr/>
        </p:nvSpPr>
        <p:spPr bwMode="auto">
          <a:xfrm>
            <a:off x="6094413" y="355123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70" name="Line 120"/>
          <p:cNvSpPr>
            <a:spLocks noChangeShapeType="1"/>
          </p:cNvSpPr>
          <p:nvPr/>
        </p:nvSpPr>
        <p:spPr bwMode="auto">
          <a:xfrm>
            <a:off x="7546975" y="4813300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71" name="Line 121"/>
          <p:cNvSpPr>
            <a:spLocks noChangeShapeType="1"/>
          </p:cNvSpPr>
          <p:nvPr/>
        </p:nvSpPr>
        <p:spPr bwMode="auto">
          <a:xfrm>
            <a:off x="7586663" y="4813300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72" name="Line 122"/>
          <p:cNvSpPr>
            <a:spLocks noChangeShapeType="1"/>
          </p:cNvSpPr>
          <p:nvPr/>
        </p:nvSpPr>
        <p:spPr bwMode="auto">
          <a:xfrm>
            <a:off x="7640638" y="4813300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73" name="Line 123"/>
          <p:cNvSpPr>
            <a:spLocks noChangeShapeType="1"/>
          </p:cNvSpPr>
          <p:nvPr/>
        </p:nvSpPr>
        <p:spPr bwMode="auto">
          <a:xfrm>
            <a:off x="7840663" y="4813300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74" name="Line 124"/>
          <p:cNvSpPr>
            <a:spLocks noChangeShapeType="1"/>
          </p:cNvSpPr>
          <p:nvPr/>
        </p:nvSpPr>
        <p:spPr bwMode="auto">
          <a:xfrm>
            <a:off x="8018463" y="4813300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75" name="Line 125"/>
          <p:cNvSpPr>
            <a:spLocks noChangeShapeType="1"/>
          </p:cNvSpPr>
          <p:nvPr/>
        </p:nvSpPr>
        <p:spPr bwMode="auto">
          <a:xfrm>
            <a:off x="7704138" y="4813300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76" name="Line 126"/>
          <p:cNvSpPr>
            <a:spLocks noChangeShapeType="1"/>
          </p:cNvSpPr>
          <p:nvPr/>
        </p:nvSpPr>
        <p:spPr bwMode="auto">
          <a:xfrm>
            <a:off x="7777163" y="4813300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77" name="Line 127"/>
          <p:cNvSpPr>
            <a:spLocks noChangeShapeType="1"/>
          </p:cNvSpPr>
          <p:nvPr/>
        </p:nvSpPr>
        <p:spPr bwMode="auto">
          <a:xfrm>
            <a:off x="7923213" y="4813300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78" name="Line 128"/>
          <p:cNvSpPr>
            <a:spLocks noChangeShapeType="1"/>
          </p:cNvSpPr>
          <p:nvPr/>
        </p:nvSpPr>
        <p:spPr bwMode="auto">
          <a:xfrm>
            <a:off x="8143875" y="480218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79" name="Line 129"/>
          <p:cNvSpPr>
            <a:spLocks noChangeShapeType="1"/>
          </p:cNvSpPr>
          <p:nvPr/>
        </p:nvSpPr>
        <p:spPr bwMode="auto">
          <a:xfrm>
            <a:off x="3405188" y="2271713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80" name="Line 130"/>
          <p:cNvSpPr>
            <a:spLocks noChangeShapeType="1"/>
          </p:cNvSpPr>
          <p:nvPr/>
        </p:nvSpPr>
        <p:spPr bwMode="auto">
          <a:xfrm>
            <a:off x="3489325" y="2273300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81" name="Line 131"/>
          <p:cNvSpPr>
            <a:spLocks noChangeShapeType="1"/>
          </p:cNvSpPr>
          <p:nvPr/>
        </p:nvSpPr>
        <p:spPr bwMode="auto">
          <a:xfrm>
            <a:off x="3646488" y="2282825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82" name="Line 132"/>
          <p:cNvSpPr>
            <a:spLocks noChangeShapeType="1"/>
          </p:cNvSpPr>
          <p:nvPr/>
        </p:nvSpPr>
        <p:spPr bwMode="auto">
          <a:xfrm>
            <a:off x="3878263" y="2271713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83" name="Line 133"/>
          <p:cNvSpPr>
            <a:spLocks noChangeShapeType="1"/>
          </p:cNvSpPr>
          <p:nvPr/>
        </p:nvSpPr>
        <p:spPr bwMode="auto">
          <a:xfrm>
            <a:off x="4265613" y="2271713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84" name="Line 134"/>
          <p:cNvSpPr>
            <a:spLocks noChangeShapeType="1"/>
          </p:cNvSpPr>
          <p:nvPr/>
        </p:nvSpPr>
        <p:spPr bwMode="auto">
          <a:xfrm>
            <a:off x="5538788" y="2271713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85" name="Line 135"/>
          <p:cNvSpPr>
            <a:spLocks noChangeShapeType="1"/>
          </p:cNvSpPr>
          <p:nvPr/>
        </p:nvSpPr>
        <p:spPr bwMode="auto">
          <a:xfrm>
            <a:off x="5622925" y="2273300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86" name="Line 136"/>
          <p:cNvSpPr>
            <a:spLocks noChangeShapeType="1"/>
          </p:cNvSpPr>
          <p:nvPr/>
        </p:nvSpPr>
        <p:spPr bwMode="auto">
          <a:xfrm>
            <a:off x="5768975" y="2273300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87" name="Line 137"/>
          <p:cNvSpPr>
            <a:spLocks noChangeShapeType="1"/>
          </p:cNvSpPr>
          <p:nvPr/>
        </p:nvSpPr>
        <p:spPr bwMode="auto">
          <a:xfrm>
            <a:off x="5926138" y="2273300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88" name="Line 138"/>
          <p:cNvSpPr>
            <a:spLocks noChangeShapeType="1"/>
          </p:cNvSpPr>
          <p:nvPr/>
        </p:nvSpPr>
        <p:spPr bwMode="auto">
          <a:xfrm>
            <a:off x="6126163" y="2273300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89" name="Line 139"/>
          <p:cNvSpPr>
            <a:spLocks noChangeShapeType="1"/>
          </p:cNvSpPr>
          <p:nvPr/>
        </p:nvSpPr>
        <p:spPr bwMode="auto">
          <a:xfrm>
            <a:off x="7324725" y="2273300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90" name="Line 140"/>
          <p:cNvSpPr>
            <a:spLocks noChangeShapeType="1"/>
          </p:cNvSpPr>
          <p:nvPr/>
        </p:nvSpPr>
        <p:spPr bwMode="auto">
          <a:xfrm>
            <a:off x="7366000" y="2273300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91" name="Line 141"/>
          <p:cNvSpPr>
            <a:spLocks noChangeShapeType="1"/>
          </p:cNvSpPr>
          <p:nvPr/>
        </p:nvSpPr>
        <p:spPr bwMode="auto">
          <a:xfrm>
            <a:off x="7429500" y="2273300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92" name="Line 142"/>
          <p:cNvSpPr>
            <a:spLocks noChangeShapeType="1"/>
          </p:cNvSpPr>
          <p:nvPr/>
        </p:nvSpPr>
        <p:spPr bwMode="auto">
          <a:xfrm>
            <a:off x="7502525" y="2273300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93" name="Line 143"/>
          <p:cNvSpPr>
            <a:spLocks noChangeShapeType="1"/>
          </p:cNvSpPr>
          <p:nvPr/>
        </p:nvSpPr>
        <p:spPr bwMode="auto">
          <a:xfrm>
            <a:off x="7564438" y="2273300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94" name="Line 144"/>
          <p:cNvSpPr>
            <a:spLocks noChangeShapeType="1"/>
          </p:cNvSpPr>
          <p:nvPr/>
        </p:nvSpPr>
        <p:spPr bwMode="auto">
          <a:xfrm>
            <a:off x="7639050" y="2273300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95" name="Line 145"/>
          <p:cNvSpPr>
            <a:spLocks noChangeShapeType="1"/>
          </p:cNvSpPr>
          <p:nvPr/>
        </p:nvSpPr>
        <p:spPr bwMode="auto">
          <a:xfrm>
            <a:off x="7723188" y="2273300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96" name="Line 146"/>
          <p:cNvSpPr>
            <a:spLocks noChangeShapeType="1"/>
          </p:cNvSpPr>
          <p:nvPr/>
        </p:nvSpPr>
        <p:spPr bwMode="auto">
          <a:xfrm>
            <a:off x="7839075" y="2273300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97" name="Line 147"/>
          <p:cNvSpPr>
            <a:spLocks noChangeShapeType="1"/>
          </p:cNvSpPr>
          <p:nvPr/>
        </p:nvSpPr>
        <p:spPr bwMode="auto">
          <a:xfrm>
            <a:off x="8059738" y="2273300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98" name="Line 148"/>
          <p:cNvSpPr>
            <a:spLocks noChangeShapeType="1"/>
          </p:cNvSpPr>
          <p:nvPr/>
        </p:nvSpPr>
        <p:spPr bwMode="auto">
          <a:xfrm>
            <a:off x="6335713" y="2273300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599" name="Line 149"/>
          <p:cNvSpPr>
            <a:spLocks noChangeShapeType="1"/>
          </p:cNvSpPr>
          <p:nvPr/>
        </p:nvSpPr>
        <p:spPr bwMode="auto">
          <a:xfrm>
            <a:off x="4171950" y="3554413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600" name="Line 150"/>
          <p:cNvSpPr>
            <a:spLocks noChangeShapeType="1"/>
          </p:cNvSpPr>
          <p:nvPr/>
        </p:nvSpPr>
        <p:spPr bwMode="auto">
          <a:xfrm>
            <a:off x="4213225" y="3554413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601" name="Line 151"/>
          <p:cNvSpPr>
            <a:spLocks noChangeShapeType="1"/>
          </p:cNvSpPr>
          <p:nvPr/>
        </p:nvSpPr>
        <p:spPr bwMode="auto">
          <a:xfrm>
            <a:off x="4254500" y="3554413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602" name="Line 152"/>
          <p:cNvSpPr>
            <a:spLocks noChangeShapeType="1"/>
          </p:cNvSpPr>
          <p:nvPr/>
        </p:nvSpPr>
        <p:spPr bwMode="auto">
          <a:xfrm>
            <a:off x="4327525" y="3554413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603" name="Line 153"/>
          <p:cNvSpPr>
            <a:spLocks noChangeShapeType="1"/>
          </p:cNvSpPr>
          <p:nvPr/>
        </p:nvSpPr>
        <p:spPr bwMode="auto">
          <a:xfrm>
            <a:off x="3255963" y="3565525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604" name="Line 154"/>
          <p:cNvSpPr>
            <a:spLocks noChangeShapeType="1"/>
          </p:cNvSpPr>
          <p:nvPr/>
        </p:nvSpPr>
        <p:spPr bwMode="auto">
          <a:xfrm>
            <a:off x="3130550" y="2260600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605" name="Line 155"/>
          <p:cNvSpPr>
            <a:spLocks noChangeShapeType="1"/>
          </p:cNvSpPr>
          <p:nvPr/>
        </p:nvSpPr>
        <p:spPr bwMode="auto">
          <a:xfrm>
            <a:off x="3182938" y="103028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606" name="Line 156"/>
          <p:cNvSpPr>
            <a:spLocks noChangeShapeType="1"/>
          </p:cNvSpPr>
          <p:nvPr/>
        </p:nvSpPr>
        <p:spPr bwMode="auto">
          <a:xfrm>
            <a:off x="4508500" y="3565525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607" name="Line 157"/>
          <p:cNvSpPr>
            <a:spLocks noChangeShapeType="1"/>
          </p:cNvSpPr>
          <p:nvPr/>
        </p:nvSpPr>
        <p:spPr bwMode="auto">
          <a:xfrm>
            <a:off x="4592638" y="3567113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608" name="Line 158"/>
          <p:cNvSpPr>
            <a:spLocks noChangeShapeType="1"/>
          </p:cNvSpPr>
          <p:nvPr/>
        </p:nvSpPr>
        <p:spPr bwMode="auto">
          <a:xfrm>
            <a:off x="4749800" y="3556000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609" name="Line 159"/>
          <p:cNvSpPr>
            <a:spLocks noChangeShapeType="1"/>
          </p:cNvSpPr>
          <p:nvPr/>
        </p:nvSpPr>
        <p:spPr bwMode="auto">
          <a:xfrm>
            <a:off x="4981575" y="3565525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610" name="Line 160"/>
          <p:cNvSpPr>
            <a:spLocks noChangeShapeType="1"/>
          </p:cNvSpPr>
          <p:nvPr/>
        </p:nvSpPr>
        <p:spPr bwMode="auto">
          <a:xfrm>
            <a:off x="5265738" y="3554413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611" name="Line 161"/>
          <p:cNvSpPr>
            <a:spLocks noChangeShapeType="1"/>
          </p:cNvSpPr>
          <p:nvPr/>
        </p:nvSpPr>
        <p:spPr bwMode="auto">
          <a:xfrm>
            <a:off x="6421438" y="355123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612" name="Line 162"/>
          <p:cNvSpPr>
            <a:spLocks noChangeShapeType="1"/>
          </p:cNvSpPr>
          <p:nvPr/>
        </p:nvSpPr>
        <p:spPr bwMode="auto">
          <a:xfrm>
            <a:off x="6726238" y="355123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613" name="Line 163"/>
          <p:cNvSpPr>
            <a:spLocks noChangeShapeType="1"/>
          </p:cNvSpPr>
          <p:nvPr/>
        </p:nvSpPr>
        <p:spPr bwMode="auto">
          <a:xfrm>
            <a:off x="7399338" y="355123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614" name="Line 164"/>
          <p:cNvSpPr>
            <a:spLocks noChangeShapeType="1"/>
          </p:cNvSpPr>
          <p:nvPr/>
        </p:nvSpPr>
        <p:spPr bwMode="auto">
          <a:xfrm>
            <a:off x="7337425" y="355123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615" name="Line 165"/>
          <p:cNvSpPr>
            <a:spLocks noChangeShapeType="1"/>
          </p:cNvSpPr>
          <p:nvPr/>
        </p:nvSpPr>
        <p:spPr bwMode="auto">
          <a:xfrm>
            <a:off x="8347075" y="3552825"/>
            <a:ext cx="0" cy="484188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616" name="Line 166"/>
          <p:cNvSpPr>
            <a:spLocks noChangeShapeType="1"/>
          </p:cNvSpPr>
          <p:nvPr/>
        </p:nvSpPr>
        <p:spPr bwMode="auto">
          <a:xfrm>
            <a:off x="7916863" y="356393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617" name="Line 167"/>
          <p:cNvSpPr>
            <a:spLocks noChangeShapeType="1"/>
          </p:cNvSpPr>
          <p:nvPr/>
        </p:nvSpPr>
        <p:spPr bwMode="auto">
          <a:xfrm>
            <a:off x="8462963" y="355123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618" name="Line 168"/>
          <p:cNvSpPr>
            <a:spLocks noChangeShapeType="1"/>
          </p:cNvSpPr>
          <p:nvPr/>
        </p:nvSpPr>
        <p:spPr bwMode="auto">
          <a:xfrm>
            <a:off x="8189913" y="356393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619" name="Line 169"/>
          <p:cNvSpPr>
            <a:spLocks noChangeShapeType="1"/>
          </p:cNvSpPr>
          <p:nvPr/>
        </p:nvSpPr>
        <p:spPr bwMode="auto">
          <a:xfrm>
            <a:off x="8453438" y="104298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620" name="Line 170"/>
          <p:cNvSpPr>
            <a:spLocks noChangeShapeType="1"/>
          </p:cNvSpPr>
          <p:nvPr/>
        </p:nvSpPr>
        <p:spPr bwMode="auto">
          <a:xfrm>
            <a:off x="8347075" y="226218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621" name="Line 171"/>
          <p:cNvSpPr>
            <a:spLocks noChangeShapeType="1"/>
          </p:cNvSpPr>
          <p:nvPr/>
        </p:nvSpPr>
        <p:spPr bwMode="auto">
          <a:xfrm>
            <a:off x="7337425" y="4811713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622" name="Line 172"/>
          <p:cNvSpPr>
            <a:spLocks noChangeShapeType="1"/>
          </p:cNvSpPr>
          <p:nvPr/>
        </p:nvSpPr>
        <p:spPr bwMode="auto">
          <a:xfrm>
            <a:off x="7389813" y="4811713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623" name="Line 173"/>
          <p:cNvSpPr>
            <a:spLocks noChangeShapeType="1"/>
          </p:cNvSpPr>
          <p:nvPr/>
        </p:nvSpPr>
        <p:spPr bwMode="auto">
          <a:xfrm>
            <a:off x="7453313" y="4811713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624" name="Line 174"/>
          <p:cNvSpPr>
            <a:spLocks noChangeShapeType="1"/>
          </p:cNvSpPr>
          <p:nvPr/>
        </p:nvSpPr>
        <p:spPr bwMode="auto">
          <a:xfrm>
            <a:off x="7305675" y="4811713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625" name="Line 175"/>
          <p:cNvSpPr>
            <a:spLocks noChangeShapeType="1"/>
          </p:cNvSpPr>
          <p:nvPr/>
        </p:nvSpPr>
        <p:spPr bwMode="auto">
          <a:xfrm>
            <a:off x="6430963" y="480218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626" name="Line 176"/>
          <p:cNvSpPr>
            <a:spLocks noChangeShapeType="1"/>
          </p:cNvSpPr>
          <p:nvPr/>
        </p:nvSpPr>
        <p:spPr bwMode="auto">
          <a:xfrm>
            <a:off x="6030913" y="480218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627" name="Line 177"/>
          <p:cNvSpPr>
            <a:spLocks noChangeShapeType="1"/>
          </p:cNvSpPr>
          <p:nvPr/>
        </p:nvSpPr>
        <p:spPr bwMode="auto">
          <a:xfrm>
            <a:off x="5830888" y="480218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628" name="Line 178"/>
          <p:cNvSpPr>
            <a:spLocks noChangeShapeType="1"/>
          </p:cNvSpPr>
          <p:nvPr/>
        </p:nvSpPr>
        <p:spPr bwMode="auto">
          <a:xfrm>
            <a:off x="5694363" y="480218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629" name="Line 179"/>
          <p:cNvSpPr>
            <a:spLocks noChangeShapeType="1"/>
          </p:cNvSpPr>
          <p:nvPr/>
        </p:nvSpPr>
        <p:spPr bwMode="auto">
          <a:xfrm>
            <a:off x="5546725" y="480218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630" name="Line 180"/>
          <p:cNvSpPr>
            <a:spLocks noChangeShapeType="1"/>
          </p:cNvSpPr>
          <p:nvPr/>
        </p:nvSpPr>
        <p:spPr bwMode="auto">
          <a:xfrm>
            <a:off x="4916488" y="480218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631" name="Line 181"/>
          <p:cNvSpPr>
            <a:spLocks noChangeShapeType="1"/>
          </p:cNvSpPr>
          <p:nvPr/>
        </p:nvSpPr>
        <p:spPr bwMode="auto">
          <a:xfrm>
            <a:off x="4706938" y="480218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632" name="Line 182"/>
          <p:cNvSpPr>
            <a:spLocks noChangeShapeType="1"/>
          </p:cNvSpPr>
          <p:nvPr/>
        </p:nvSpPr>
        <p:spPr bwMode="auto">
          <a:xfrm>
            <a:off x="4286250" y="480218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633" name="Line 183"/>
          <p:cNvSpPr>
            <a:spLocks noChangeShapeType="1"/>
          </p:cNvSpPr>
          <p:nvPr/>
        </p:nvSpPr>
        <p:spPr bwMode="auto">
          <a:xfrm>
            <a:off x="3929063" y="480218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634" name="Line 184"/>
          <p:cNvSpPr>
            <a:spLocks noChangeShapeType="1"/>
          </p:cNvSpPr>
          <p:nvPr/>
        </p:nvSpPr>
        <p:spPr bwMode="auto">
          <a:xfrm>
            <a:off x="3529013" y="480218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635" name="Line 185"/>
          <p:cNvSpPr>
            <a:spLocks noChangeShapeType="1"/>
          </p:cNvSpPr>
          <p:nvPr/>
        </p:nvSpPr>
        <p:spPr bwMode="auto">
          <a:xfrm>
            <a:off x="3308350" y="4802188"/>
            <a:ext cx="0" cy="484187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636" name="Line 186"/>
          <p:cNvSpPr>
            <a:spLocks noChangeShapeType="1"/>
          </p:cNvSpPr>
          <p:nvPr/>
        </p:nvSpPr>
        <p:spPr bwMode="auto">
          <a:xfrm>
            <a:off x="4171950" y="6569075"/>
            <a:ext cx="1166813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2637" name="Text Box 187"/>
          <p:cNvSpPr txBox="1">
            <a:spLocks noChangeArrowheads="1"/>
          </p:cNvSpPr>
          <p:nvPr/>
        </p:nvSpPr>
        <p:spPr bwMode="auto">
          <a:xfrm>
            <a:off x="3576638" y="6394450"/>
            <a:ext cx="614362" cy="33655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Time</a:t>
            </a:r>
          </a:p>
        </p:txBody>
      </p:sp>
      <p:sp>
        <p:nvSpPr>
          <p:cNvPr id="62638" name="Text Box 188"/>
          <p:cNvSpPr txBox="1">
            <a:spLocks noChangeArrowheads="1"/>
          </p:cNvSpPr>
          <p:nvPr/>
        </p:nvSpPr>
        <p:spPr bwMode="auto">
          <a:xfrm>
            <a:off x="2462213" y="469900"/>
            <a:ext cx="4375150" cy="366713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Edge-Detectors, Orientation Detectors, etc.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4371975" y="336550"/>
            <a:ext cx="4772025" cy="4560888"/>
          </a:xfrm>
          <a:prstGeom prst="rect">
            <a:avLst/>
          </a:prstGeom>
          <a:solidFill>
            <a:srgbClr val="333300"/>
          </a:solidFill>
          <a:ln w="28575" cap="sq">
            <a:solidFill>
              <a:srgbClr val="99CC00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3491" name="Rectangle 3"/>
          <p:cNvSpPr>
            <a:spLocks noChangeArrowheads="1"/>
          </p:cNvSpPr>
          <p:nvPr/>
        </p:nvSpPr>
        <p:spPr bwMode="auto">
          <a:xfrm>
            <a:off x="293688" y="357188"/>
            <a:ext cx="3836987" cy="6116637"/>
          </a:xfrm>
          <a:prstGeom prst="rect">
            <a:avLst/>
          </a:prstGeom>
          <a:solidFill>
            <a:srgbClr val="333300"/>
          </a:solidFill>
          <a:ln w="28575" cap="sq">
            <a:solidFill>
              <a:srgbClr val="99CC00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3492" name="Rectangle 4"/>
          <p:cNvSpPr>
            <a:spLocks noChangeArrowheads="1"/>
          </p:cNvSpPr>
          <p:nvPr/>
        </p:nvSpPr>
        <p:spPr bwMode="auto">
          <a:xfrm>
            <a:off x="2206625" y="493713"/>
            <a:ext cx="850900" cy="5045075"/>
          </a:xfrm>
          <a:prstGeom prst="rect">
            <a:avLst/>
          </a:prstGeom>
          <a:solidFill>
            <a:srgbClr val="660066"/>
          </a:solidFill>
          <a:ln w="28575" cap="sq">
            <a:solidFill>
              <a:srgbClr val="660066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3493" name="Text Box 5"/>
          <p:cNvSpPr txBox="1">
            <a:spLocks noChangeArrowheads="1"/>
          </p:cNvSpPr>
          <p:nvPr/>
        </p:nvSpPr>
        <p:spPr bwMode="auto">
          <a:xfrm>
            <a:off x="4910138" y="5402263"/>
            <a:ext cx="2809875" cy="45720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Examples of Tuning</a:t>
            </a:r>
          </a:p>
        </p:txBody>
      </p:sp>
      <p:sp>
        <p:nvSpPr>
          <p:cNvPr id="63494" name="Rectangle 6"/>
          <p:cNvSpPr>
            <a:spLocks noChangeArrowheads="1"/>
          </p:cNvSpPr>
          <p:nvPr/>
        </p:nvSpPr>
        <p:spPr bwMode="auto">
          <a:xfrm rot="2700000">
            <a:off x="952500" y="2784475"/>
            <a:ext cx="88900" cy="336550"/>
          </a:xfrm>
          <a:prstGeom prst="rect">
            <a:avLst/>
          </a:prstGeom>
          <a:solidFill>
            <a:srgbClr val="FFFF99"/>
          </a:solidFill>
          <a:ln w="28575" cap="sq">
            <a:solidFill>
              <a:srgbClr val="FFFF99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3495" name="Rectangle 7"/>
          <p:cNvSpPr>
            <a:spLocks noChangeArrowheads="1"/>
          </p:cNvSpPr>
          <p:nvPr/>
        </p:nvSpPr>
        <p:spPr bwMode="auto">
          <a:xfrm rot="5400000">
            <a:off x="942975" y="4454525"/>
            <a:ext cx="88900" cy="336550"/>
          </a:xfrm>
          <a:prstGeom prst="rect">
            <a:avLst/>
          </a:prstGeom>
          <a:solidFill>
            <a:srgbClr val="FFFF99"/>
          </a:solidFill>
          <a:ln w="28575" cap="sq">
            <a:solidFill>
              <a:srgbClr val="FFFF99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3496" name="Rectangle 8"/>
          <p:cNvSpPr>
            <a:spLocks noChangeArrowheads="1"/>
          </p:cNvSpPr>
          <p:nvPr/>
        </p:nvSpPr>
        <p:spPr bwMode="auto">
          <a:xfrm rot="1800000">
            <a:off x="931863" y="1892300"/>
            <a:ext cx="88900" cy="336550"/>
          </a:xfrm>
          <a:prstGeom prst="rect">
            <a:avLst/>
          </a:prstGeom>
          <a:solidFill>
            <a:srgbClr val="FFFF99"/>
          </a:solidFill>
          <a:ln w="28575" cap="sq">
            <a:solidFill>
              <a:srgbClr val="FFFF99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3497" name="Line 9"/>
          <p:cNvSpPr>
            <a:spLocks noChangeShapeType="1"/>
          </p:cNvSpPr>
          <p:nvPr/>
        </p:nvSpPr>
        <p:spPr bwMode="auto">
          <a:xfrm>
            <a:off x="1614488" y="2130425"/>
            <a:ext cx="2311400" cy="0"/>
          </a:xfrm>
          <a:prstGeom prst="line">
            <a:avLst/>
          </a:prstGeom>
          <a:noFill/>
          <a:ln w="12700" cap="sq">
            <a:solidFill>
              <a:srgbClr val="3366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3498" name="Line 10"/>
          <p:cNvSpPr>
            <a:spLocks noChangeShapeType="1"/>
          </p:cNvSpPr>
          <p:nvPr/>
        </p:nvSpPr>
        <p:spPr bwMode="auto">
          <a:xfrm>
            <a:off x="1855788" y="1857375"/>
            <a:ext cx="0" cy="242888"/>
          </a:xfrm>
          <a:prstGeom prst="line">
            <a:avLst/>
          </a:prstGeom>
          <a:noFill/>
          <a:ln w="28575" cap="sq">
            <a:solidFill>
              <a:srgbClr val="CC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3499" name="Line 11"/>
          <p:cNvSpPr>
            <a:spLocks noChangeShapeType="1"/>
          </p:cNvSpPr>
          <p:nvPr/>
        </p:nvSpPr>
        <p:spPr bwMode="auto">
          <a:xfrm>
            <a:off x="2540000" y="1868488"/>
            <a:ext cx="0" cy="242887"/>
          </a:xfrm>
          <a:prstGeom prst="line">
            <a:avLst/>
          </a:prstGeom>
          <a:noFill/>
          <a:ln w="28575" cap="sq">
            <a:solidFill>
              <a:srgbClr val="CC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3500" name="Oval 12"/>
          <p:cNvSpPr>
            <a:spLocks noChangeArrowheads="1"/>
          </p:cNvSpPr>
          <p:nvPr/>
        </p:nvSpPr>
        <p:spPr bwMode="auto">
          <a:xfrm>
            <a:off x="668338" y="1763713"/>
            <a:ext cx="620712" cy="630237"/>
          </a:xfrm>
          <a:prstGeom prst="ellips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3501" name="Line 13"/>
          <p:cNvSpPr>
            <a:spLocks noChangeShapeType="1"/>
          </p:cNvSpPr>
          <p:nvPr/>
        </p:nvSpPr>
        <p:spPr bwMode="auto">
          <a:xfrm>
            <a:off x="2803525" y="1868488"/>
            <a:ext cx="0" cy="242887"/>
          </a:xfrm>
          <a:prstGeom prst="line">
            <a:avLst/>
          </a:prstGeom>
          <a:noFill/>
          <a:ln w="28575" cap="sq">
            <a:solidFill>
              <a:srgbClr val="CC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3502" name="Line 14"/>
          <p:cNvSpPr>
            <a:spLocks noChangeShapeType="1"/>
          </p:cNvSpPr>
          <p:nvPr/>
        </p:nvSpPr>
        <p:spPr bwMode="auto">
          <a:xfrm>
            <a:off x="1608138" y="1258888"/>
            <a:ext cx="2311400" cy="0"/>
          </a:xfrm>
          <a:prstGeom prst="line">
            <a:avLst/>
          </a:prstGeom>
          <a:noFill/>
          <a:ln w="12700" cap="sq">
            <a:solidFill>
              <a:srgbClr val="3366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3503" name="Line 15"/>
          <p:cNvSpPr>
            <a:spLocks noChangeShapeType="1"/>
          </p:cNvSpPr>
          <p:nvPr/>
        </p:nvSpPr>
        <p:spPr bwMode="auto">
          <a:xfrm>
            <a:off x="1849438" y="985838"/>
            <a:ext cx="0" cy="242887"/>
          </a:xfrm>
          <a:prstGeom prst="line">
            <a:avLst/>
          </a:prstGeom>
          <a:noFill/>
          <a:ln w="28575" cap="sq">
            <a:solidFill>
              <a:srgbClr val="CC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3504" name="Line 16"/>
          <p:cNvSpPr>
            <a:spLocks noChangeShapeType="1"/>
          </p:cNvSpPr>
          <p:nvPr/>
        </p:nvSpPr>
        <p:spPr bwMode="auto">
          <a:xfrm>
            <a:off x="2533650" y="996950"/>
            <a:ext cx="0" cy="242888"/>
          </a:xfrm>
          <a:prstGeom prst="line">
            <a:avLst/>
          </a:prstGeom>
          <a:noFill/>
          <a:ln w="28575" cap="sq">
            <a:solidFill>
              <a:srgbClr val="CC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3505" name="Oval 17"/>
          <p:cNvSpPr>
            <a:spLocks noChangeArrowheads="1"/>
          </p:cNvSpPr>
          <p:nvPr/>
        </p:nvSpPr>
        <p:spPr bwMode="auto">
          <a:xfrm>
            <a:off x="661988" y="892175"/>
            <a:ext cx="620712" cy="630238"/>
          </a:xfrm>
          <a:prstGeom prst="ellips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3506" name="Rectangle 18"/>
          <p:cNvSpPr>
            <a:spLocks noChangeArrowheads="1"/>
          </p:cNvSpPr>
          <p:nvPr/>
        </p:nvSpPr>
        <p:spPr bwMode="auto">
          <a:xfrm>
            <a:off x="930275" y="1019175"/>
            <a:ext cx="88900" cy="336550"/>
          </a:xfrm>
          <a:prstGeom prst="rect">
            <a:avLst/>
          </a:prstGeom>
          <a:solidFill>
            <a:srgbClr val="FFFF99"/>
          </a:solidFill>
          <a:ln w="28575" cap="sq">
            <a:solidFill>
              <a:srgbClr val="FFFF99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3507" name="Line 19"/>
          <p:cNvSpPr>
            <a:spLocks noChangeShapeType="1"/>
          </p:cNvSpPr>
          <p:nvPr/>
        </p:nvSpPr>
        <p:spPr bwMode="auto">
          <a:xfrm>
            <a:off x="3597275" y="996950"/>
            <a:ext cx="0" cy="242888"/>
          </a:xfrm>
          <a:prstGeom prst="line">
            <a:avLst/>
          </a:prstGeom>
          <a:noFill/>
          <a:ln w="28575" cap="sq">
            <a:solidFill>
              <a:srgbClr val="CC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3508" name="Line 20"/>
          <p:cNvSpPr>
            <a:spLocks noChangeShapeType="1"/>
          </p:cNvSpPr>
          <p:nvPr/>
        </p:nvSpPr>
        <p:spPr bwMode="auto">
          <a:xfrm>
            <a:off x="1627188" y="2992438"/>
            <a:ext cx="2311400" cy="0"/>
          </a:xfrm>
          <a:prstGeom prst="line">
            <a:avLst/>
          </a:prstGeom>
          <a:noFill/>
          <a:ln w="12700" cap="sq">
            <a:solidFill>
              <a:srgbClr val="3366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3509" name="Line 21"/>
          <p:cNvSpPr>
            <a:spLocks noChangeShapeType="1"/>
          </p:cNvSpPr>
          <p:nvPr/>
        </p:nvSpPr>
        <p:spPr bwMode="auto">
          <a:xfrm>
            <a:off x="1868488" y="2719388"/>
            <a:ext cx="0" cy="242887"/>
          </a:xfrm>
          <a:prstGeom prst="line">
            <a:avLst/>
          </a:prstGeom>
          <a:noFill/>
          <a:ln w="28575" cap="sq">
            <a:solidFill>
              <a:srgbClr val="CC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3510" name="Line 22"/>
          <p:cNvSpPr>
            <a:spLocks noChangeShapeType="1"/>
          </p:cNvSpPr>
          <p:nvPr/>
        </p:nvSpPr>
        <p:spPr bwMode="auto">
          <a:xfrm>
            <a:off x="2552700" y="2740025"/>
            <a:ext cx="0" cy="242888"/>
          </a:xfrm>
          <a:prstGeom prst="line">
            <a:avLst/>
          </a:prstGeom>
          <a:noFill/>
          <a:ln w="28575" cap="sq">
            <a:solidFill>
              <a:srgbClr val="CC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3511" name="Oval 23"/>
          <p:cNvSpPr>
            <a:spLocks noChangeArrowheads="1"/>
          </p:cNvSpPr>
          <p:nvPr/>
        </p:nvSpPr>
        <p:spPr bwMode="auto">
          <a:xfrm>
            <a:off x="681038" y="2625725"/>
            <a:ext cx="620712" cy="630238"/>
          </a:xfrm>
          <a:prstGeom prst="ellips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3512" name="Line 24"/>
          <p:cNvSpPr>
            <a:spLocks noChangeShapeType="1"/>
          </p:cNvSpPr>
          <p:nvPr/>
        </p:nvSpPr>
        <p:spPr bwMode="auto">
          <a:xfrm>
            <a:off x="2816225" y="2730500"/>
            <a:ext cx="0" cy="242888"/>
          </a:xfrm>
          <a:prstGeom prst="line">
            <a:avLst/>
          </a:prstGeom>
          <a:noFill/>
          <a:ln w="28575" cap="sq">
            <a:solidFill>
              <a:srgbClr val="CC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3513" name="Line 25"/>
          <p:cNvSpPr>
            <a:spLocks noChangeShapeType="1"/>
          </p:cNvSpPr>
          <p:nvPr/>
        </p:nvSpPr>
        <p:spPr bwMode="auto">
          <a:xfrm>
            <a:off x="1627188" y="3833813"/>
            <a:ext cx="2311400" cy="0"/>
          </a:xfrm>
          <a:prstGeom prst="line">
            <a:avLst/>
          </a:prstGeom>
          <a:noFill/>
          <a:ln w="12700" cap="sq">
            <a:solidFill>
              <a:srgbClr val="3366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3514" name="Line 26"/>
          <p:cNvSpPr>
            <a:spLocks noChangeShapeType="1"/>
          </p:cNvSpPr>
          <p:nvPr/>
        </p:nvSpPr>
        <p:spPr bwMode="auto">
          <a:xfrm>
            <a:off x="1868488" y="3560763"/>
            <a:ext cx="0" cy="242887"/>
          </a:xfrm>
          <a:prstGeom prst="line">
            <a:avLst/>
          </a:prstGeom>
          <a:noFill/>
          <a:ln w="28575" cap="sq">
            <a:solidFill>
              <a:srgbClr val="CC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3515" name="Line 27"/>
          <p:cNvSpPr>
            <a:spLocks noChangeShapeType="1"/>
          </p:cNvSpPr>
          <p:nvPr/>
        </p:nvSpPr>
        <p:spPr bwMode="auto">
          <a:xfrm>
            <a:off x="2573338" y="3571875"/>
            <a:ext cx="0" cy="242888"/>
          </a:xfrm>
          <a:prstGeom prst="line">
            <a:avLst/>
          </a:prstGeom>
          <a:noFill/>
          <a:ln w="28575" cap="sq">
            <a:solidFill>
              <a:srgbClr val="CC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3516" name="Oval 28"/>
          <p:cNvSpPr>
            <a:spLocks noChangeArrowheads="1"/>
          </p:cNvSpPr>
          <p:nvPr/>
        </p:nvSpPr>
        <p:spPr bwMode="auto">
          <a:xfrm>
            <a:off x="681038" y="3467100"/>
            <a:ext cx="620712" cy="630238"/>
          </a:xfrm>
          <a:prstGeom prst="ellips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3517" name="Line 29"/>
          <p:cNvSpPr>
            <a:spLocks noChangeShapeType="1"/>
          </p:cNvSpPr>
          <p:nvPr/>
        </p:nvSpPr>
        <p:spPr bwMode="auto">
          <a:xfrm>
            <a:off x="3362325" y="3571875"/>
            <a:ext cx="0" cy="242888"/>
          </a:xfrm>
          <a:prstGeom prst="line">
            <a:avLst/>
          </a:prstGeom>
          <a:noFill/>
          <a:ln w="28575" cap="sq">
            <a:solidFill>
              <a:srgbClr val="CC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3518" name="Line 30"/>
          <p:cNvSpPr>
            <a:spLocks noChangeShapeType="1"/>
          </p:cNvSpPr>
          <p:nvPr/>
        </p:nvSpPr>
        <p:spPr bwMode="auto">
          <a:xfrm>
            <a:off x="1628775" y="4665663"/>
            <a:ext cx="2311400" cy="0"/>
          </a:xfrm>
          <a:prstGeom prst="line">
            <a:avLst/>
          </a:prstGeom>
          <a:noFill/>
          <a:ln w="12700" cap="sq">
            <a:solidFill>
              <a:srgbClr val="3366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3519" name="Line 31"/>
          <p:cNvSpPr>
            <a:spLocks noChangeShapeType="1"/>
          </p:cNvSpPr>
          <p:nvPr/>
        </p:nvSpPr>
        <p:spPr bwMode="auto">
          <a:xfrm>
            <a:off x="1870075" y="4392613"/>
            <a:ext cx="0" cy="242887"/>
          </a:xfrm>
          <a:prstGeom prst="line">
            <a:avLst/>
          </a:prstGeom>
          <a:noFill/>
          <a:ln w="28575" cap="sq">
            <a:solidFill>
              <a:srgbClr val="CC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3520" name="Line 32"/>
          <p:cNvSpPr>
            <a:spLocks noChangeShapeType="1"/>
          </p:cNvSpPr>
          <p:nvPr/>
        </p:nvSpPr>
        <p:spPr bwMode="auto">
          <a:xfrm>
            <a:off x="3332163" y="4413250"/>
            <a:ext cx="0" cy="242888"/>
          </a:xfrm>
          <a:prstGeom prst="line">
            <a:avLst/>
          </a:prstGeom>
          <a:noFill/>
          <a:ln w="28575" cap="sq">
            <a:solidFill>
              <a:srgbClr val="CC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3521" name="Oval 33"/>
          <p:cNvSpPr>
            <a:spLocks noChangeArrowheads="1"/>
          </p:cNvSpPr>
          <p:nvPr/>
        </p:nvSpPr>
        <p:spPr bwMode="auto">
          <a:xfrm>
            <a:off x="682625" y="4298950"/>
            <a:ext cx="620713" cy="630238"/>
          </a:xfrm>
          <a:prstGeom prst="ellips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3522" name="Line 34"/>
          <p:cNvSpPr>
            <a:spLocks noChangeShapeType="1"/>
          </p:cNvSpPr>
          <p:nvPr/>
        </p:nvSpPr>
        <p:spPr bwMode="auto">
          <a:xfrm>
            <a:off x="2817813" y="4403725"/>
            <a:ext cx="0" cy="242888"/>
          </a:xfrm>
          <a:prstGeom prst="line">
            <a:avLst/>
          </a:prstGeom>
          <a:noFill/>
          <a:ln w="28575" cap="sq">
            <a:solidFill>
              <a:srgbClr val="CC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3523" name="Rectangle 35"/>
          <p:cNvSpPr>
            <a:spLocks noChangeArrowheads="1"/>
          </p:cNvSpPr>
          <p:nvPr/>
        </p:nvSpPr>
        <p:spPr bwMode="auto">
          <a:xfrm rot="3600000">
            <a:off x="939800" y="3616325"/>
            <a:ext cx="88900" cy="336550"/>
          </a:xfrm>
          <a:prstGeom prst="rect">
            <a:avLst/>
          </a:prstGeom>
          <a:solidFill>
            <a:srgbClr val="FFFF99"/>
          </a:solidFill>
          <a:ln w="28575" cap="sq">
            <a:solidFill>
              <a:srgbClr val="FFFF99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3524" name="Line 36"/>
          <p:cNvSpPr>
            <a:spLocks noChangeShapeType="1"/>
          </p:cNvSpPr>
          <p:nvPr/>
        </p:nvSpPr>
        <p:spPr bwMode="auto">
          <a:xfrm>
            <a:off x="2319338" y="1868488"/>
            <a:ext cx="0" cy="242887"/>
          </a:xfrm>
          <a:prstGeom prst="line">
            <a:avLst/>
          </a:prstGeom>
          <a:noFill/>
          <a:ln w="28575" cap="sq">
            <a:solidFill>
              <a:srgbClr val="CC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3525" name="Line 37"/>
          <p:cNvSpPr>
            <a:spLocks noChangeShapeType="1"/>
          </p:cNvSpPr>
          <p:nvPr/>
        </p:nvSpPr>
        <p:spPr bwMode="auto">
          <a:xfrm>
            <a:off x="2424113" y="1868488"/>
            <a:ext cx="0" cy="242887"/>
          </a:xfrm>
          <a:prstGeom prst="line">
            <a:avLst/>
          </a:prstGeom>
          <a:noFill/>
          <a:ln w="28575" cap="sq">
            <a:solidFill>
              <a:srgbClr val="CC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3526" name="Line 38"/>
          <p:cNvSpPr>
            <a:spLocks noChangeShapeType="1"/>
          </p:cNvSpPr>
          <p:nvPr/>
        </p:nvSpPr>
        <p:spPr bwMode="auto">
          <a:xfrm>
            <a:off x="2225675" y="1866900"/>
            <a:ext cx="0" cy="242888"/>
          </a:xfrm>
          <a:prstGeom prst="line">
            <a:avLst/>
          </a:prstGeom>
          <a:noFill/>
          <a:ln w="28575" cap="sq">
            <a:solidFill>
              <a:srgbClr val="CC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3527" name="Line 39"/>
          <p:cNvSpPr>
            <a:spLocks noChangeShapeType="1"/>
          </p:cNvSpPr>
          <p:nvPr/>
        </p:nvSpPr>
        <p:spPr bwMode="auto">
          <a:xfrm>
            <a:off x="2227263" y="2730500"/>
            <a:ext cx="0" cy="242888"/>
          </a:xfrm>
          <a:prstGeom prst="line">
            <a:avLst/>
          </a:prstGeom>
          <a:noFill/>
          <a:ln w="28575" cap="sq">
            <a:solidFill>
              <a:srgbClr val="CC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3528" name="Line 40"/>
          <p:cNvSpPr>
            <a:spLocks noChangeShapeType="1"/>
          </p:cNvSpPr>
          <p:nvPr/>
        </p:nvSpPr>
        <p:spPr bwMode="auto">
          <a:xfrm>
            <a:off x="2289175" y="2732088"/>
            <a:ext cx="0" cy="242887"/>
          </a:xfrm>
          <a:prstGeom prst="line">
            <a:avLst/>
          </a:prstGeom>
          <a:noFill/>
          <a:ln w="28575" cap="sq">
            <a:solidFill>
              <a:srgbClr val="CC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3529" name="Line 41"/>
          <p:cNvSpPr>
            <a:spLocks noChangeShapeType="1"/>
          </p:cNvSpPr>
          <p:nvPr/>
        </p:nvSpPr>
        <p:spPr bwMode="auto">
          <a:xfrm>
            <a:off x="2343150" y="2730500"/>
            <a:ext cx="0" cy="242888"/>
          </a:xfrm>
          <a:prstGeom prst="line">
            <a:avLst/>
          </a:prstGeom>
          <a:noFill/>
          <a:ln w="28575" cap="sq">
            <a:solidFill>
              <a:srgbClr val="CC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3530" name="Line 42"/>
          <p:cNvSpPr>
            <a:spLocks noChangeShapeType="1"/>
          </p:cNvSpPr>
          <p:nvPr/>
        </p:nvSpPr>
        <p:spPr bwMode="auto">
          <a:xfrm>
            <a:off x="2406650" y="2730500"/>
            <a:ext cx="0" cy="242888"/>
          </a:xfrm>
          <a:prstGeom prst="line">
            <a:avLst/>
          </a:prstGeom>
          <a:noFill/>
          <a:ln w="28575" cap="sq">
            <a:solidFill>
              <a:srgbClr val="CC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3531" name="Line 43"/>
          <p:cNvSpPr>
            <a:spLocks noChangeShapeType="1"/>
          </p:cNvSpPr>
          <p:nvPr/>
        </p:nvSpPr>
        <p:spPr bwMode="auto">
          <a:xfrm>
            <a:off x="2479675" y="2740025"/>
            <a:ext cx="0" cy="242888"/>
          </a:xfrm>
          <a:prstGeom prst="line">
            <a:avLst/>
          </a:prstGeom>
          <a:noFill/>
          <a:ln w="28575" cap="sq">
            <a:solidFill>
              <a:srgbClr val="CC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3532" name="Line 44"/>
          <p:cNvSpPr>
            <a:spLocks noChangeShapeType="1"/>
          </p:cNvSpPr>
          <p:nvPr/>
        </p:nvSpPr>
        <p:spPr bwMode="auto">
          <a:xfrm>
            <a:off x="2657475" y="2728913"/>
            <a:ext cx="0" cy="242887"/>
          </a:xfrm>
          <a:prstGeom prst="line">
            <a:avLst/>
          </a:prstGeom>
          <a:noFill/>
          <a:ln w="28575" cap="sq">
            <a:solidFill>
              <a:srgbClr val="CC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3533" name="Line 45"/>
          <p:cNvSpPr>
            <a:spLocks noChangeShapeType="1"/>
          </p:cNvSpPr>
          <p:nvPr/>
        </p:nvSpPr>
        <p:spPr bwMode="auto">
          <a:xfrm>
            <a:off x="2878138" y="2730500"/>
            <a:ext cx="0" cy="242888"/>
          </a:xfrm>
          <a:prstGeom prst="line">
            <a:avLst/>
          </a:prstGeom>
          <a:noFill/>
          <a:ln w="28575" cap="sq">
            <a:solidFill>
              <a:srgbClr val="CC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3534" name="Line 46"/>
          <p:cNvSpPr>
            <a:spLocks noChangeShapeType="1"/>
          </p:cNvSpPr>
          <p:nvPr/>
        </p:nvSpPr>
        <p:spPr bwMode="auto">
          <a:xfrm>
            <a:off x="3390900" y="1868488"/>
            <a:ext cx="0" cy="242887"/>
          </a:xfrm>
          <a:prstGeom prst="line">
            <a:avLst/>
          </a:prstGeom>
          <a:noFill/>
          <a:ln w="28575" cap="sq">
            <a:solidFill>
              <a:srgbClr val="CC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3535" name="Line 47"/>
          <p:cNvSpPr>
            <a:spLocks noChangeShapeType="1"/>
          </p:cNvSpPr>
          <p:nvPr/>
        </p:nvSpPr>
        <p:spPr bwMode="auto">
          <a:xfrm>
            <a:off x="3748088" y="2730500"/>
            <a:ext cx="0" cy="242888"/>
          </a:xfrm>
          <a:prstGeom prst="line">
            <a:avLst/>
          </a:prstGeom>
          <a:noFill/>
          <a:ln w="28575" cap="sq">
            <a:solidFill>
              <a:srgbClr val="CC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3536" name="Line 48"/>
          <p:cNvSpPr>
            <a:spLocks noChangeShapeType="1"/>
          </p:cNvSpPr>
          <p:nvPr/>
        </p:nvSpPr>
        <p:spPr bwMode="auto">
          <a:xfrm>
            <a:off x="2373313" y="3570288"/>
            <a:ext cx="0" cy="242887"/>
          </a:xfrm>
          <a:prstGeom prst="line">
            <a:avLst/>
          </a:prstGeom>
          <a:noFill/>
          <a:ln w="28575" cap="sq">
            <a:solidFill>
              <a:srgbClr val="CC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3537" name="Line 49"/>
          <p:cNvSpPr>
            <a:spLocks noChangeShapeType="1"/>
          </p:cNvSpPr>
          <p:nvPr/>
        </p:nvSpPr>
        <p:spPr bwMode="auto">
          <a:xfrm>
            <a:off x="2971800" y="3571875"/>
            <a:ext cx="0" cy="242888"/>
          </a:xfrm>
          <a:prstGeom prst="line">
            <a:avLst/>
          </a:prstGeom>
          <a:noFill/>
          <a:ln w="28575" cap="sq">
            <a:solidFill>
              <a:srgbClr val="CC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3538" name="Line 50"/>
          <p:cNvSpPr>
            <a:spLocks noChangeShapeType="1"/>
          </p:cNvSpPr>
          <p:nvPr/>
        </p:nvSpPr>
        <p:spPr bwMode="auto">
          <a:xfrm>
            <a:off x="2257425" y="3571875"/>
            <a:ext cx="0" cy="242888"/>
          </a:xfrm>
          <a:prstGeom prst="line">
            <a:avLst/>
          </a:prstGeom>
          <a:noFill/>
          <a:ln w="28575" cap="sq">
            <a:solidFill>
              <a:srgbClr val="CC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3539" name="Line 51"/>
          <p:cNvSpPr>
            <a:spLocks noChangeShapeType="1"/>
          </p:cNvSpPr>
          <p:nvPr/>
        </p:nvSpPr>
        <p:spPr bwMode="auto">
          <a:xfrm>
            <a:off x="2425700" y="3570288"/>
            <a:ext cx="0" cy="242887"/>
          </a:xfrm>
          <a:prstGeom prst="line">
            <a:avLst/>
          </a:prstGeom>
          <a:noFill/>
          <a:ln w="28575" cap="sq">
            <a:solidFill>
              <a:srgbClr val="CC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63540" name="Picture 5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29151" y="642542"/>
            <a:ext cx="4368800" cy="3019425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</p:pic>
      <p:sp>
        <p:nvSpPr>
          <p:cNvPr id="63541" name="Rectangle 53"/>
          <p:cNvSpPr>
            <a:spLocks noChangeArrowheads="1"/>
          </p:cNvSpPr>
          <p:nvPr/>
        </p:nvSpPr>
        <p:spPr bwMode="auto">
          <a:xfrm>
            <a:off x="4849813" y="3643313"/>
            <a:ext cx="4125912" cy="30480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Source: http://www.diycalculator.com/sp-cvision.shtml</a:t>
            </a:r>
          </a:p>
        </p:txBody>
      </p:sp>
      <p:sp>
        <p:nvSpPr>
          <p:cNvPr id="63542" name="Rectangle 54"/>
          <p:cNvSpPr>
            <a:spLocks noChangeArrowheads="1"/>
          </p:cNvSpPr>
          <p:nvPr/>
        </p:nvSpPr>
        <p:spPr bwMode="auto">
          <a:xfrm>
            <a:off x="2208213" y="4987925"/>
            <a:ext cx="866775" cy="517525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stimulus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duration</a:t>
            </a:r>
          </a:p>
        </p:txBody>
      </p:sp>
      <p:sp>
        <p:nvSpPr>
          <p:cNvPr id="63543" name="Rectangle 55"/>
          <p:cNvSpPr>
            <a:spLocks noChangeArrowheads="1"/>
          </p:cNvSpPr>
          <p:nvPr/>
        </p:nvSpPr>
        <p:spPr bwMode="auto">
          <a:xfrm>
            <a:off x="579438" y="5041900"/>
            <a:ext cx="866775" cy="30480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stimulus</a:t>
            </a:r>
          </a:p>
        </p:txBody>
      </p:sp>
      <p:sp>
        <p:nvSpPr>
          <p:cNvPr id="63544" name="Text Box 56"/>
          <p:cNvSpPr txBox="1">
            <a:spLocks noChangeArrowheads="1"/>
          </p:cNvSpPr>
          <p:nvPr/>
        </p:nvSpPr>
        <p:spPr bwMode="auto">
          <a:xfrm>
            <a:off x="5521325" y="4148138"/>
            <a:ext cx="2520950" cy="366712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Human visual receptors</a:t>
            </a:r>
          </a:p>
        </p:txBody>
      </p:sp>
      <p:sp>
        <p:nvSpPr>
          <p:cNvPr id="63545" name="Text Box 57"/>
          <p:cNvSpPr txBox="1">
            <a:spLocks noChangeArrowheads="1"/>
          </p:cNvSpPr>
          <p:nvPr/>
        </p:nvSpPr>
        <p:spPr bwMode="auto">
          <a:xfrm>
            <a:off x="803275" y="5754688"/>
            <a:ext cx="2921000" cy="64135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Orientation selective cells in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the visual system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ChangeArrowheads="1"/>
          </p:cNvSpPr>
          <p:nvPr/>
        </p:nvSpPr>
        <p:spPr bwMode="auto">
          <a:xfrm>
            <a:off x="7631113" y="2232025"/>
            <a:ext cx="1141412" cy="2744788"/>
          </a:xfrm>
          <a:prstGeom prst="rect">
            <a:avLst/>
          </a:prstGeom>
          <a:solidFill>
            <a:srgbClr val="333300"/>
          </a:solidFill>
          <a:ln w="12700" cap="sq">
            <a:solidFill>
              <a:srgbClr val="99CC00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4515" name="Rectangle 3"/>
          <p:cNvSpPr>
            <a:spLocks noChangeArrowheads="1"/>
          </p:cNvSpPr>
          <p:nvPr/>
        </p:nvSpPr>
        <p:spPr bwMode="auto">
          <a:xfrm>
            <a:off x="5192713" y="1317625"/>
            <a:ext cx="1033462" cy="4540250"/>
          </a:xfrm>
          <a:prstGeom prst="rect">
            <a:avLst/>
          </a:prstGeom>
          <a:solidFill>
            <a:srgbClr val="333300"/>
          </a:solidFill>
          <a:ln w="12700" cap="sq">
            <a:solidFill>
              <a:srgbClr val="99CC00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4516" name="Rectangle 4"/>
          <p:cNvSpPr>
            <a:spLocks noChangeArrowheads="1"/>
          </p:cNvSpPr>
          <p:nvPr/>
        </p:nvSpPr>
        <p:spPr bwMode="auto">
          <a:xfrm>
            <a:off x="3298825" y="719138"/>
            <a:ext cx="903288" cy="5737225"/>
          </a:xfrm>
          <a:prstGeom prst="rect">
            <a:avLst/>
          </a:prstGeom>
          <a:solidFill>
            <a:srgbClr val="333300"/>
          </a:solidFill>
          <a:ln w="12700" cap="sq">
            <a:solidFill>
              <a:srgbClr val="99CC00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4517" name="Rectangle 5"/>
          <p:cNvSpPr>
            <a:spLocks noChangeArrowheads="1"/>
          </p:cNvSpPr>
          <p:nvPr/>
        </p:nvSpPr>
        <p:spPr bwMode="auto">
          <a:xfrm>
            <a:off x="1600200" y="696913"/>
            <a:ext cx="815975" cy="5737225"/>
          </a:xfrm>
          <a:prstGeom prst="rect">
            <a:avLst/>
          </a:prstGeom>
          <a:solidFill>
            <a:srgbClr val="333300"/>
          </a:solidFill>
          <a:ln w="12700" cap="sq">
            <a:solidFill>
              <a:srgbClr val="99CC00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4518" name="Rectangle 6"/>
          <p:cNvSpPr>
            <a:spLocks noChangeArrowheads="1"/>
          </p:cNvSpPr>
          <p:nvPr/>
        </p:nvSpPr>
        <p:spPr bwMode="auto">
          <a:xfrm>
            <a:off x="3441700" y="5645150"/>
            <a:ext cx="593725" cy="593725"/>
          </a:xfrm>
          <a:prstGeom prst="rect">
            <a:avLst/>
          </a:prstGeom>
          <a:solidFill>
            <a:srgbClr val="969696"/>
          </a:solidFill>
          <a:ln w="22225" cap="sq">
            <a:solidFill>
              <a:srgbClr val="FFFF99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4519" name="Rectangle 7"/>
          <p:cNvSpPr>
            <a:spLocks noChangeArrowheads="1"/>
          </p:cNvSpPr>
          <p:nvPr/>
        </p:nvSpPr>
        <p:spPr bwMode="auto">
          <a:xfrm>
            <a:off x="3441700" y="4830763"/>
            <a:ext cx="593725" cy="593725"/>
          </a:xfrm>
          <a:prstGeom prst="rect">
            <a:avLst/>
          </a:prstGeom>
          <a:solidFill>
            <a:srgbClr val="969696"/>
          </a:solidFill>
          <a:ln w="22225" cap="sq">
            <a:solidFill>
              <a:srgbClr val="FFFF99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4520" name="Rectangle 8"/>
          <p:cNvSpPr>
            <a:spLocks noChangeArrowheads="1"/>
          </p:cNvSpPr>
          <p:nvPr/>
        </p:nvSpPr>
        <p:spPr bwMode="auto">
          <a:xfrm>
            <a:off x="3441700" y="4013200"/>
            <a:ext cx="593725" cy="593725"/>
          </a:xfrm>
          <a:prstGeom prst="rect">
            <a:avLst/>
          </a:prstGeom>
          <a:solidFill>
            <a:srgbClr val="969696"/>
          </a:solidFill>
          <a:ln w="22225" cap="sq">
            <a:solidFill>
              <a:srgbClr val="FFFF99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4521" name="Text Box 9"/>
          <p:cNvSpPr txBox="1">
            <a:spLocks noChangeArrowheads="1"/>
          </p:cNvSpPr>
          <p:nvPr/>
        </p:nvSpPr>
        <p:spPr bwMode="auto">
          <a:xfrm>
            <a:off x="1812925" y="190500"/>
            <a:ext cx="5534025" cy="45720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Example: From Sensation to Recognition</a:t>
            </a:r>
          </a:p>
        </p:txBody>
      </p:sp>
      <p:sp>
        <p:nvSpPr>
          <p:cNvPr id="64522" name="Rectangle 10"/>
          <p:cNvSpPr>
            <a:spLocks noChangeArrowheads="1"/>
          </p:cNvSpPr>
          <p:nvPr/>
        </p:nvSpPr>
        <p:spPr bwMode="auto">
          <a:xfrm>
            <a:off x="5337175" y="1487488"/>
            <a:ext cx="731838" cy="731837"/>
          </a:xfrm>
          <a:prstGeom prst="rect">
            <a:avLst/>
          </a:prstGeom>
          <a:solidFill>
            <a:srgbClr val="969696"/>
          </a:solidFill>
          <a:ln w="22225" cap="sq">
            <a:solidFill>
              <a:srgbClr val="FFFF99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4523" name="Rectangle 11"/>
          <p:cNvSpPr>
            <a:spLocks noChangeArrowheads="1"/>
          </p:cNvSpPr>
          <p:nvPr/>
        </p:nvSpPr>
        <p:spPr bwMode="auto">
          <a:xfrm>
            <a:off x="5337175" y="2481263"/>
            <a:ext cx="731838" cy="731837"/>
          </a:xfrm>
          <a:prstGeom prst="rect">
            <a:avLst/>
          </a:prstGeom>
          <a:solidFill>
            <a:srgbClr val="969696"/>
          </a:solidFill>
          <a:ln w="22225" cap="sq">
            <a:solidFill>
              <a:srgbClr val="FFFF99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4524" name="Rectangle 12"/>
          <p:cNvSpPr>
            <a:spLocks noChangeArrowheads="1"/>
          </p:cNvSpPr>
          <p:nvPr/>
        </p:nvSpPr>
        <p:spPr bwMode="auto">
          <a:xfrm>
            <a:off x="5337175" y="3952875"/>
            <a:ext cx="731838" cy="731838"/>
          </a:xfrm>
          <a:prstGeom prst="rect">
            <a:avLst/>
          </a:prstGeom>
          <a:solidFill>
            <a:srgbClr val="969696"/>
          </a:solidFill>
          <a:ln w="22225" cap="sq">
            <a:solidFill>
              <a:srgbClr val="FFFF99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4525" name="Rectangle 13"/>
          <p:cNvSpPr>
            <a:spLocks noChangeArrowheads="1"/>
          </p:cNvSpPr>
          <p:nvPr/>
        </p:nvSpPr>
        <p:spPr bwMode="auto">
          <a:xfrm>
            <a:off x="5326063" y="4941888"/>
            <a:ext cx="731837" cy="731837"/>
          </a:xfrm>
          <a:prstGeom prst="rect">
            <a:avLst/>
          </a:prstGeom>
          <a:solidFill>
            <a:srgbClr val="969696"/>
          </a:solidFill>
          <a:ln w="22225" cap="sq">
            <a:solidFill>
              <a:srgbClr val="FFFF99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pSp>
        <p:nvGrpSpPr>
          <p:cNvPr id="64526" name="Group 14"/>
          <p:cNvGrpSpPr>
            <a:grpSpLocks/>
          </p:cNvGrpSpPr>
          <p:nvPr/>
        </p:nvGrpSpPr>
        <p:grpSpPr bwMode="auto">
          <a:xfrm>
            <a:off x="1776413" y="889000"/>
            <a:ext cx="481012" cy="5364163"/>
            <a:chOff x="975" y="560"/>
            <a:chExt cx="303" cy="3379"/>
          </a:xfrm>
        </p:grpSpPr>
        <p:sp>
          <p:nvSpPr>
            <p:cNvPr id="64593" name="Rectangle 15"/>
            <p:cNvSpPr>
              <a:spLocks noChangeArrowheads="1"/>
            </p:cNvSpPr>
            <p:nvPr/>
          </p:nvSpPr>
          <p:spPr bwMode="auto">
            <a:xfrm>
              <a:off x="982" y="560"/>
              <a:ext cx="295" cy="301"/>
            </a:xfrm>
            <a:prstGeom prst="rect">
              <a:avLst/>
            </a:prstGeom>
            <a:solidFill>
              <a:srgbClr val="969696"/>
            </a:solidFill>
            <a:ln w="22225" cap="sq">
              <a:solidFill>
                <a:srgbClr val="FFFF99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4594" name="Rectangle 16"/>
            <p:cNvSpPr>
              <a:spLocks noChangeArrowheads="1"/>
            </p:cNvSpPr>
            <p:nvPr/>
          </p:nvSpPr>
          <p:spPr bwMode="auto">
            <a:xfrm>
              <a:off x="983" y="964"/>
              <a:ext cx="295" cy="301"/>
            </a:xfrm>
            <a:prstGeom prst="rect">
              <a:avLst/>
            </a:prstGeom>
            <a:solidFill>
              <a:srgbClr val="969696"/>
            </a:solidFill>
            <a:ln w="22225" cap="sq">
              <a:solidFill>
                <a:srgbClr val="FFFF99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4595" name="Rectangle 17"/>
            <p:cNvSpPr>
              <a:spLocks noChangeArrowheads="1"/>
            </p:cNvSpPr>
            <p:nvPr/>
          </p:nvSpPr>
          <p:spPr bwMode="auto">
            <a:xfrm>
              <a:off x="982" y="1368"/>
              <a:ext cx="295" cy="301"/>
            </a:xfrm>
            <a:prstGeom prst="rect">
              <a:avLst/>
            </a:prstGeom>
            <a:solidFill>
              <a:srgbClr val="969696"/>
            </a:solidFill>
            <a:ln w="22225" cap="sq">
              <a:solidFill>
                <a:srgbClr val="FFFF99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4596" name="Rectangle 18"/>
            <p:cNvSpPr>
              <a:spLocks noChangeArrowheads="1"/>
            </p:cNvSpPr>
            <p:nvPr/>
          </p:nvSpPr>
          <p:spPr bwMode="auto">
            <a:xfrm>
              <a:off x="982" y="1766"/>
              <a:ext cx="295" cy="301"/>
            </a:xfrm>
            <a:prstGeom prst="rect">
              <a:avLst/>
            </a:prstGeom>
            <a:solidFill>
              <a:srgbClr val="969696"/>
            </a:solidFill>
            <a:ln w="22225" cap="sq">
              <a:solidFill>
                <a:srgbClr val="FFFF99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4597" name="Rectangle 19"/>
            <p:cNvSpPr>
              <a:spLocks noChangeArrowheads="1"/>
            </p:cNvSpPr>
            <p:nvPr/>
          </p:nvSpPr>
          <p:spPr bwMode="auto">
            <a:xfrm>
              <a:off x="982" y="2432"/>
              <a:ext cx="295" cy="301"/>
            </a:xfrm>
            <a:prstGeom prst="rect">
              <a:avLst/>
            </a:prstGeom>
            <a:solidFill>
              <a:srgbClr val="969696"/>
            </a:solidFill>
            <a:ln w="22225" cap="sq">
              <a:solidFill>
                <a:srgbClr val="FFFF99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4598" name="Rectangle 20"/>
            <p:cNvSpPr>
              <a:spLocks noChangeArrowheads="1"/>
            </p:cNvSpPr>
            <p:nvPr/>
          </p:nvSpPr>
          <p:spPr bwMode="auto">
            <a:xfrm>
              <a:off x="982" y="2836"/>
              <a:ext cx="295" cy="301"/>
            </a:xfrm>
            <a:prstGeom prst="rect">
              <a:avLst/>
            </a:prstGeom>
            <a:solidFill>
              <a:srgbClr val="969696"/>
            </a:solidFill>
            <a:ln w="22225" cap="sq">
              <a:solidFill>
                <a:srgbClr val="FFFF99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4599" name="Rectangle 21"/>
            <p:cNvSpPr>
              <a:spLocks noChangeArrowheads="1"/>
            </p:cNvSpPr>
            <p:nvPr/>
          </p:nvSpPr>
          <p:spPr bwMode="auto">
            <a:xfrm>
              <a:off x="982" y="3240"/>
              <a:ext cx="295" cy="301"/>
            </a:xfrm>
            <a:prstGeom prst="rect">
              <a:avLst/>
            </a:prstGeom>
            <a:solidFill>
              <a:srgbClr val="969696"/>
            </a:solidFill>
            <a:ln w="22225" cap="sq">
              <a:solidFill>
                <a:srgbClr val="FFFF99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4600" name="Rectangle 22"/>
            <p:cNvSpPr>
              <a:spLocks noChangeArrowheads="1"/>
            </p:cNvSpPr>
            <p:nvPr/>
          </p:nvSpPr>
          <p:spPr bwMode="auto">
            <a:xfrm>
              <a:off x="975" y="3638"/>
              <a:ext cx="295" cy="301"/>
            </a:xfrm>
            <a:prstGeom prst="rect">
              <a:avLst/>
            </a:prstGeom>
            <a:solidFill>
              <a:srgbClr val="969696"/>
            </a:solidFill>
            <a:ln w="22225" cap="sq">
              <a:solidFill>
                <a:srgbClr val="FFFF99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4601" name="Oval 23"/>
            <p:cNvSpPr>
              <a:spLocks noChangeArrowheads="1"/>
            </p:cNvSpPr>
            <p:nvPr/>
          </p:nvSpPr>
          <p:spPr bwMode="auto">
            <a:xfrm>
              <a:off x="1042" y="2599"/>
              <a:ext cx="56" cy="56"/>
            </a:xfrm>
            <a:prstGeom prst="ellipse">
              <a:avLst/>
            </a:prstGeom>
            <a:solidFill>
              <a:srgbClr val="000000"/>
            </a:solidFill>
            <a:ln w="12700" cap="sq">
              <a:solidFill>
                <a:srgbClr val="000000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4602" name="Oval 24"/>
            <p:cNvSpPr>
              <a:spLocks noChangeArrowheads="1"/>
            </p:cNvSpPr>
            <p:nvPr/>
          </p:nvSpPr>
          <p:spPr bwMode="auto">
            <a:xfrm>
              <a:off x="1056" y="645"/>
              <a:ext cx="56" cy="56"/>
            </a:xfrm>
            <a:prstGeom prst="ellipse">
              <a:avLst/>
            </a:prstGeom>
            <a:solidFill>
              <a:srgbClr val="FFFF99"/>
            </a:solidFill>
            <a:ln w="12700" cap="sq">
              <a:solidFill>
                <a:srgbClr val="FFFF99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4603" name="Oval 25"/>
            <p:cNvSpPr>
              <a:spLocks noChangeArrowheads="1"/>
            </p:cNvSpPr>
            <p:nvPr/>
          </p:nvSpPr>
          <p:spPr bwMode="auto">
            <a:xfrm>
              <a:off x="1187" y="1057"/>
              <a:ext cx="56" cy="56"/>
            </a:xfrm>
            <a:prstGeom prst="ellipse">
              <a:avLst/>
            </a:prstGeom>
            <a:solidFill>
              <a:srgbClr val="FFFF99"/>
            </a:solidFill>
            <a:ln w="12700" cap="sq">
              <a:solidFill>
                <a:srgbClr val="FFFF99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4604" name="Oval 26"/>
            <p:cNvSpPr>
              <a:spLocks noChangeArrowheads="1"/>
            </p:cNvSpPr>
            <p:nvPr/>
          </p:nvSpPr>
          <p:spPr bwMode="auto">
            <a:xfrm>
              <a:off x="1056" y="1537"/>
              <a:ext cx="56" cy="56"/>
            </a:xfrm>
            <a:prstGeom prst="ellipse">
              <a:avLst/>
            </a:prstGeom>
            <a:solidFill>
              <a:srgbClr val="FFFF99"/>
            </a:solidFill>
            <a:ln w="12700" cap="sq">
              <a:solidFill>
                <a:srgbClr val="FFFF99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4605" name="Oval 27"/>
            <p:cNvSpPr>
              <a:spLocks noChangeArrowheads="1"/>
            </p:cNvSpPr>
            <p:nvPr/>
          </p:nvSpPr>
          <p:spPr bwMode="auto">
            <a:xfrm>
              <a:off x="1173" y="1962"/>
              <a:ext cx="56" cy="56"/>
            </a:xfrm>
            <a:prstGeom prst="ellipse">
              <a:avLst/>
            </a:prstGeom>
            <a:solidFill>
              <a:srgbClr val="FFFF99"/>
            </a:solidFill>
            <a:ln w="12700" cap="sq">
              <a:solidFill>
                <a:srgbClr val="FFFF99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4606" name="Oval 28"/>
            <p:cNvSpPr>
              <a:spLocks noChangeArrowheads="1"/>
            </p:cNvSpPr>
            <p:nvPr/>
          </p:nvSpPr>
          <p:spPr bwMode="auto">
            <a:xfrm>
              <a:off x="1165" y="2969"/>
              <a:ext cx="56" cy="56"/>
            </a:xfrm>
            <a:prstGeom prst="ellipse">
              <a:avLst/>
            </a:prstGeom>
            <a:solidFill>
              <a:srgbClr val="000000"/>
            </a:solidFill>
            <a:ln w="12700" cap="sq">
              <a:solidFill>
                <a:srgbClr val="000000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4607" name="Oval 29"/>
            <p:cNvSpPr>
              <a:spLocks noChangeArrowheads="1"/>
            </p:cNvSpPr>
            <p:nvPr/>
          </p:nvSpPr>
          <p:spPr bwMode="auto">
            <a:xfrm>
              <a:off x="1034" y="3285"/>
              <a:ext cx="56" cy="56"/>
            </a:xfrm>
            <a:prstGeom prst="ellipse">
              <a:avLst/>
            </a:prstGeom>
            <a:solidFill>
              <a:srgbClr val="000000"/>
            </a:solidFill>
            <a:ln w="12700" cap="sq">
              <a:solidFill>
                <a:srgbClr val="000000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4608" name="Oval 30"/>
            <p:cNvSpPr>
              <a:spLocks noChangeArrowheads="1"/>
            </p:cNvSpPr>
            <p:nvPr/>
          </p:nvSpPr>
          <p:spPr bwMode="auto">
            <a:xfrm>
              <a:off x="1178" y="3697"/>
              <a:ext cx="56" cy="56"/>
            </a:xfrm>
            <a:prstGeom prst="ellipse">
              <a:avLst/>
            </a:prstGeom>
            <a:solidFill>
              <a:srgbClr val="000000"/>
            </a:solidFill>
            <a:ln w="12700" cap="sq">
              <a:solidFill>
                <a:srgbClr val="000000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4609" name="Line 31"/>
            <p:cNvSpPr>
              <a:spLocks noChangeShapeType="1"/>
            </p:cNvSpPr>
            <p:nvPr/>
          </p:nvSpPr>
          <p:spPr bwMode="auto">
            <a:xfrm>
              <a:off x="1118" y="2153"/>
              <a:ext cx="0" cy="226"/>
            </a:xfrm>
            <a:prstGeom prst="line">
              <a:avLst/>
            </a:prstGeom>
            <a:noFill/>
            <a:ln w="76200" cap="rnd">
              <a:solidFill>
                <a:srgbClr val="FFFF99"/>
              </a:solidFill>
              <a:prstDash val="sysDot"/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64527" name="Group 32"/>
          <p:cNvGrpSpPr>
            <a:grpSpLocks/>
          </p:cNvGrpSpPr>
          <p:nvPr/>
        </p:nvGrpSpPr>
        <p:grpSpPr bwMode="auto">
          <a:xfrm>
            <a:off x="3460750" y="5910263"/>
            <a:ext cx="274638" cy="274637"/>
            <a:chOff x="3134" y="1585"/>
            <a:chExt cx="173" cy="173"/>
          </a:xfrm>
        </p:grpSpPr>
        <p:sp>
          <p:nvSpPr>
            <p:cNvPr id="64591" name="Oval 33"/>
            <p:cNvSpPr>
              <a:spLocks noChangeArrowheads="1"/>
            </p:cNvSpPr>
            <p:nvPr/>
          </p:nvSpPr>
          <p:spPr bwMode="auto">
            <a:xfrm>
              <a:off x="3134" y="1585"/>
              <a:ext cx="173" cy="173"/>
            </a:xfrm>
            <a:prstGeom prst="ellipse">
              <a:avLst/>
            </a:prstGeom>
            <a:solidFill>
              <a:srgbClr val="FFFF99"/>
            </a:solidFill>
            <a:ln w="12700" cap="sq">
              <a:solidFill>
                <a:srgbClr val="FFFF99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4592" name="Oval 34"/>
            <p:cNvSpPr>
              <a:spLocks noChangeArrowheads="1"/>
            </p:cNvSpPr>
            <p:nvPr/>
          </p:nvSpPr>
          <p:spPr bwMode="auto">
            <a:xfrm>
              <a:off x="3195" y="1646"/>
              <a:ext cx="56" cy="56"/>
            </a:xfrm>
            <a:prstGeom prst="ellipse">
              <a:avLst/>
            </a:prstGeom>
            <a:solidFill>
              <a:srgbClr val="000000"/>
            </a:solidFill>
            <a:ln w="12700" cap="sq">
              <a:solidFill>
                <a:srgbClr val="000000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sp>
        <p:nvSpPr>
          <p:cNvPr id="64528" name="Line 35"/>
          <p:cNvSpPr>
            <a:spLocks noChangeShapeType="1"/>
          </p:cNvSpPr>
          <p:nvPr/>
        </p:nvSpPr>
        <p:spPr bwMode="auto">
          <a:xfrm>
            <a:off x="3668713" y="3429000"/>
            <a:ext cx="0" cy="358775"/>
          </a:xfrm>
          <a:prstGeom prst="line">
            <a:avLst/>
          </a:prstGeom>
          <a:noFill/>
          <a:ln w="76200" cap="rnd">
            <a:solidFill>
              <a:srgbClr val="FFFF99"/>
            </a:solidFill>
            <a:prstDash val="sysDot"/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pSp>
        <p:nvGrpSpPr>
          <p:cNvPr id="64529" name="Group 36"/>
          <p:cNvGrpSpPr>
            <a:grpSpLocks/>
          </p:cNvGrpSpPr>
          <p:nvPr/>
        </p:nvGrpSpPr>
        <p:grpSpPr bwMode="auto">
          <a:xfrm>
            <a:off x="3452813" y="900113"/>
            <a:ext cx="593725" cy="2225675"/>
            <a:chOff x="2031" y="567"/>
            <a:chExt cx="374" cy="1402"/>
          </a:xfrm>
        </p:grpSpPr>
        <p:sp>
          <p:nvSpPr>
            <p:cNvPr id="64579" name="Rectangle 37"/>
            <p:cNvSpPr>
              <a:spLocks noChangeArrowheads="1"/>
            </p:cNvSpPr>
            <p:nvPr/>
          </p:nvSpPr>
          <p:spPr bwMode="auto">
            <a:xfrm>
              <a:off x="2031" y="1595"/>
              <a:ext cx="374" cy="374"/>
            </a:xfrm>
            <a:prstGeom prst="rect">
              <a:avLst/>
            </a:prstGeom>
            <a:solidFill>
              <a:srgbClr val="969696"/>
            </a:solidFill>
            <a:ln w="22225" cap="sq">
              <a:solidFill>
                <a:srgbClr val="FFFF99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4580" name="Rectangle 38"/>
            <p:cNvSpPr>
              <a:spLocks noChangeArrowheads="1"/>
            </p:cNvSpPr>
            <p:nvPr/>
          </p:nvSpPr>
          <p:spPr bwMode="auto">
            <a:xfrm>
              <a:off x="2031" y="1082"/>
              <a:ext cx="374" cy="374"/>
            </a:xfrm>
            <a:prstGeom prst="rect">
              <a:avLst/>
            </a:prstGeom>
            <a:solidFill>
              <a:srgbClr val="969696"/>
            </a:solidFill>
            <a:ln w="22225" cap="sq">
              <a:solidFill>
                <a:srgbClr val="FFFF99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4581" name="Rectangle 39"/>
            <p:cNvSpPr>
              <a:spLocks noChangeArrowheads="1"/>
            </p:cNvSpPr>
            <p:nvPr/>
          </p:nvSpPr>
          <p:spPr bwMode="auto">
            <a:xfrm>
              <a:off x="2031" y="567"/>
              <a:ext cx="374" cy="374"/>
            </a:xfrm>
            <a:prstGeom prst="rect">
              <a:avLst/>
            </a:prstGeom>
            <a:solidFill>
              <a:srgbClr val="969696"/>
            </a:solidFill>
            <a:ln w="22225" cap="sq">
              <a:solidFill>
                <a:srgbClr val="FFFF99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grpSp>
          <p:nvGrpSpPr>
            <p:cNvPr id="64582" name="Group 40"/>
            <p:cNvGrpSpPr>
              <a:grpSpLocks/>
            </p:cNvGrpSpPr>
            <p:nvPr/>
          </p:nvGrpSpPr>
          <p:grpSpPr bwMode="auto">
            <a:xfrm>
              <a:off x="2049" y="605"/>
              <a:ext cx="173" cy="173"/>
              <a:chOff x="3091" y="2072"/>
              <a:chExt cx="173" cy="173"/>
            </a:xfrm>
          </p:grpSpPr>
          <p:sp>
            <p:nvSpPr>
              <p:cNvPr id="64589" name="Oval 41"/>
              <p:cNvSpPr>
                <a:spLocks noChangeArrowheads="1"/>
              </p:cNvSpPr>
              <p:nvPr/>
            </p:nvSpPr>
            <p:spPr bwMode="auto">
              <a:xfrm>
                <a:off x="3091" y="2072"/>
                <a:ext cx="173" cy="173"/>
              </a:xfrm>
              <a:prstGeom prst="ellipse">
                <a:avLst/>
              </a:prstGeom>
              <a:solidFill>
                <a:srgbClr val="000000"/>
              </a:solidFill>
              <a:ln w="12700" cap="sq">
                <a:solidFill>
                  <a:srgbClr val="000000"/>
                </a:solidFill>
                <a:round/>
                <a:headEnd type="none" w="sm" len="sm"/>
                <a:tailEnd type="none" w="lg" len="lg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66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4590" name="Oval 42"/>
              <p:cNvSpPr>
                <a:spLocks noChangeArrowheads="1"/>
              </p:cNvSpPr>
              <p:nvPr/>
            </p:nvSpPr>
            <p:spPr bwMode="auto">
              <a:xfrm>
                <a:off x="3148" y="2133"/>
                <a:ext cx="56" cy="56"/>
              </a:xfrm>
              <a:prstGeom prst="ellipse">
                <a:avLst/>
              </a:prstGeom>
              <a:solidFill>
                <a:srgbClr val="FFFF99"/>
              </a:solidFill>
              <a:ln w="12700" cap="sq">
                <a:solidFill>
                  <a:srgbClr val="FFFF99"/>
                </a:solidFill>
                <a:round/>
                <a:headEnd type="none" w="sm" len="sm"/>
                <a:tailEnd type="none" w="lg" len="lg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66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64583" name="Group 43"/>
            <p:cNvGrpSpPr>
              <a:grpSpLocks/>
            </p:cNvGrpSpPr>
            <p:nvPr/>
          </p:nvGrpSpPr>
          <p:grpSpPr bwMode="auto">
            <a:xfrm>
              <a:off x="2211" y="1762"/>
              <a:ext cx="173" cy="173"/>
              <a:chOff x="3091" y="2072"/>
              <a:chExt cx="173" cy="173"/>
            </a:xfrm>
          </p:grpSpPr>
          <p:sp>
            <p:nvSpPr>
              <p:cNvPr id="64587" name="Oval 44"/>
              <p:cNvSpPr>
                <a:spLocks noChangeArrowheads="1"/>
              </p:cNvSpPr>
              <p:nvPr/>
            </p:nvSpPr>
            <p:spPr bwMode="auto">
              <a:xfrm>
                <a:off x="3091" y="2072"/>
                <a:ext cx="173" cy="173"/>
              </a:xfrm>
              <a:prstGeom prst="ellipse">
                <a:avLst/>
              </a:prstGeom>
              <a:solidFill>
                <a:srgbClr val="000000"/>
              </a:solidFill>
              <a:ln w="12700" cap="sq">
                <a:solidFill>
                  <a:srgbClr val="000000"/>
                </a:solidFill>
                <a:round/>
                <a:headEnd type="none" w="sm" len="sm"/>
                <a:tailEnd type="none" w="lg" len="lg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66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4588" name="Oval 45"/>
              <p:cNvSpPr>
                <a:spLocks noChangeArrowheads="1"/>
              </p:cNvSpPr>
              <p:nvPr/>
            </p:nvSpPr>
            <p:spPr bwMode="auto">
              <a:xfrm>
                <a:off x="3148" y="2133"/>
                <a:ext cx="56" cy="56"/>
              </a:xfrm>
              <a:prstGeom prst="ellipse">
                <a:avLst/>
              </a:prstGeom>
              <a:solidFill>
                <a:srgbClr val="FFFF99"/>
              </a:solidFill>
              <a:ln w="12700" cap="sq">
                <a:solidFill>
                  <a:srgbClr val="FFFF99"/>
                </a:solidFill>
                <a:round/>
                <a:headEnd type="none" w="sm" len="sm"/>
                <a:tailEnd type="none" w="lg" len="lg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66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64584" name="Group 46"/>
            <p:cNvGrpSpPr>
              <a:grpSpLocks/>
            </p:cNvGrpSpPr>
            <p:nvPr/>
          </p:nvGrpSpPr>
          <p:grpSpPr bwMode="auto">
            <a:xfrm>
              <a:off x="2129" y="1187"/>
              <a:ext cx="173" cy="173"/>
              <a:chOff x="3091" y="2072"/>
              <a:chExt cx="173" cy="173"/>
            </a:xfrm>
          </p:grpSpPr>
          <p:sp>
            <p:nvSpPr>
              <p:cNvPr id="64585" name="Oval 47"/>
              <p:cNvSpPr>
                <a:spLocks noChangeArrowheads="1"/>
              </p:cNvSpPr>
              <p:nvPr/>
            </p:nvSpPr>
            <p:spPr bwMode="auto">
              <a:xfrm>
                <a:off x="3091" y="2072"/>
                <a:ext cx="173" cy="173"/>
              </a:xfrm>
              <a:prstGeom prst="ellipse">
                <a:avLst/>
              </a:prstGeom>
              <a:solidFill>
                <a:srgbClr val="000000"/>
              </a:solidFill>
              <a:ln w="12700" cap="sq">
                <a:solidFill>
                  <a:srgbClr val="000000"/>
                </a:solidFill>
                <a:round/>
                <a:headEnd type="none" w="sm" len="sm"/>
                <a:tailEnd type="none" w="lg" len="lg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66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4586" name="Oval 48"/>
              <p:cNvSpPr>
                <a:spLocks noChangeArrowheads="1"/>
              </p:cNvSpPr>
              <p:nvPr/>
            </p:nvSpPr>
            <p:spPr bwMode="auto">
              <a:xfrm>
                <a:off x="3148" y="2133"/>
                <a:ext cx="56" cy="56"/>
              </a:xfrm>
              <a:prstGeom prst="ellipse">
                <a:avLst/>
              </a:prstGeom>
              <a:solidFill>
                <a:srgbClr val="FFFF99"/>
              </a:solidFill>
              <a:ln w="12700" cap="sq">
                <a:solidFill>
                  <a:srgbClr val="FFFF99"/>
                </a:solidFill>
                <a:round/>
                <a:headEnd type="none" w="sm" len="sm"/>
                <a:tailEnd type="none" w="lg" len="lg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66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4530" name="Group 49"/>
          <p:cNvGrpSpPr>
            <a:grpSpLocks/>
          </p:cNvGrpSpPr>
          <p:nvPr/>
        </p:nvGrpSpPr>
        <p:grpSpPr bwMode="auto">
          <a:xfrm>
            <a:off x="3702050" y="4059238"/>
            <a:ext cx="274638" cy="274637"/>
            <a:chOff x="3134" y="1585"/>
            <a:chExt cx="173" cy="173"/>
          </a:xfrm>
        </p:grpSpPr>
        <p:sp>
          <p:nvSpPr>
            <p:cNvPr id="64577" name="Oval 50"/>
            <p:cNvSpPr>
              <a:spLocks noChangeArrowheads="1"/>
            </p:cNvSpPr>
            <p:nvPr/>
          </p:nvSpPr>
          <p:spPr bwMode="auto">
            <a:xfrm>
              <a:off x="3134" y="1585"/>
              <a:ext cx="173" cy="173"/>
            </a:xfrm>
            <a:prstGeom prst="ellipse">
              <a:avLst/>
            </a:prstGeom>
            <a:solidFill>
              <a:srgbClr val="FFFF99"/>
            </a:solidFill>
            <a:ln w="12700" cap="sq">
              <a:solidFill>
                <a:srgbClr val="FFFF99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4578" name="Oval 51"/>
            <p:cNvSpPr>
              <a:spLocks noChangeArrowheads="1"/>
            </p:cNvSpPr>
            <p:nvPr/>
          </p:nvSpPr>
          <p:spPr bwMode="auto">
            <a:xfrm>
              <a:off x="3195" y="1646"/>
              <a:ext cx="56" cy="56"/>
            </a:xfrm>
            <a:prstGeom prst="ellipse">
              <a:avLst/>
            </a:prstGeom>
            <a:solidFill>
              <a:srgbClr val="000000"/>
            </a:solidFill>
            <a:ln w="12700" cap="sq">
              <a:solidFill>
                <a:srgbClr val="000000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64531" name="Group 52"/>
          <p:cNvGrpSpPr>
            <a:grpSpLocks/>
          </p:cNvGrpSpPr>
          <p:nvPr/>
        </p:nvGrpSpPr>
        <p:grpSpPr bwMode="auto">
          <a:xfrm>
            <a:off x="3582988" y="5006975"/>
            <a:ext cx="274637" cy="274638"/>
            <a:chOff x="3134" y="1585"/>
            <a:chExt cx="173" cy="173"/>
          </a:xfrm>
        </p:grpSpPr>
        <p:sp>
          <p:nvSpPr>
            <p:cNvPr id="64575" name="Oval 53"/>
            <p:cNvSpPr>
              <a:spLocks noChangeArrowheads="1"/>
            </p:cNvSpPr>
            <p:nvPr/>
          </p:nvSpPr>
          <p:spPr bwMode="auto">
            <a:xfrm>
              <a:off x="3134" y="1585"/>
              <a:ext cx="173" cy="173"/>
            </a:xfrm>
            <a:prstGeom prst="ellipse">
              <a:avLst/>
            </a:prstGeom>
            <a:solidFill>
              <a:srgbClr val="FFFF99"/>
            </a:solidFill>
            <a:ln w="12700" cap="sq">
              <a:solidFill>
                <a:srgbClr val="FFFF99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4576" name="Oval 54"/>
            <p:cNvSpPr>
              <a:spLocks noChangeArrowheads="1"/>
            </p:cNvSpPr>
            <p:nvPr/>
          </p:nvSpPr>
          <p:spPr bwMode="auto">
            <a:xfrm>
              <a:off x="3195" y="1646"/>
              <a:ext cx="56" cy="56"/>
            </a:xfrm>
            <a:prstGeom prst="ellipse">
              <a:avLst/>
            </a:prstGeom>
            <a:solidFill>
              <a:srgbClr val="000000"/>
            </a:solidFill>
            <a:ln w="12700" cap="sq">
              <a:solidFill>
                <a:srgbClr val="000000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64532" name="Group 55"/>
          <p:cNvGrpSpPr>
            <a:grpSpLocks/>
          </p:cNvGrpSpPr>
          <p:nvPr/>
        </p:nvGrpSpPr>
        <p:grpSpPr bwMode="auto">
          <a:xfrm>
            <a:off x="5497513" y="2516188"/>
            <a:ext cx="403225" cy="663575"/>
            <a:chOff x="4999" y="3045"/>
            <a:chExt cx="254" cy="418"/>
          </a:xfrm>
        </p:grpSpPr>
        <p:sp>
          <p:nvSpPr>
            <p:cNvPr id="64573" name="AutoShape 56"/>
            <p:cNvSpPr>
              <a:spLocks noChangeArrowheads="1"/>
            </p:cNvSpPr>
            <p:nvPr/>
          </p:nvSpPr>
          <p:spPr bwMode="auto">
            <a:xfrm rot="1998638">
              <a:off x="4999" y="3045"/>
              <a:ext cx="254" cy="418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 w="12700" cap="sq">
              <a:solidFill>
                <a:srgbClr val="000000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4574" name="AutoShape 57"/>
            <p:cNvSpPr>
              <a:spLocks noChangeArrowheads="1"/>
            </p:cNvSpPr>
            <p:nvPr/>
          </p:nvSpPr>
          <p:spPr bwMode="auto">
            <a:xfrm rot="1998695">
              <a:off x="5081" y="3115"/>
              <a:ext cx="89" cy="281"/>
            </a:xfrm>
            <a:prstGeom prst="roundRect">
              <a:avLst>
                <a:gd name="adj" fmla="val 50000"/>
              </a:avLst>
            </a:prstGeom>
            <a:solidFill>
              <a:srgbClr val="FFFF99"/>
            </a:solidFill>
            <a:ln w="12700" cap="sq">
              <a:solidFill>
                <a:srgbClr val="FFFF99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64533" name="Group 58"/>
          <p:cNvGrpSpPr>
            <a:grpSpLocks/>
          </p:cNvGrpSpPr>
          <p:nvPr/>
        </p:nvGrpSpPr>
        <p:grpSpPr bwMode="auto">
          <a:xfrm>
            <a:off x="5551488" y="3975100"/>
            <a:ext cx="250825" cy="663575"/>
            <a:chOff x="4416" y="2688"/>
            <a:chExt cx="158" cy="418"/>
          </a:xfrm>
        </p:grpSpPr>
        <p:sp>
          <p:nvSpPr>
            <p:cNvPr id="64571" name="AutoShape 59"/>
            <p:cNvSpPr>
              <a:spLocks noChangeArrowheads="1"/>
            </p:cNvSpPr>
            <p:nvPr/>
          </p:nvSpPr>
          <p:spPr bwMode="auto">
            <a:xfrm>
              <a:off x="4416" y="2688"/>
              <a:ext cx="158" cy="418"/>
            </a:xfrm>
            <a:prstGeom prst="roundRect">
              <a:avLst>
                <a:gd name="adj" fmla="val 50000"/>
              </a:avLst>
            </a:prstGeom>
            <a:solidFill>
              <a:srgbClr val="FFFF99"/>
            </a:solidFill>
            <a:ln w="12700" cap="sq">
              <a:solidFill>
                <a:srgbClr val="FFFF99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4572" name="AutoShape 60"/>
            <p:cNvSpPr>
              <a:spLocks noChangeArrowheads="1"/>
            </p:cNvSpPr>
            <p:nvPr/>
          </p:nvSpPr>
          <p:spPr bwMode="auto">
            <a:xfrm>
              <a:off x="4449" y="2757"/>
              <a:ext cx="89" cy="281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 w="12700" cap="sq">
              <a:solidFill>
                <a:srgbClr val="000000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64534" name="Group 61"/>
          <p:cNvGrpSpPr>
            <a:grpSpLocks/>
          </p:cNvGrpSpPr>
          <p:nvPr/>
        </p:nvGrpSpPr>
        <p:grpSpPr bwMode="auto">
          <a:xfrm>
            <a:off x="5464175" y="1503363"/>
            <a:ext cx="468313" cy="663575"/>
            <a:chOff x="4416" y="2688"/>
            <a:chExt cx="158" cy="418"/>
          </a:xfrm>
        </p:grpSpPr>
        <p:sp>
          <p:nvSpPr>
            <p:cNvPr id="64569" name="AutoShape 62"/>
            <p:cNvSpPr>
              <a:spLocks noChangeArrowheads="1"/>
            </p:cNvSpPr>
            <p:nvPr/>
          </p:nvSpPr>
          <p:spPr bwMode="auto">
            <a:xfrm>
              <a:off x="4416" y="2688"/>
              <a:ext cx="158" cy="418"/>
            </a:xfrm>
            <a:prstGeom prst="roundRect">
              <a:avLst>
                <a:gd name="adj" fmla="val 50000"/>
              </a:avLst>
            </a:prstGeom>
            <a:solidFill>
              <a:srgbClr val="FFFF99"/>
            </a:solidFill>
            <a:ln w="12700" cap="sq">
              <a:solidFill>
                <a:srgbClr val="FFFF99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4570" name="AutoShape 63"/>
            <p:cNvSpPr>
              <a:spLocks noChangeArrowheads="1"/>
            </p:cNvSpPr>
            <p:nvPr/>
          </p:nvSpPr>
          <p:spPr bwMode="auto">
            <a:xfrm>
              <a:off x="4449" y="2757"/>
              <a:ext cx="89" cy="281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 w="12700" cap="sq">
              <a:solidFill>
                <a:srgbClr val="000000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64535" name="Group 64"/>
          <p:cNvGrpSpPr>
            <a:grpSpLocks/>
          </p:cNvGrpSpPr>
          <p:nvPr/>
        </p:nvGrpSpPr>
        <p:grpSpPr bwMode="auto">
          <a:xfrm rot="-4470309">
            <a:off x="5576094" y="4914106"/>
            <a:ext cx="212725" cy="792163"/>
            <a:chOff x="4999" y="3045"/>
            <a:chExt cx="254" cy="418"/>
          </a:xfrm>
        </p:grpSpPr>
        <p:sp>
          <p:nvSpPr>
            <p:cNvPr id="64567" name="AutoShape 65"/>
            <p:cNvSpPr>
              <a:spLocks noChangeArrowheads="1"/>
            </p:cNvSpPr>
            <p:nvPr/>
          </p:nvSpPr>
          <p:spPr bwMode="auto">
            <a:xfrm rot="1998638">
              <a:off x="4999" y="3045"/>
              <a:ext cx="254" cy="418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 w="12700" cap="sq">
              <a:solidFill>
                <a:srgbClr val="000000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4568" name="AutoShape 66"/>
            <p:cNvSpPr>
              <a:spLocks noChangeArrowheads="1"/>
            </p:cNvSpPr>
            <p:nvPr/>
          </p:nvSpPr>
          <p:spPr bwMode="auto">
            <a:xfrm rot="1998695">
              <a:off x="5081" y="3115"/>
              <a:ext cx="89" cy="281"/>
            </a:xfrm>
            <a:prstGeom prst="roundRect">
              <a:avLst>
                <a:gd name="adj" fmla="val 50000"/>
              </a:avLst>
            </a:prstGeom>
            <a:solidFill>
              <a:srgbClr val="FFFF99"/>
            </a:solidFill>
            <a:ln w="12700" cap="sq">
              <a:solidFill>
                <a:srgbClr val="FFFF99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sp>
        <p:nvSpPr>
          <p:cNvPr id="64536" name="Line 67"/>
          <p:cNvSpPr>
            <a:spLocks noChangeShapeType="1"/>
          </p:cNvSpPr>
          <p:nvPr/>
        </p:nvSpPr>
        <p:spPr bwMode="auto">
          <a:xfrm>
            <a:off x="5672138" y="3449638"/>
            <a:ext cx="0" cy="358775"/>
          </a:xfrm>
          <a:prstGeom prst="line">
            <a:avLst/>
          </a:prstGeom>
          <a:noFill/>
          <a:ln w="76200" cap="rnd">
            <a:solidFill>
              <a:srgbClr val="FFFF99"/>
            </a:solidFill>
            <a:prstDash val="sysDot"/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4537" name="Rectangle 68"/>
          <p:cNvSpPr>
            <a:spLocks noChangeArrowheads="1"/>
          </p:cNvSpPr>
          <p:nvPr/>
        </p:nvSpPr>
        <p:spPr bwMode="auto">
          <a:xfrm>
            <a:off x="7805738" y="3946525"/>
            <a:ext cx="822325" cy="822325"/>
          </a:xfrm>
          <a:prstGeom prst="rect">
            <a:avLst/>
          </a:prstGeom>
          <a:solidFill>
            <a:srgbClr val="969696"/>
          </a:solidFill>
          <a:ln w="22225" cap="sq">
            <a:solidFill>
              <a:srgbClr val="FFFF99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4538" name="Rectangle 69"/>
          <p:cNvSpPr>
            <a:spLocks noChangeArrowheads="1"/>
          </p:cNvSpPr>
          <p:nvPr/>
        </p:nvSpPr>
        <p:spPr bwMode="auto">
          <a:xfrm>
            <a:off x="7794625" y="2465388"/>
            <a:ext cx="822325" cy="822325"/>
          </a:xfrm>
          <a:prstGeom prst="rect">
            <a:avLst/>
          </a:prstGeom>
          <a:solidFill>
            <a:srgbClr val="969696"/>
          </a:solidFill>
          <a:ln w="22225" cap="sq">
            <a:solidFill>
              <a:srgbClr val="FFFF99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4539" name="laptop"/>
          <p:cNvSpPr>
            <a:spLocks noEditPoints="1" noChangeArrowheads="1"/>
          </p:cNvSpPr>
          <p:nvPr/>
        </p:nvSpPr>
        <p:spPr bwMode="auto">
          <a:xfrm>
            <a:off x="7923213" y="2660650"/>
            <a:ext cx="569912" cy="414338"/>
          </a:xfrm>
          <a:custGeom>
            <a:avLst/>
            <a:gdLst>
              <a:gd name="T0" fmla="*/ 88706 w 21600"/>
              <a:gd name="T1" fmla="*/ 0 h 21600"/>
              <a:gd name="T2" fmla="*/ 88706 w 21600"/>
              <a:gd name="T3" fmla="*/ 137595 h 21600"/>
              <a:gd name="T4" fmla="*/ 483555 w 21600"/>
              <a:gd name="T5" fmla="*/ 0 h 21600"/>
              <a:gd name="T6" fmla="*/ 483555 w 21600"/>
              <a:gd name="T7" fmla="*/ 137595 h 21600"/>
              <a:gd name="T8" fmla="*/ 284956 w 21600"/>
              <a:gd name="T9" fmla="*/ 0 h 21600"/>
              <a:gd name="T10" fmla="*/ 284956 w 21600"/>
              <a:gd name="T11" fmla="*/ 414338 h 21600"/>
              <a:gd name="T12" fmla="*/ 0 w 21600"/>
              <a:gd name="T13" fmla="*/ 414338 h 21600"/>
              <a:gd name="T14" fmla="*/ 569912 w 21600"/>
              <a:gd name="T15" fmla="*/ 414338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4445 w 21600"/>
              <a:gd name="T25" fmla="*/ 1858 h 21600"/>
              <a:gd name="T26" fmla="*/ 17311 w 21600"/>
              <a:gd name="T27" fmla="*/ 12323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4540" name="phone3"/>
          <p:cNvSpPr>
            <a:spLocks noEditPoints="1" noChangeArrowheads="1"/>
          </p:cNvSpPr>
          <p:nvPr/>
        </p:nvSpPr>
        <p:spPr bwMode="auto">
          <a:xfrm>
            <a:off x="7993063" y="4127500"/>
            <a:ext cx="457200" cy="457200"/>
          </a:xfrm>
          <a:custGeom>
            <a:avLst/>
            <a:gdLst>
              <a:gd name="T0" fmla="*/ 0 w 21600"/>
              <a:gd name="T1" fmla="*/ 0 h 21600"/>
              <a:gd name="T2" fmla="*/ 228600 w 21600"/>
              <a:gd name="T3" fmla="*/ 0 h 21600"/>
              <a:gd name="T4" fmla="*/ 457200 w 21600"/>
              <a:gd name="T5" fmla="*/ 0 h 21600"/>
              <a:gd name="T6" fmla="*/ 457200 w 21600"/>
              <a:gd name="T7" fmla="*/ 228600 h 21600"/>
              <a:gd name="T8" fmla="*/ 457200 w 21600"/>
              <a:gd name="T9" fmla="*/ 457200 h 21600"/>
              <a:gd name="T10" fmla="*/ 228600 w 21600"/>
              <a:gd name="T11" fmla="*/ 457200 h 21600"/>
              <a:gd name="T12" fmla="*/ 0 w 21600"/>
              <a:gd name="T13" fmla="*/ 457200 h 21600"/>
              <a:gd name="T14" fmla="*/ 0 w 21600"/>
              <a:gd name="T15" fmla="*/ 22860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200 w 21600"/>
              <a:gd name="T25" fmla="*/ 23516 h 21600"/>
              <a:gd name="T26" fmla="*/ 21400 w 21600"/>
              <a:gd name="T27" fmla="*/ 40485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 extrusionOk="0">
                <a:moveTo>
                  <a:pt x="10692" y="21600"/>
                </a:moveTo>
                <a:lnTo>
                  <a:pt x="21600" y="21600"/>
                </a:lnTo>
                <a:lnTo>
                  <a:pt x="21600" y="10684"/>
                </a:lnTo>
                <a:lnTo>
                  <a:pt x="21600" y="0"/>
                </a:lnTo>
                <a:lnTo>
                  <a:pt x="10190" y="0"/>
                </a:lnTo>
                <a:lnTo>
                  <a:pt x="0" y="0"/>
                </a:lnTo>
                <a:lnTo>
                  <a:pt x="0" y="10916"/>
                </a:lnTo>
                <a:lnTo>
                  <a:pt x="0" y="21600"/>
                </a:lnTo>
                <a:lnTo>
                  <a:pt x="10692" y="21600"/>
                </a:lnTo>
                <a:close/>
              </a:path>
              <a:path w="21600" h="21600" extrusionOk="0">
                <a:moveTo>
                  <a:pt x="3552" y="13565"/>
                </a:moveTo>
                <a:lnTo>
                  <a:pt x="3552" y="14206"/>
                </a:lnTo>
                <a:lnTo>
                  <a:pt x="3409" y="14584"/>
                </a:lnTo>
                <a:lnTo>
                  <a:pt x="3050" y="15021"/>
                </a:lnTo>
                <a:lnTo>
                  <a:pt x="2619" y="15429"/>
                </a:lnTo>
                <a:lnTo>
                  <a:pt x="2296" y="15836"/>
                </a:lnTo>
                <a:lnTo>
                  <a:pt x="2045" y="16244"/>
                </a:lnTo>
                <a:lnTo>
                  <a:pt x="1902" y="16564"/>
                </a:lnTo>
                <a:lnTo>
                  <a:pt x="1794" y="17001"/>
                </a:lnTo>
                <a:lnTo>
                  <a:pt x="1830" y="17466"/>
                </a:lnTo>
                <a:lnTo>
                  <a:pt x="2009" y="17932"/>
                </a:lnTo>
                <a:lnTo>
                  <a:pt x="2260" y="18311"/>
                </a:lnTo>
                <a:lnTo>
                  <a:pt x="2548" y="18718"/>
                </a:lnTo>
                <a:lnTo>
                  <a:pt x="3050" y="19126"/>
                </a:lnTo>
                <a:lnTo>
                  <a:pt x="3552" y="19533"/>
                </a:lnTo>
                <a:lnTo>
                  <a:pt x="4342" y="19737"/>
                </a:lnTo>
                <a:lnTo>
                  <a:pt x="5095" y="19737"/>
                </a:lnTo>
                <a:lnTo>
                  <a:pt x="5849" y="19737"/>
                </a:lnTo>
                <a:lnTo>
                  <a:pt x="6351" y="19533"/>
                </a:lnTo>
                <a:lnTo>
                  <a:pt x="7140" y="19126"/>
                </a:lnTo>
                <a:lnTo>
                  <a:pt x="7535" y="18747"/>
                </a:lnTo>
                <a:lnTo>
                  <a:pt x="7894" y="18311"/>
                </a:lnTo>
                <a:lnTo>
                  <a:pt x="8145" y="17903"/>
                </a:lnTo>
                <a:lnTo>
                  <a:pt x="8324" y="17408"/>
                </a:lnTo>
                <a:lnTo>
                  <a:pt x="8324" y="16942"/>
                </a:lnTo>
                <a:lnTo>
                  <a:pt x="8252" y="16593"/>
                </a:lnTo>
                <a:lnTo>
                  <a:pt x="8145" y="16244"/>
                </a:lnTo>
                <a:lnTo>
                  <a:pt x="7894" y="15836"/>
                </a:lnTo>
                <a:lnTo>
                  <a:pt x="7571" y="15429"/>
                </a:lnTo>
                <a:lnTo>
                  <a:pt x="7140" y="15021"/>
                </a:lnTo>
                <a:lnTo>
                  <a:pt x="6853" y="14613"/>
                </a:lnTo>
                <a:lnTo>
                  <a:pt x="6602" y="14206"/>
                </a:lnTo>
                <a:lnTo>
                  <a:pt x="6602" y="13565"/>
                </a:lnTo>
                <a:lnTo>
                  <a:pt x="6602" y="8035"/>
                </a:lnTo>
                <a:lnTo>
                  <a:pt x="6602" y="7598"/>
                </a:lnTo>
                <a:lnTo>
                  <a:pt x="6853" y="6987"/>
                </a:lnTo>
                <a:lnTo>
                  <a:pt x="7212" y="6579"/>
                </a:lnTo>
                <a:lnTo>
                  <a:pt x="7643" y="6171"/>
                </a:lnTo>
                <a:lnTo>
                  <a:pt x="7894" y="5764"/>
                </a:lnTo>
                <a:lnTo>
                  <a:pt x="8037" y="5531"/>
                </a:lnTo>
                <a:lnTo>
                  <a:pt x="8252" y="5153"/>
                </a:lnTo>
                <a:lnTo>
                  <a:pt x="8360" y="4599"/>
                </a:lnTo>
                <a:lnTo>
                  <a:pt x="8288" y="4134"/>
                </a:lnTo>
                <a:lnTo>
                  <a:pt x="8145" y="3697"/>
                </a:lnTo>
                <a:lnTo>
                  <a:pt x="7894" y="3289"/>
                </a:lnTo>
                <a:lnTo>
                  <a:pt x="7499" y="2853"/>
                </a:lnTo>
                <a:lnTo>
                  <a:pt x="7033" y="2533"/>
                </a:lnTo>
                <a:lnTo>
                  <a:pt x="6387" y="2242"/>
                </a:lnTo>
                <a:lnTo>
                  <a:pt x="5849" y="2067"/>
                </a:lnTo>
                <a:lnTo>
                  <a:pt x="5095" y="1950"/>
                </a:lnTo>
                <a:lnTo>
                  <a:pt x="4234" y="2038"/>
                </a:lnTo>
                <a:lnTo>
                  <a:pt x="3552" y="2271"/>
                </a:lnTo>
                <a:lnTo>
                  <a:pt x="3050" y="2504"/>
                </a:lnTo>
                <a:lnTo>
                  <a:pt x="2548" y="2882"/>
                </a:lnTo>
                <a:lnTo>
                  <a:pt x="2225" y="3231"/>
                </a:lnTo>
                <a:lnTo>
                  <a:pt x="1973" y="3697"/>
                </a:lnTo>
                <a:lnTo>
                  <a:pt x="1794" y="4308"/>
                </a:lnTo>
                <a:lnTo>
                  <a:pt x="1794" y="4745"/>
                </a:lnTo>
                <a:lnTo>
                  <a:pt x="1866" y="5123"/>
                </a:lnTo>
                <a:lnTo>
                  <a:pt x="2045" y="5560"/>
                </a:lnTo>
                <a:lnTo>
                  <a:pt x="2296" y="5851"/>
                </a:lnTo>
                <a:lnTo>
                  <a:pt x="2548" y="6171"/>
                </a:lnTo>
                <a:lnTo>
                  <a:pt x="3014" y="6608"/>
                </a:lnTo>
                <a:lnTo>
                  <a:pt x="3301" y="6987"/>
                </a:lnTo>
                <a:lnTo>
                  <a:pt x="3552" y="7598"/>
                </a:lnTo>
                <a:lnTo>
                  <a:pt x="3552" y="8035"/>
                </a:lnTo>
                <a:lnTo>
                  <a:pt x="3552" y="13565"/>
                </a:lnTo>
                <a:close/>
              </a:path>
              <a:path w="21600" h="21600" extrusionOk="0">
                <a:moveTo>
                  <a:pt x="10154" y="1863"/>
                </a:moveTo>
                <a:lnTo>
                  <a:pt x="19088" y="1863"/>
                </a:lnTo>
                <a:lnTo>
                  <a:pt x="19088" y="8238"/>
                </a:lnTo>
                <a:lnTo>
                  <a:pt x="10154" y="8238"/>
                </a:lnTo>
                <a:lnTo>
                  <a:pt x="10154" y="1863"/>
                </a:lnTo>
                <a:moveTo>
                  <a:pt x="10441" y="10101"/>
                </a:moveTo>
                <a:lnTo>
                  <a:pt x="10441" y="9461"/>
                </a:lnTo>
                <a:lnTo>
                  <a:pt x="18837" y="9461"/>
                </a:lnTo>
                <a:lnTo>
                  <a:pt x="18837" y="10101"/>
                </a:lnTo>
                <a:lnTo>
                  <a:pt x="10441" y="10101"/>
                </a:lnTo>
                <a:moveTo>
                  <a:pt x="11374" y="11004"/>
                </a:moveTo>
                <a:lnTo>
                  <a:pt x="12630" y="11004"/>
                </a:lnTo>
                <a:lnTo>
                  <a:pt x="12630" y="12226"/>
                </a:lnTo>
                <a:lnTo>
                  <a:pt x="11374" y="12226"/>
                </a:lnTo>
                <a:lnTo>
                  <a:pt x="11374" y="11004"/>
                </a:lnTo>
                <a:moveTo>
                  <a:pt x="13993" y="11004"/>
                </a:moveTo>
                <a:lnTo>
                  <a:pt x="15249" y="11004"/>
                </a:lnTo>
                <a:lnTo>
                  <a:pt x="15249" y="12226"/>
                </a:lnTo>
                <a:lnTo>
                  <a:pt x="13993" y="12226"/>
                </a:lnTo>
                <a:lnTo>
                  <a:pt x="13993" y="11004"/>
                </a:lnTo>
                <a:moveTo>
                  <a:pt x="16649" y="11004"/>
                </a:moveTo>
                <a:lnTo>
                  <a:pt x="17904" y="11004"/>
                </a:lnTo>
                <a:lnTo>
                  <a:pt x="17904" y="12226"/>
                </a:lnTo>
                <a:lnTo>
                  <a:pt x="16649" y="12226"/>
                </a:lnTo>
                <a:lnTo>
                  <a:pt x="16649" y="11004"/>
                </a:lnTo>
                <a:moveTo>
                  <a:pt x="11374" y="12954"/>
                </a:moveTo>
                <a:lnTo>
                  <a:pt x="12630" y="12954"/>
                </a:lnTo>
                <a:lnTo>
                  <a:pt x="12630" y="14177"/>
                </a:lnTo>
                <a:lnTo>
                  <a:pt x="11374" y="14177"/>
                </a:lnTo>
                <a:lnTo>
                  <a:pt x="11374" y="12954"/>
                </a:lnTo>
                <a:moveTo>
                  <a:pt x="13993" y="12954"/>
                </a:moveTo>
                <a:lnTo>
                  <a:pt x="15249" y="12954"/>
                </a:lnTo>
                <a:lnTo>
                  <a:pt x="15249" y="14177"/>
                </a:lnTo>
                <a:lnTo>
                  <a:pt x="13993" y="14177"/>
                </a:lnTo>
                <a:lnTo>
                  <a:pt x="13993" y="12954"/>
                </a:lnTo>
                <a:moveTo>
                  <a:pt x="16649" y="12954"/>
                </a:moveTo>
                <a:lnTo>
                  <a:pt x="17904" y="12954"/>
                </a:lnTo>
                <a:lnTo>
                  <a:pt x="17904" y="14177"/>
                </a:lnTo>
                <a:lnTo>
                  <a:pt x="16649" y="14177"/>
                </a:lnTo>
                <a:lnTo>
                  <a:pt x="16649" y="12954"/>
                </a:lnTo>
                <a:moveTo>
                  <a:pt x="11374" y="14905"/>
                </a:moveTo>
                <a:lnTo>
                  <a:pt x="12630" y="14905"/>
                </a:lnTo>
                <a:lnTo>
                  <a:pt x="12630" y="16127"/>
                </a:lnTo>
                <a:lnTo>
                  <a:pt x="11374" y="16127"/>
                </a:lnTo>
                <a:lnTo>
                  <a:pt x="11374" y="14905"/>
                </a:lnTo>
                <a:moveTo>
                  <a:pt x="13993" y="14905"/>
                </a:moveTo>
                <a:lnTo>
                  <a:pt x="15249" y="14905"/>
                </a:lnTo>
                <a:lnTo>
                  <a:pt x="15249" y="16127"/>
                </a:lnTo>
                <a:lnTo>
                  <a:pt x="13993" y="16127"/>
                </a:lnTo>
                <a:lnTo>
                  <a:pt x="13993" y="14905"/>
                </a:lnTo>
                <a:moveTo>
                  <a:pt x="16649" y="14905"/>
                </a:moveTo>
                <a:lnTo>
                  <a:pt x="17904" y="14905"/>
                </a:lnTo>
                <a:lnTo>
                  <a:pt x="17904" y="16127"/>
                </a:lnTo>
                <a:lnTo>
                  <a:pt x="16649" y="16127"/>
                </a:lnTo>
                <a:lnTo>
                  <a:pt x="16649" y="14905"/>
                </a:lnTo>
                <a:moveTo>
                  <a:pt x="11374" y="16855"/>
                </a:moveTo>
                <a:lnTo>
                  <a:pt x="12630" y="16855"/>
                </a:lnTo>
                <a:lnTo>
                  <a:pt x="12630" y="18078"/>
                </a:lnTo>
                <a:lnTo>
                  <a:pt x="11374" y="18078"/>
                </a:lnTo>
                <a:lnTo>
                  <a:pt x="11374" y="16855"/>
                </a:lnTo>
                <a:moveTo>
                  <a:pt x="13993" y="16855"/>
                </a:moveTo>
                <a:lnTo>
                  <a:pt x="15249" y="16855"/>
                </a:lnTo>
                <a:lnTo>
                  <a:pt x="15249" y="18078"/>
                </a:lnTo>
                <a:lnTo>
                  <a:pt x="13993" y="18078"/>
                </a:lnTo>
                <a:lnTo>
                  <a:pt x="13993" y="16855"/>
                </a:lnTo>
                <a:moveTo>
                  <a:pt x="16649" y="16855"/>
                </a:moveTo>
                <a:lnTo>
                  <a:pt x="17904" y="16855"/>
                </a:lnTo>
                <a:lnTo>
                  <a:pt x="17904" y="18078"/>
                </a:lnTo>
                <a:lnTo>
                  <a:pt x="16649" y="18078"/>
                </a:lnTo>
                <a:lnTo>
                  <a:pt x="16649" y="16855"/>
                </a:lnTo>
              </a:path>
            </a:pathLst>
          </a:cu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4541" name="Line 72"/>
          <p:cNvSpPr>
            <a:spLocks noChangeShapeType="1"/>
          </p:cNvSpPr>
          <p:nvPr/>
        </p:nvSpPr>
        <p:spPr bwMode="auto">
          <a:xfrm>
            <a:off x="2505075" y="3581400"/>
            <a:ext cx="762000" cy="11113"/>
          </a:xfrm>
          <a:prstGeom prst="line">
            <a:avLst/>
          </a:prstGeom>
          <a:noFill/>
          <a:ln w="44450" cap="sq">
            <a:solidFill>
              <a:srgbClr val="00FFFF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4542" name="Line 73"/>
          <p:cNvSpPr>
            <a:spLocks noChangeShapeType="1"/>
          </p:cNvSpPr>
          <p:nvPr/>
        </p:nvSpPr>
        <p:spPr bwMode="auto">
          <a:xfrm>
            <a:off x="4125913" y="3592513"/>
            <a:ext cx="969962" cy="0"/>
          </a:xfrm>
          <a:prstGeom prst="line">
            <a:avLst/>
          </a:prstGeom>
          <a:noFill/>
          <a:ln w="44450" cap="sq">
            <a:solidFill>
              <a:srgbClr val="00FFFF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pSp>
        <p:nvGrpSpPr>
          <p:cNvPr id="64543" name="Group 74"/>
          <p:cNvGrpSpPr>
            <a:grpSpLocks/>
          </p:cNvGrpSpPr>
          <p:nvPr/>
        </p:nvGrpSpPr>
        <p:grpSpPr bwMode="auto">
          <a:xfrm>
            <a:off x="4354513" y="4278313"/>
            <a:ext cx="663575" cy="708025"/>
            <a:chOff x="2297" y="2427"/>
            <a:chExt cx="418" cy="446"/>
          </a:xfrm>
        </p:grpSpPr>
        <p:sp>
          <p:nvSpPr>
            <p:cNvPr id="64565" name="Line 75"/>
            <p:cNvSpPr>
              <a:spLocks noChangeShapeType="1"/>
            </p:cNvSpPr>
            <p:nvPr/>
          </p:nvSpPr>
          <p:spPr bwMode="auto">
            <a:xfrm>
              <a:off x="2331" y="2434"/>
              <a:ext cx="384" cy="439"/>
            </a:xfrm>
            <a:prstGeom prst="line">
              <a:avLst/>
            </a:prstGeom>
            <a:noFill/>
            <a:ln w="22225" cap="sq">
              <a:solidFill>
                <a:srgbClr val="00CCFF"/>
              </a:solidFill>
              <a:round/>
              <a:headEnd type="none" w="sm" len="sm"/>
              <a:tailEnd type="triangl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4566" name="Line 76"/>
            <p:cNvSpPr>
              <a:spLocks noChangeShapeType="1"/>
            </p:cNvSpPr>
            <p:nvPr/>
          </p:nvSpPr>
          <p:spPr bwMode="auto">
            <a:xfrm flipV="1">
              <a:off x="2297" y="2427"/>
              <a:ext cx="377" cy="446"/>
            </a:xfrm>
            <a:prstGeom prst="line">
              <a:avLst/>
            </a:prstGeom>
            <a:noFill/>
            <a:ln w="22225" cap="sq">
              <a:solidFill>
                <a:srgbClr val="00CCFF"/>
              </a:solidFill>
              <a:round/>
              <a:headEnd type="none" w="sm" len="sm"/>
              <a:tailEnd type="triangl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64544" name="Group 77"/>
          <p:cNvGrpSpPr>
            <a:grpSpLocks/>
          </p:cNvGrpSpPr>
          <p:nvPr/>
        </p:nvGrpSpPr>
        <p:grpSpPr bwMode="auto">
          <a:xfrm>
            <a:off x="4397375" y="2133600"/>
            <a:ext cx="663575" cy="708025"/>
            <a:chOff x="2297" y="2427"/>
            <a:chExt cx="418" cy="446"/>
          </a:xfrm>
        </p:grpSpPr>
        <p:sp>
          <p:nvSpPr>
            <p:cNvPr id="64563" name="Line 78"/>
            <p:cNvSpPr>
              <a:spLocks noChangeShapeType="1"/>
            </p:cNvSpPr>
            <p:nvPr/>
          </p:nvSpPr>
          <p:spPr bwMode="auto">
            <a:xfrm>
              <a:off x="2331" y="2434"/>
              <a:ext cx="384" cy="439"/>
            </a:xfrm>
            <a:prstGeom prst="line">
              <a:avLst/>
            </a:prstGeom>
            <a:noFill/>
            <a:ln w="22225" cap="sq">
              <a:solidFill>
                <a:srgbClr val="00CCFF"/>
              </a:solidFill>
              <a:round/>
              <a:headEnd type="none" w="sm" len="sm"/>
              <a:tailEnd type="triangl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4564" name="Line 79"/>
            <p:cNvSpPr>
              <a:spLocks noChangeShapeType="1"/>
            </p:cNvSpPr>
            <p:nvPr/>
          </p:nvSpPr>
          <p:spPr bwMode="auto">
            <a:xfrm flipV="1">
              <a:off x="2297" y="2427"/>
              <a:ext cx="377" cy="446"/>
            </a:xfrm>
            <a:prstGeom prst="line">
              <a:avLst/>
            </a:prstGeom>
            <a:noFill/>
            <a:ln w="22225" cap="sq">
              <a:solidFill>
                <a:srgbClr val="00CCFF"/>
              </a:solidFill>
              <a:round/>
              <a:headEnd type="none" w="sm" len="sm"/>
              <a:tailEnd type="triangl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64545" name="Group 80"/>
          <p:cNvGrpSpPr>
            <a:grpSpLocks/>
          </p:cNvGrpSpPr>
          <p:nvPr/>
        </p:nvGrpSpPr>
        <p:grpSpPr bwMode="auto">
          <a:xfrm>
            <a:off x="2568575" y="2133600"/>
            <a:ext cx="663575" cy="708025"/>
            <a:chOff x="2297" y="2427"/>
            <a:chExt cx="418" cy="446"/>
          </a:xfrm>
        </p:grpSpPr>
        <p:sp>
          <p:nvSpPr>
            <p:cNvPr id="64561" name="Line 81"/>
            <p:cNvSpPr>
              <a:spLocks noChangeShapeType="1"/>
            </p:cNvSpPr>
            <p:nvPr/>
          </p:nvSpPr>
          <p:spPr bwMode="auto">
            <a:xfrm>
              <a:off x="2331" y="2434"/>
              <a:ext cx="384" cy="439"/>
            </a:xfrm>
            <a:prstGeom prst="line">
              <a:avLst/>
            </a:prstGeom>
            <a:noFill/>
            <a:ln w="22225" cap="sq">
              <a:solidFill>
                <a:srgbClr val="00CCFF"/>
              </a:solidFill>
              <a:round/>
              <a:headEnd type="none" w="sm" len="sm"/>
              <a:tailEnd type="triangl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4562" name="Line 82"/>
            <p:cNvSpPr>
              <a:spLocks noChangeShapeType="1"/>
            </p:cNvSpPr>
            <p:nvPr/>
          </p:nvSpPr>
          <p:spPr bwMode="auto">
            <a:xfrm flipV="1">
              <a:off x="2297" y="2427"/>
              <a:ext cx="377" cy="446"/>
            </a:xfrm>
            <a:prstGeom prst="line">
              <a:avLst/>
            </a:prstGeom>
            <a:noFill/>
            <a:ln w="22225" cap="sq">
              <a:solidFill>
                <a:srgbClr val="00CCFF"/>
              </a:solidFill>
              <a:round/>
              <a:headEnd type="none" w="sm" len="sm"/>
              <a:tailEnd type="triangl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64546" name="Group 83"/>
          <p:cNvGrpSpPr>
            <a:grpSpLocks/>
          </p:cNvGrpSpPr>
          <p:nvPr/>
        </p:nvGrpSpPr>
        <p:grpSpPr bwMode="auto">
          <a:xfrm>
            <a:off x="2559050" y="4365625"/>
            <a:ext cx="663575" cy="708025"/>
            <a:chOff x="2297" y="2427"/>
            <a:chExt cx="418" cy="446"/>
          </a:xfrm>
        </p:grpSpPr>
        <p:sp>
          <p:nvSpPr>
            <p:cNvPr id="64559" name="Line 84"/>
            <p:cNvSpPr>
              <a:spLocks noChangeShapeType="1"/>
            </p:cNvSpPr>
            <p:nvPr/>
          </p:nvSpPr>
          <p:spPr bwMode="auto">
            <a:xfrm>
              <a:off x="2331" y="2434"/>
              <a:ext cx="384" cy="439"/>
            </a:xfrm>
            <a:prstGeom prst="line">
              <a:avLst/>
            </a:prstGeom>
            <a:noFill/>
            <a:ln w="22225" cap="sq">
              <a:solidFill>
                <a:srgbClr val="00CCFF"/>
              </a:solidFill>
              <a:round/>
              <a:headEnd type="none" w="sm" len="sm"/>
              <a:tailEnd type="triangl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4560" name="Line 85"/>
            <p:cNvSpPr>
              <a:spLocks noChangeShapeType="1"/>
            </p:cNvSpPr>
            <p:nvPr/>
          </p:nvSpPr>
          <p:spPr bwMode="auto">
            <a:xfrm flipV="1">
              <a:off x="2297" y="2427"/>
              <a:ext cx="377" cy="446"/>
            </a:xfrm>
            <a:prstGeom prst="line">
              <a:avLst/>
            </a:prstGeom>
            <a:noFill/>
            <a:ln w="22225" cap="sq">
              <a:solidFill>
                <a:srgbClr val="00CCFF"/>
              </a:solidFill>
              <a:round/>
              <a:headEnd type="none" w="sm" len="sm"/>
              <a:tailEnd type="triangl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64547" name="Group 86"/>
          <p:cNvGrpSpPr>
            <a:grpSpLocks/>
          </p:cNvGrpSpPr>
          <p:nvPr/>
        </p:nvGrpSpPr>
        <p:grpSpPr bwMode="auto">
          <a:xfrm>
            <a:off x="6542088" y="2460625"/>
            <a:ext cx="663575" cy="708025"/>
            <a:chOff x="2297" y="2427"/>
            <a:chExt cx="418" cy="446"/>
          </a:xfrm>
        </p:grpSpPr>
        <p:sp>
          <p:nvSpPr>
            <p:cNvPr id="64557" name="Line 87"/>
            <p:cNvSpPr>
              <a:spLocks noChangeShapeType="1"/>
            </p:cNvSpPr>
            <p:nvPr/>
          </p:nvSpPr>
          <p:spPr bwMode="auto">
            <a:xfrm>
              <a:off x="2331" y="2434"/>
              <a:ext cx="384" cy="439"/>
            </a:xfrm>
            <a:prstGeom prst="line">
              <a:avLst/>
            </a:prstGeom>
            <a:noFill/>
            <a:ln w="22225" cap="sq">
              <a:solidFill>
                <a:srgbClr val="00CCFF"/>
              </a:solidFill>
              <a:round/>
              <a:headEnd type="none" w="sm" len="sm"/>
              <a:tailEnd type="triangl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4558" name="Line 88"/>
            <p:cNvSpPr>
              <a:spLocks noChangeShapeType="1"/>
            </p:cNvSpPr>
            <p:nvPr/>
          </p:nvSpPr>
          <p:spPr bwMode="auto">
            <a:xfrm flipV="1">
              <a:off x="2297" y="2427"/>
              <a:ext cx="377" cy="446"/>
            </a:xfrm>
            <a:prstGeom prst="line">
              <a:avLst/>
            </a:prstGeom>
            <a:noFill/>
            <a:ln w="22225" cap="sq">
              <a:solidFill>
                <a:srgbClr val="00CCFF"/>
              </a:solidFill>
              <a:round/>
              <a:headEnd type="none" w="sm" len="sm"/>
              <a:tailEnd type="triangl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64548" name="Group 89"/>
          <p:cNvGrpSpPr>
            <a:grpSpLocks/>
          </p:cNvGrpSpPr>
          <p:nvPr/>
        </p:nvGrpSpPr>
        <p:grpSpPr bwMode="auto">
          <a:xfrm>
            <a:off x="6575425" y="4029075"/>
            <a:ext cx="663575" cy="708025"/>
            <a:chOff x="2297" y="2427"/>
            <a:chExt cx="418" cy="446"/>
          </a:xfrm>
        </p:grpSpPr>
        <p:sp>
          <p:nvSpPr>
            <p:cNvPr id="64555" name="Line 90"/>
            <p:cNvSpPr>
              <a:spLocks noChangeShapeType="1"/>
            </p:cNvSpPr>
            <p:nvPr/>
          </p:nvSpPr>
          <p:spPr bwMode="auto">
            <a:xfrm>
              <a:off x="2331" y="2434"/>
              <a:ext cx="384" cy="439"/>
            </a:xfrm>
            <a:prstGeom prst="line">
              <a:avLst/>
            </a:prstGeom>
            <a:noFill/>
            <a:ln w="22225" cap="sq">
              <a:solidFill>
                <a:srgbClr val="00CCFF"/>
              </a:solidFill>
              <a:round/>
              <a:headEnd type="none" w="sm" len="sm"/>
              <a:tailEnd type="triangl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4556" name="Line 91"/>
            <p:cNvSpPr>
              <a:spLocks noChangeShapeType="1"/>
            </p:cNvSpPr>
            <p:nvPr/>
          </p:nvSpPr>
          <p:spPr bwMode="auto">
            <a:xfrm flipV="1">
              <a:off x="2297" y="2427"/>
              <a:ext cx="377" cy="446"/>
            </a:xfrm>
            <a:prstGeom prst="line">
              <a:avLst/>
            </a:prstGeom>
            <a:noFill/>
            <a:ln w="22225" cap="sq">
              <a:solidFill>
                <a:srgbClr val="00CCFF"/>
              </a:solidFill>
              <a:round/>
              <a:headEnd type="none" w="sm" len="sm"/>
              <a:tailEnd type="triangle" w="lg" len="lg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</p:grpSp>
      <p:sp>
        <p:nvSpPr>
          <p:cNvPr id="64549" name="Line 92"/>
          <p:cNvSpPr>
            <a:spLocks noChangeShapeType="1"/>
          </p:cNvSpPr>
          <p:nvPr/>
        </p:nvSpPr>
        <p:spPr bwMode="auto">
          <a:xfrm flipH="1" flipV="1">
            <a:off x="6586538" y="3570288"/>
            <a:ext cx="414337" cy="1587"/>
          </a:xfrm>
          <a:prstGeom prst="line">
            <a:avLst/>
          </a:prstGeom>
          <a:noFill/>
          <a:ln w="76200" cap="rnd">
            <a:solidFill>
              <a:srgbClr val="00FFFF"/>
            </a:solidFill>
            <a:prstDash val="sysDot"/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4550" name="Line 93"/>
          <p:cNvSpPr>
            <a:spLocks noChangeShapeType="1"/>
          </p:cNvSpPr>
          <p:nvPr/>
        </p:nvSpPr>
        <p:spPr bwMode="auto">
          <a:xfrm>
            <a:off x="6097588" y="3571875"/>
            <a:ext cx="490537" cy="0"/>
          </a:xfrm>
          <a:prstGeom prst="line">
            <a:avLst/>
          </a:prstGeom>
          <a:noFill/>
          <a:ln w="44450" cap="sq">
            <a:solidFill>
              <a:srgbClr val="00FFFF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4551" name="Line 94"/>
          <p:cNvSpPr>
            <a:spLocks noChangeShapeType="1"/>
          </p:cNvSpPr>
          <p:nvPr/>
        </p:nvSpPr>
        <p:spPr bwMode="auto">
          <a:xfrm>
            <a:off x="7153275" y="3571875"/>
            <a:ext cx="490538" cy="0"/>
          </a:xfrm>
          <a:prstGeom prst="line">
            <a:avLst/>
          </a:prstGeom>
          <a:noFill/>
          <a:ln w="44450" cap="sq">
            <a:solidFill>
              <a:srgbClr val="00FFFF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64552" name="Picture 9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078163"/>
            <a:ext cx="952500" cy="95250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</p:pic>
      <p:sp>
        <p:nvSpPr>
          <p:cNvPr id="64553" name="Line 96"/>
          <p:cNvSpPr>
            <a:spLocks noChangeShapeType="1"/>
          </p:cNvSpPr>
          <p:nvPr/>
        </p:nvSpPr>
        <p:spPr bwMode="auto">
          <a:xfrm flipV="1">
            <a:off x="500063" y="3776663"/>
            <a:ext cx="22225" cy="1098550"/>
          </a:xfrm>
          <a:prstGeom prst="line">
            <a:avLst/>
          </a:prstGeom>
          <a:noFill/>
          <a:ln w="50800" cap="sq">
            <a:solidFill>
              <a:srgbClr val="00FFFF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4554" name="Line 97"/>
          <p:cNvSpPr>
            <a:spLocks noChangeShapeType="1"/>
          </p:cNvSpPr>
          <p:nvPr/>
        </p:nvSpPr>
        <p:spPr bwMode="auto">
          <a:xfrm flipV="1">
            <a:off x="750888" y="3592513"/>
            <a:ext cx="815975" cy="11112"/>
          </a:xfrm>
          <a:prstGeom prst="line">
            <a:avLst/>
          </a:prstGeom>
          <a:noFill/>
          <a:ln w="44450" cap="sq">
            <a:solidFill>
              <a:srgbClr val="00FFFF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>
            <a:extLst>
              <a:ext uri="{FF2B5EF4-FFF2-40B4-BE49-F238E27FC236}">
                <a16:creationId xmlns:a16="http://schemas.microsoft.com/office/drawing/2014/main" id="{FEB316DA-1376-450B-A75D-57108302CE44}"/>
              </a:ext>
            </a:extLst>
          </p:cNvPr>
          <p:cNvGrpSpPr/>
          <p:nvPr/>
        </p:nvGrpSpPr>
        <p:grpSpPr>
          <a:xfrm>
            <a:off x="777688" y="4038600"/>
            <a:ext cx="1524000" cy="1524000"/>
            <a:chOff x="2438400" y="1905000"/>
            <a:chExt cx="1524000" cy="1524000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50159A7-ACF6-4803-82CD-58D0BCAD23BF}"/>
                </a:ext>
              </a:extLst>
            </p:cNvPr>
            <p:cNvGrpSpPr/>
            <p:nvPr/>
          </p:nvGrpSpPr>
          <p:grpSpPr>
            <a:xfrm>
              <a:off x="2438400" y="1905000"/>
              <a:ext cx="1524000" cy="304800"/>
              <a:chOff x="2438400" y="1905000"/>
              <a:chExt cx="1524000" cy="304800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36D56E6F-AFBC-4B43-BA21-B7C0621DCB25}"/>
                  </a:ext>
                </a:extLst>
              </p:cNvPr>
              <p:cNvSpPr/>
              <p:nvPr/>
            </p:nvSpPr>
            <p:spPr>
              <a:xfrm>
                <a:off x="24384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5E4609A7-28EA-4FE0-8D30-CA9BECFAB13F}"/>
                  </a:ext>
                </a:extLst>
              </p:cNvPr>
              <p:cNvSpPr/>
              <p:nvPr/>
            </p:nvSpPr>
            <p:spPr>
              <a:xfrm>
                <a:off x="27432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0C78D70F-E42B-4A86-A7B0-F0A9D0D6573C}"/>
                  </a:ext>
                </a:extLst>
              </p:cNvPr>
              <p:cNvSpPr/>
              <p:nvPr/>
            </p:nvSpPr>
            <p:spPr>
              <a:xfrm>
                <a:off x="30480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6CAFF79C-A371-4350-AA7E-4674245E9848}"/>
                  </a:ext>
                </a:extLst>
              </p:cNvPr>
              <p:cNvSpPr/>
              <p:nvPr/>
            </p:nvSpPr>
            <p:spPr>
              <a:xfrm>
                <a:off x="33528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965D5443-6415-4EFE-9B9F-C85864E6AF45}"/>
                  </a:ext>
                </a:extLst>
              </p:cNvPr>
              <p:cNvSpPr/>
              <p:nvPr/>
            </p:nvSpPr>
            <p:spPr>
              <a:xfrm>
                <a:off x="36576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AE874D2C-25BC-469B-8047-DFBC1FBCE1EE}"/>
                </a:ext>
              </a:extLst>
            </p:cNvPr>
            <p:cNvGrpSpPr/>
            <p:nvPr/>
          </p:nvGrpSpPr>
          <p:grpSpPr>
            <a:xfrm>
              <a:off x="2438400" y="2209800"/>
              <a:ext cx="1524000" cy="304800"/>
              <a:chOff x="2438400" y="1905000"/>
              <a:chExt cx="1524000" cy="304800"/>
            </a:xfrm>
          </p:grpSpPr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ABCEB93F-9767-4257-9586-6A80E63FE318}"/>
                  </a:ext>
                </a:extLst>
              </p:cNvPr>
              <p:cNvSpPr/>
              <p:nvPr/>
            </p:nvSpPr>
            <p:spPr>
              <a:xfrm>
                <a:off x="24384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EA0A0E60-E185-4367-A009-9FEDFD833DBA}"/>
                  </a:ext>
                </a:extLst>
              </p:cNvPr>
              <p:cNvSpPr/>
              <p:nvPr/>
            </p:nvSpPr>
            <p:spPr>
              <a:xfrm>
                <a:off x="27432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8F907ECB-260D-468D-A806-A8B39B6FB797}"/>
                  </a:ext>
                </a:extLst>
              </p:cNvPr>
              <p:cNvSpPr/>
              <p:nvPr/>
            </p:nvSpPr>
            <p:spPr>
              <a:xfrm>
                <a:off x="3048000" y="1905000"/>
                <a:ext cx="304800" cy="30480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EF9A677A-A275-4CA7-A6C5-B2935A6665CB}"/>
                  </a:ext>
                </a:extLst>
              </p:cNvPr>
              <p:cNvSpPr/>
              <p:nvPr/>
            </p:nvSpPr>
            <p:spPr>
              <a:xfrm>
                <a:off x="33528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E0A22998-D1CA-4D47-897B-102211EE28D1}"/>
                  </a:ext>
                </a:extLst>
              </p:cNvPr>
              <p:cNvSpPr/>
              <p:nvPr/>
            </p:nvSpPr>
            <p:spPr>
              <a:xfrm>
                <a:off x="36576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BBD08BF5-082E-4289-96D0-F4FA70C69F6E}"/>
                </a:ext>
              </a:extLst>
            </p:cNvPr>
            <p:cNvGrpSpPr/>
            <p:nvPr/>
          </p:nvGrpSpPr>
          <p:grpSpPr>
            <a:xfrm>
              <a:off x="2438400" y="2514600"/>
              <a:ext cx="1524000" cy="304800"/>
              <a:chOff x="2438400" y="1905000"/>
              <a:chExt cx="1524000" cy="304800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A3F7C66F-FAE0-4AB7-9215-5884B66E7FAA}"/>
                  </a:ext>
                </a:extLst>
              </p:cNvPr>
              <p:cNvSpPr/>
              <p:nvPr/>
            </p:nvSpPr>
            <p:spPr>
              <a:xfrm>
                <a:off x="24384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E94AB12-920D-427B-93EE-C95244CF60D2}"/>
                  </a:ext>
                </a:extLst>
              </p:cNvPr>
              <p:cNvSpPr/>
              <p:nvPr/>
            </p:nvSpPr>
            <p:spPr>
              <a:xfrm>
                <a:off x="27432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E4DFF7F1-32C4-4240-B15D-F0ED953CF6F6}"/>
                  </a:ext>
                </a:extLst>
              </p:cNvPr>
              <p:cNvSpPr/>
              <p:nvPr/>
            </p:nvSpPr>
            <p:spPr>
              <a:xfrm>
                <a:off x="3048000" y="1905000"/>
                <a:ext cx="304800" cy="30480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81F4CBE1-989B-4840-BE62-EF1D728C1E31}"/>
                  </a:ext>
                </a:extLst>
              </p:cNvPr>
              <p:cNvSpPr/>
              <p:nvPr/>
            </p:nvSpPr>
            <p:spPr>
              <a:xfrm>
                <a:off x="33528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2AB46ECD-26CD-4941-B807-406F5523D13A}"/>
                  </a:ext>
                </a:extLst>
              </p:cNvPr>
              <p:cNvSpPr/>
              <p:nvPr/>
            </p:nvSpPr>
            <p:spPr>
              <a:xfrm>
                <a:off x="36576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75222B7A-C8CF-4CD4-9381-544C7B93127A}"/>
                </a:ext>
              </a:extLst>
            </p:cNvPr>
            <p:cNvGrpSpPr/>
            <p:nvPr/>
          </p:nvGrpSpPr>
          <p:grpSpPr>
            <a:xfrm>
              <a:off x="2438400" y="2823882"/>
              <a:ext cx="1524000" cy="304800"/>
              <a:chOff x="2438400" y="1905000"/>
              <a:chExt cx="1524000" cy="304800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F8D5C73-84A8-46F6-B6E9-EAB6C3ABECF8}"/>
                  </a:ext>
                </a:extLst>
              </p:cNvPr>
              <p:cNvSpPr/>
              <p:nvPr/>
            </p:nvSpPr>
            <p:spPr>
              <a:xfrm>
                <a:off x="24384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4FC2A57-C713-48C4-ABDC-783CEC84D073}"/>
                  </a:ext>
                </a:extLst>
              </p:cNvPr>
              <p:cNvSpPr/>
              <p:nvPr/>
            </p:nvSpPr>
            <p:spPr>
              <a:xfrm>
                <a:off x="27432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AFD045DF-8C1A-4230-A0B7-C855B625472E}"/>
                  </a:ext>
                </a:extLst>
              </p:cNvPr>
              <p:cNvSpPr/>
              <p:nvPr/>
            </p:nvSpPr>
            <p:spPr>
              <a:xfrm>
                <a:off x="3048000" y="1905000"/>
                <a:ext cx="304800" cy="30480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E3EB0209-CCF6-41A2-B2E1-FEA106FD26C2}"/>
                  </a:ext>
                </a:extLst>
              </p:cNvPr>
              <p:cNvSpPr/>
              <p:nvPr/>
            </p:nvSpPr>
            <p:spPr>
              <a:xfrm>
                <a:off x="33528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C786A2F3-4ABC-4A83-8F9F-0D195CF97C4F}"/>
                  </a:ext>
                </a:extLst>
              </p:cNvPr>
              <p:cNvSpPr/>
              <p:nvPr/>
            </p:nvSpPr>
            <p:spPr>
              <a:xfrm>
                <a:off x="36576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079A7261-69E9-47B7-B146-5906741711B6}"/>
                </a:ext>
              </a:extLst>
            </p:cNvPr>
            <p:cNvGrpSpPr/>
            <p:nvPr/>
          </p:nvGrpSpPr>
          <p:grpSpPr>
            <a:xfrm>
              <a:off x="2438400" y="3124200"/>
              <a:ext cx="1524000" cy="304800"/>
              <a:chOff x="2438400" y="1905000"/>
              <a:chExt cx="1524000" cy="304800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3D06F4CC-D52E-45EE-81D9-91C90CC61400}"/>
                  </a:ext>
                </a:extLst>
              </p:cNvPr>
              <p:cNvSpPr/>
              <p:nvPr/>
            </p:nvSpPr>
            <p:spPr>
              <a:xfrm>
                <a:off x="24384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85661503-43F8-451F-9EEC-EA31CF5D9C00}"/>
                  </a:ext>
                </a:extLst>
              </p:cNvPr>
              <p:cNvSpPr/>
              <p:nvPr/>
            </p:nvSpPr>
            <p:spPr>
              <a:xfrm>
                <a:off x="27432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96DC4F88-EDCF-458A-B37C-080F9E3DEC12}"/>
                  </a:ext>
                </a:extLst>
              </p:cNvPr>
              <p:cNvSpPr/>
              <p:nvPr/>
            </p:nvSpPr>
            <p:spPr>
              <a:xfrm>
                <a:off x="30480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F8759D65-A845-4626-9AD0-B9EA6C18021C}"/>
                  </a:ext>
                </a:extLst>
              </p:cNvPr>
              <p:cNvSpPr/>
              <p:nvPr/>
            </p:nvSpPr>
            <p:spPr>
              <a:xfrm>
                <a:off x="33528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42FF3BE-7987-4001-9CC0-47FB85489174}"/>
                  </a:ext>
                </a:extLst>
              </p:cNvPr>
              <p:cNvSpPr/>
              <p:nvPr/>
            </p:nvSpPr>
            <p:spPr>
              <a:xfrm>
                <a:off x="36576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377795A-0068-4415-87FD-54B1139F341A}"/>
              </a:ext>
            </a:extLst>
          </p:cNvPr>
          <p:cNvGrpSpPr/>
          <p:nvPr/>
        </p:nvGrpSpPr>
        <p:grpSpPr>
          <a:xfrm>
            <a:off x="775447" y="1909481"/>
            <a:ext cx="1524000" cy="1524000"/>
            <a:chOff x="2438400" y="1905000"/>
            <a:chExt cx="1524000" cy="15240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6B1F1C1-AD6F-4ED0-A23D-84A9E7CE894F}"/>
                </a:ext>
              </a:extLst>
            </p:cNvPr>
            <p:cNvGrpSpPr/>
            <p:nvPr/>
          </p:nvGrpSpPr>
          <p:grpSpPr>
            <a:xfrm>
              <a:off x="2438400" y="1905000"/>
              <a:ext cx="1524000" cy="304800"/>
              <a:chOff x="2438400" y="1905000"/>
              <a:chExt cx="1524000" cy="30480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3B1E1B1-B548-44F6-A1D4-942E8625174B}"/>
                  </a:ext>
                </a:extLst>
              </p:cNvPr>
              <p:cNvSpPr/>
              <p:nvPr/>
            </p:nvSpPr>
            <p:spPr>
              <a:xfrm>
                <a:off x="24384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44C0B3C-57F7-4511-BE4F-58A247BA4F51}"/>
                  </a:ext>
                </a:extLst>
              </p:cNvPr>
              <p:cNvSpPr/>
              <p:nvPr/>
            </p:nvSpPr>
            <p:spPr>
              <a:xfrm>
                <a:off x="27432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F2A96FF-C723-44A2-BF71-DCA759A23D66}"/>
                  </a:ext>
                </a:extLst>
              </p:cNvPr>
              <p:cNvSpPr/>
              <p:nvPr/>
            </p:nvSpPr>
            <p:spPr>
              <a:xfrm>
                <a:off x="30480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8D30DA7-8F29-4C1B-A766-4495273E17D6}"/>
                  </a:ext>
                </a:extLst>
              </p:cNvPr>
              <p:cNvSpPr/>
              <p:nvPr/>
            </p:nvSpPr>
            <p:spPr>
              <a:xfrm>
                <a:off x="33528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369528A-E14B-45F0-A7DE-CCC2F0450F2C}"/>
                  </a:ext>
                </a:extLst>
              </p:cNvPr>
              <p:cNvSpPr/>
              <p:nvPr/>
            </p:nvSpPr>
            <p:spPr>
              <a:xfrm>
                <a:off x="36576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B36F98D-3554-4A63-9B8D-716A87755422}"/>
                </a:ext>
              </a:extLst>
            </p:cNvPr>
            <p:cNvGrpSpPr/>
            <p:nvPr/>
          </p:nvGrpSpPr>
          <p:grpSpPr>
            <a:xfrm>
              <a:off x="2438400" y="2209800"/>
              <a:ext cx="1524000" cy="304800"/>
              <a:chOff x="2438400" y="1905000"/>
              <a:chExt cx="1524000" cy="3048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A0D259B-528D-4620-B18A-8C789A1503F9}"/>
                  </a:ext>
                </a:extLst>
              </p:cNvPr>
              <p:cNvSpPr/>
              <p:nvPr/>
            </p:nvSpPr>
            <p:spPr>
              <a:xfrm>
                <a:off x="24384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C03A94D-70E9-4BC4-954B-A13756D88848}"/>
                  </a:ext>
                </a:extLst>
              </p:cNvPr>
              <p:cNvSpPr/>
              <p:nvPr/>
            </p:nvSpPr>
            <p:spPr>
              <a:xfrm>
                <a:off x="27432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C174566-9E07-46B6-A5B1-70D93E7474E3}"/>
                  </a:ext>
                </a:extLst>
              </p:cNvPr>
              <p:cNvSpPr/>
              <p:nvPr/>
            </p:nvSpPr>
            <p:spPr>
              <a:xfrm>
                <a:off x="3048000" y="1905000"/>
                <a:ext cx="304800" cy="30480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3EDB474-131E-4003-8164-123600A32D50}"/>
                  </a:ext>
                </a:extLst>
              </p:cNvPr>
              <p:cNvSpPr/>
              <p:nvPr/>
            </p:nvSpPr>
            <p:spPr>
              <a:xfrm>
                <a:off x="33528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B51CF7F-5B18-4A76-B859-C77F24E8A354}"/>
                  </a:ext>
                </a:extLst>
              </p:cNvPr>
              <p:cNvSpPr/>
              <p:nvPr/>
            </p:nvSpPr>
            <p:spPr>
              <a:xfrm>
                <a:off x="36576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7F8805A-1E74-4ECC-9F1D-69767B753A29}"/>
                </a:ext>
              </a:extLst>
            </p:cNvPr>
            <p:cNvGrpSpPr/>
            <p:nvPr/>
          </p:nvGrpSpPr>
          <p:grpSpPr>
            <a:xfrm>
              <a:off x="2438400" y="2514600"/>
              <a:ext cx="1524000" cy="304800"/>
              <a:chOff x="2438400" y="1905000"/>
              <a:chExt cx="1524000" cy="3048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6BB0B9E-8C8B-4BE8-B6F3-D1234D51754A}"/>
                  </a:ext>
                </a:extLst>
              </p:cNvPr>
              <p:cNvSpPr/>
              <p:nvPr/>
            </p:nvSpPr>
            <p:spPr>
              <a:xfrm>
                <a:off x="24384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7C3ED95-E44D-4C30-AEBC-28CCC422EE2D}"/>
                  </a:ext>
                </a:extLst>
              </p:cNvPr>
              <p:cNvSpPr/>
              <p:nvPr/>
            </p:nvSpPr>
            <p:spPr>
              <a:xfrm>
                <a:off x="27432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326D741-1DE9-4EA2-8BC5-3AF026B0ABE6}"/>
                  </a:ext>
                </a:extLst>
              </p:cNvPr>
              <p:cNvSpPr/>
              <p:nvPr/>
            </p:nvSpPr>
            <p:spPr>
              <a:xfrm>
                <a:off x="3048000" y="1905000"/>
                <a:ext cx="304800" cy="30480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DB5BF1B-74F4-4473-8EC0-8A5CC1341C43}"/>
                  </a:ext>
                </a:extLst>
              </p:cNvPr>
              <p:cNvSpPr/>
              <p:nvPr/>
            </p:nvSpPr>
            <p:spPr>
              <a:xfrm>
                <a:off x="33528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604A11A-9C24-4B10-ADAB-3528729AB88C}"/>
                  </a:ext>
                </a:extLst>
              </p:cNvPr>
              <p:cNvSpPr/>
              <p:nvPr/>
            </p:nvSpPr>
            <p:spPr>
              <a:xfrm>
                <a:off x="36576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648F2F9-9CD6-499E-AE7C-50EDAFB3A1EE}"/>
                </a:ext>
              </a:extLst>
            </p:cNvPr>
            <p:cNvGrpSpPr/>
            <p:nvPr/>
          </p:nvGrpSpPr>
          <p:grpSpPr>
            <a:xfrm>
              <a:off x="2438400" y="2823882"/>
              <a:ext cx="1524000" cy="304800"/>
              <a:chOff x="2438400" y="1905000"/>
              <a:chExt cx="1524000" cy="3048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E376726-8820-42A1-AFB7-1ACF002879B9}"/>
                  </a:ext>
                </a:extLst>
              </p:cNvPr>
              <p:cNvSpPr/>
              <p:nvPr/>
            </p:nvSpPr>
            <p:spPr>
              <a:xfrm>
                <a:off x="24384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2CE60E7-C45A-41DE-9DAA-62A8FAF5575A}"/>
                  </a:ext>
                </a:extLst>
              </p:cNvPr>
              <p:cNvSpPr/>
              <p:nvPr/>
            </p:nvSpPr>
            <p:spPr>
              <a:xfrm>
                <a:off x="27432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E0B44A5-C625-4852-A7AA-72FC3298B5EC}"/>
                  </a:ext>
                </a:extLst>
              </p:cNvPr>
              <p:cNvSpPr/>
              <p:nvPr/>
            </p:nvSpPr>
            <p:spPr>
              <a:xfrm>
                <a:off x="3048000" y="1905000"/>
                <a:ext cx="304800" cy="30480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CD3742C-2818-49D6-BB88-073F87C3E9B1}"/>
                  </a:ext>
                </a:extLst>
              </p:cNvPr>
              <p:cNvSpPr/>
              <p:nvPr/>
            </p:nvSpPr>
            <p:spPr>
              <a:xfrm>
                <a:off x="33528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4F09083-49DB-42BB-B3AA-F2580D9F4C2D}"/>
                  </a:ext>
                </a:extLst>
              </p:cNvPr>
              <p:cNvSpPr/>
              <p:nvPr/>
            </p:nvSpPr>
            <p:spPr>
              <a:xfrm>
                <a:off x="36576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1A1DCBB-3B53-4710-921C-A612F7B2BE84}"/>
                </a:ext>
              </a:extLst>
            </p:cNvPr>
            <p:cNvGrpSpPr/>
            <p:nvPr/>
          </p:nvGrpSpPr>
          <p:grpSpPr>
            <a:xfrm>
              <a:off x="2438400" y="3124200"/>
              <a:ext cx="1524000" cy="304800"/>
              <a:chOff x="2438400" y="1905000"/>
              <a:chExt cx="1524000" cy="304800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F1FA0ED-5041-4000-9761-688BE0574F65}"/>
                  </a:ext>
                </a:extLst>
              </p:cNvPr>
              <p:cNvSpPr/>
              <p:nvPr/>
            </p:nvSpPr>
            <p:spPr>
              <a:xfrm>
                <a:off x="24384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21EECC5-1690-42E6-BCBC-5B367DF91945}"/>
                  </a:ext>
                </a:extLst>
              </p:cNvPr>
              <p:cNvSpPr/>
              <p:nvPr/>
            </p:nvSpPr>
            <p:spPr>
              <a:xfrm>
                <a:off x="27432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0CD56A0-D990-452A-8BC7-FABAB8A0AEEF}"/>
                  </a:ext>
                </a:extLst>
              </p:cNvPr>
              <p:cNvSpPr/>
              <p:nvPr/>
            </p:nvSpPr>
            <p:spPr>
              <a:xfrm>
                <a:off x="30480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208104F-2887-4A16-AEA3-CA2E11B5006D}"/>
                  </a:ext>
                </a:extLst>
              </p:cNvPr>
              <p:cNvSpPr/>
              <p:nvPr/>
            </p:nvSpPr>
            <p:spPr>
              <a:xfrm>
                <a:off x="33528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0A7792B-614D-4CDB-B1C4-47533354DBC0}"/>
                  </a:ext>
                </a:extLst>
              </p:cNvPr>
              <p:cNvSpPr/>
              <p:nvPr/>
            </p:nvSpPr>
            <p:spPr>
              <a:xfrm>
                <a:off x="36576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849B6B01-97F1-4325-AC12-6455F13C0040}"/>
              </a:ext>
            </a:extLst>
          </p:cNvPr>
          <p:cNvSpPr/>
          <p:nvPr/>
        </p:nvSpPr>
        <p:spPr>
          <a:xfrm>
            <a:off x="3442447" y="2404781"/>
            <a:ext cx="533400" cy="533400"/>
          </a:xfrm>
          <a:prstGeom prst="ellipse">
            <a:avLst/>
          </a:prstGeom>
          <a:solidFill>
            <a:schemeClr val="accent2"/>
          </a:solidFill>
          <a:ln w="38100">
            <a:solidFill>
              <a:srgbClr val="FF99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D7DD768-47B6-4C35-BA71-10B8FA4BA652}"/>
              </a:ext>
            </a:extLst>
          </p:cNvPr>
          <p:cNvCxnSpPr>
            <a:endCxn id="33" idx="2"/>
          </p:cNvCxnSpPr>
          <p:nvPr/>
        </p:nvCxnSpPr>
        <p:spPr>
          <a:xfrm>
            <a:off x="1537447" y="2366681"/>
            <a:ext cx="1905000" cy="304800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7D53E07-F9D7-4350-AEC9-B65EB40072CE}"/>
              </a:ext>
            </a:extLst>
          </p:cNvPr>
          <p:cNvCxnSpPr>
            <a:endCxn id="33" idx="2"/>
          </p:cNvCxnSpPr>
          <p:nvPr/>
        </p:nvCxnSpPr>
        <p:spPr>
          <a:xfrm>
            <a:off x="1537447" y="2671481"/>
            <a:ext cx="1905000" cy="0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F933B1F-FEF7-48FE-B98B-7A04D264C2D4}"/>
              </a:ext>
            </a:extLst>
          </p:cNvPr>
          <p:cNvCxnSpPr>
            <a:endCxn id="33" idx="2"/>
          </p:cNvCxnSpPr>
          <p:nvPr/>
        </p:nvCxnSpPr>
        <p:spPr>
          <a:xfrm flipV="1">
            <a:off x="1537447" y="2671481"/>
            <a:ext cx="1905000" cy="309282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28AD896-3D00-4E80-8C11-81FFD9A7E298}"/>
              </a:ext>
            </a:extLst>
          </p:cNvPr>
          <p:cNvCxnSpPr>
            <a:stCxn id="33" idx="6"/>
          </p:cNvCxnSpPr>
          <p:nvPr/>
        </p:nvCxnSpPr>
        <p:spPr>
          <a:xfrm>
            <a:off x="3975847" y="2671481"/>
            <a:ext cx="685800" cy="0"/>
          </a:xfrm>
          <a:prstGeom prst="straightConnector1">
            <a:avLst/>
          </a:prstGeom>
          <a:ln w="38100">
            <a:solidFill>
              <a:srgbClr val="FF99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35B1A00-D64F-46A3-8AC9-09893D8176F7}"/>
              </a:ext>
            </a:extLst>
          </p:cNvPr>
          <p:cNvGrpSpPr/>
          <p:nvPr/>
        </p:nvGrpSpPr>
        <p:grpSpPr>
          <a:xfrm>
            <a:off x="4953000" y="1905000"/>
            <a:ext cx="1524000" cy="1524000"/>
            <a:chOff x="2438400" y="1905000"/>
            <a:chExt cx="1524000" cy="1524000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B613827-C21A-41C4-95DA-CF51D7003676}"/>
                </a:ext>
              </a:extLst>
            </p:cNvPr>
            <p:cNvGrpSpPr/>
            <p:nvPr/>
          </p:nvGrpSpPr>
          <p:grpSpPr>
            <a:xfrm>
              <a:off x="2438400" y="1905000"/>
              <a:ext cx="1524000" cy="304800"/>
              <a:chOff x="2438400" y="1905000"/>
              <a:chExt cx="1524000" cy="304800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1CAA5E8F-CCFD-4111-939B-3A616528AA55}"/>
                  </a:ext>
                </a:extLst>
              </p:cNvPr>
              <p:cNvSpPr/>
              <p:nvPr/>
            </p:nvSpPr>
            <p:spPr>
              <a:xfrm>
                <a:off x="24384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E1E86FB-7089-4205-9246-0E5BD9BB5D47}"/>
                  </a:ext>
                </a:extLst>
              </p:cNvPr>
              <p:cNvSpPr/>
              <p:nvPr/>
            </p:nvSpPr>
            <p:spPr>
              <a:xfrm>
                <a:off x="27432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D472F28-C6E2-40A3-B2CC-0715C241B1FA}"/>
                  </a:ext>
                </a:extLst>
              </p:cNvPr>
              <p:cNvSpPr/>
              <p:nvPr/>
            </p:nvSpPr>
            <p:spPr>
              <a:xfrm>
                <a:off x="30480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43839EA2-52FF-45C9-A5F2-68439CA7A92E}"/>
                  </a:ext>
                </a:extLst>
              </p:cNvPr>
              <p:cNvSpPr/>
              <p:nvPr/>
            </p:nvSpPr>
            <p:spPr>
              <a:xfrm>
                <a:off x="33528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27D211A-D39A-4F9F-885E-C1AA6E200408}"/>
                  </a:ext>
                </a:extLst>
              </p:cNvPr>
              <p:cNvSpPr/>
              <p:nvPr/>
            </p:nvSpPr>
            <p:spPr>
              <a:xfrm>
                <a:off x="36576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BE2A420-7247-448C-8E31-17AECFCAEA27}"/>
                </a:ext>
              </a:extLst>
            </p:cNvPr>
            <p:cNvGrpSpPr/>
            <p:nvPr/>
          </p:nvGrpSpPr>
          <p:grpSpPr>
            <a:xfrm>
              <a:off x="2438400" y="2209800"/>
              <a:ext cx="1524000" cy="304800"/>
              <a:chOff x="2438400" y="1905000"/>
              <a:chExt cx="1524000" cy="304800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C310472-AF66-4295-976D-2832D6E160B0}"/>
                  </a:ext>
                </a:extLst>
              </p:cNvPr>
              <p:cNvSpPr/>
              <p:nvPr/>
            </p:nvSpPr>
            <p:spPr>
              <a:xfrm>
                <a:off x="24384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4E8B549-5C66-460B-A411-DCC5D3C40357}"/>
                  </a:ext>
                </a:extLst>
              </p:cNvPr>
              <p:cNvSpPr/>
              <p:nvPr/>
            </p:nvSpPr>
            <p:spPr>
              <a:xfrm>
                <a:off x="2743200" y="1905000"/>
                <a:ext cx="304800" cy="30480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996B281-2F59-4EBC-AA4C-2D65FE8C7583}"/>
                  </a:ext>
                </a:extLst>
              </p:cNvPr>
              <p:cNvSpPr/>
              <p:nvPr/>
            </p:nvSpPr>
            <p:spPr>
              <a:xfrm>
                <a:off x="30480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4ADEC3F3-09D1-49B8-9726-12DB4A572785}"/>
                  </a:ext>
                </a:extLst>
              </p:cNvPr>
              <p:cNvSpPr/>
              <p:nvPr/>
            </p:nvSpPr>
            <p:spPr>
              <a:xfrm>
                <a:off x="33528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B4B66119-6B3B-4319-B03D-BCAA2ACE2FF9}"/>
                  </a:ext>
                </a:extLst>
              </p:cNvPr>
              <p:cNvSpPr/>
              <p:nvPr/>
            </p:nvSpPr>
            <p:spPr>
              <a:xfrm>
                <a:off x="36576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8EF57EA-2526-40BB-B272-010DD1A001DF}"/>
                </a:ext>
              </a:extLst>
            </p:cNvPr>
            <p:cNvGrpSpPr/>
            <p:nvPr/>
          </p:nvGrpSpPr>
          <p:grpSpPr>
            <a:xfrm>
              <a:off x="2438400" y="2514600"/>
              <a:ext cx="1524000" cy="304800"/>
              <a:chOff x="2438400" y="1905000"/>
              <a:chExt cx="1524000" cy="304800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C3B75EA-DD45-4CFF-B693-16A4162CA380}"/>
                  </a:ext>
                </a:extLst>
              </p:cNvPr>
              <p:cNvSpPr/>
              <p:nvPr/>
            </p:nvSpPr>
            <p:spPr>
              <a:xfrm>
                <a:off x="24384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3F1C762B-475A-4C9D-9F00-F90FBC659CEA}"/>
                  </a:ext>
                </a:extLst>
              </p:cNvPr>
              <p:cNvSpPr/>
              <p:nvPr/>
            </p:nvSpPr>
            <p:spPr>
              <a:xfrm>
                <a:off x="27432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9146E8B2-BE59-41CB-988C-0C763AFD4AE9}"/>
                  </a:ext>
                </a:extLst>
              </p:cNvPr>
              <p:cNvSpPr/>
              <p:nvPr/>
            </p:nvSpPr>
            <p:spPr>
              <a:xfrm>
                <a:off x="3048000" y="1905000"/>
                <a:ext cx="304800" cy="30480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EBD2E592-CF81-44B2-9DD6-A877F39BA7F3}"/>
                  </a:ext>
                </a:extLst>
              </p:cNvPr>
              <p:cNvSpPr/>
              <p:nvPr/>
            </p:nvSpPr>
            <p:spPr>
              <a:xfrm>
                <a:off x="33528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99EB89D7-6187-4FF9-8C4C-0F95E3CE86B5}"/>
                  </a:ext>
                </a:extLst>
              </p:cNvPr>
              <p:cNvSpPr/>
              <p:nvPr/>
            </p:nvSpPr>
            <p:spPr>
              <a:xfrm>
                <a:off x="36576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16CD17A-A7E4-48EB-8E90-4FFC7AA0DF0A}"/>
                </a:ext>
              </a:extLst>
            </p:cNvPr>
            <p:cNvGrpSpPr/>
            <p:nvPr/>
          </p:nvGrpSpPr>
          <p:grpSpPr>
            <a:xfrm>
              <a:off x="2438400" y="2823882"/>
              <a:ext cx="1524000" cy="304800"/>
              <a:chOff x="2438400" y="1905000"/>
              <a:chExt cx="1524000" cy="304800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6DB8111-4DFD-4BA0-9728-221165CEF363}"/>
                  </a:ext>
                </a:extLst>
              </p:cNvPr>
              <p:cNvSpPr/>
              <p:nvPr/>
            </p:nvSpPr>
            <p:spPr>
              <a:xfrm>
                <a:off x="24384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CFE6E60-7FCD-4789-9CE6-A1267B1F929F}"/>
                  </a:ext>
                </a:extLst>
              </p:cNvPr>
              <p:cNvSpPr/>
              <p:nvPr/>
            </p:nvSpPr>
            <p:spPr>
              <a:xfrm>
                <a:off x="27432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9A1AB4E-DF59-4D38-9095-531D6C2FF1D8}"/>
                  </a:ext>
                </a:extLst>
              </p:cNvPr>
              <p:cNvSpPr/>
              <p:nvPr/>
            </p:nvSpPr>
            <p:spPr>
              <a:xfrm>
                <a:off x="30480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EA164DC3-CB9A-4586-B929-739AACCA0386}"/>
                  </a:ext>
                </a:extLst>
              </p:cNvPr>
              <p:cNvSpPr/>
              <p:nvPr/>
            </p:nvSpPr>
            <p:spPr>
              <a:xfrm>
                <a:off x="3352800" y="1905000"/>
                <a:ext cx="304800" cy="30480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BE5D99F-D7DD-4677-8AA2-72CFFEF0D810}"/>
                  </a:ext>
                </a:extLst>
              </p:cNvPr>
              <p:cNvSpPr/>
              <p:nvPr/>
            </p:nvSpPr>
            <p:spPr>
              <a:xfrm>
                <a:off x="36576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3BD4939-A6C1-4522-B671-45A22D6FB4DA}"/>
                </a:ext>
              </a:extLst>
            </p:cNvPr>
            <p:cNvGrpSpPr/>
            <p:nvPr/>
          </p:nvGrpSpPr>
          <p:grpSpPr>
            <a:xfrm>
              <a:off x="2438400" y="3124200"/>
              <a:ext cx="1524000" cy="304800"/>
              <a:chOff x="2438400" y="1905000"/>
              <a:chExt cx="1524000" cy="304800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37BF015-3E81-41B9-A1BB-6F0190F8FF64}"/>
                  </a:ext>
                </a:extLst>
              </p:cNvPr>
              <p:cNvSpPr/>
              <p:nvPr/>
            </p:nvSpPr>
            <p:spPr>
              <a:xfrm>
                <a:off x="24384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CE58771-2A78-4935-9B7E-4DE00159880E}"/>
                  </a:ext>
                </a:extLst>
              </p:cNvPr>
              <p:cNvSpPr/>
              <p:nvPr/>
            </p:nvSpPr>
            <p:spPr>
              <a:xfrm>
                <a:off x="27432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3814DDB-A6E0-4801-93D9-E9537B084D1F}"/>
                  </a:ext>
                </a:extLst>
              </p:cNvPr>
              <p:cNvSpPr/>
              <p:nvPr/>
            </p:nvSpPr>
            <p:spPr>
              <a:xfrm>
                <a:off x="30480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9A4FF2A-4BBC-44F5-BB18-9A847252A25D}"/>
                  </a:ext>
                </a:extLst>
              </p:cNvPr>
              <p:cNvSpPr/>
              <p:nvPr/>
            </p:nvSpPr>
            <p:spPr>
              <a:xfrm>
                <a:off x="33528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293C0479-E3F2-46EB-BAE1-CEA93C5E3AE8}"/>
                  </a:ext>
                </a:extLst>
              </p:cNvPr>
              <p:cNvSpPr/>
              <p:nvPr/>
            </p:nvSpPr>
            <p:spPr>
              <a:xfrm>
                <a:off x="3657600" y="1905000"/>
                <a:ext cx="304800" cy="304800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81" name="Oval 80">
            <a:extLst>
              <a:ext uri="{FF2B5EF4-FFF2-40B4-BE49-F238E27FC236}">
                <a16:creationId xmlns:a16="http://schemas.microsoft.com/office/drawing/2014/main" id="{617F47C6-0838-4782-B02E-0395B52EF556}"/>
              </a:ext>
            </a:extLst>
          </p:cNvPr>
          <p:cNvSpPr/>
          <p:nvPr/>
        </p:nvSpPr>
        <p:spPr>
          <a:xfrm>
            <a:off x="3442447" y="4533900"/>
            <a:ext cx="533400" cy="533400"/>
          </a:xfrm>
          <a:prstGeom prst="ellipse">
            <a:avLst/>
          </a:prstGeom>
          <a:solidFill>
            <a:schemeClr val="accent2"/>
          </a:solidFill>
          <a:ln w="38100">
            <a:solidFill>
              <a:srgbClr val="FF99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DE36439-A66A-4A5D-B6CC-5102E7E249C4}"/>
              </a:ext>
            </a:extLst>
          </p:cNvPr>
          <p:cNvCxnSpPr>
            <a:cxnSpLocks/>
            <a:endCxn id="81" idx="2"/>
          </p:cNvCxnSpPr>
          <p:nvPr/>
        </p:nvCxnSpPr>
        <p:spPr>
          <a:xfrm>
            <a:off x="1232647" y="4512609"/>
            <a:ext cx="2209800" cy="287991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AD4A2D6-FB17-44B5-BE31-0637B11E3C43}"/>
              </a:ext>
            </a:extLst>
          </p:cNvPr>
          <p:cNvCxnSpPr>
            <a:endCxn id="81" idx="2"/>
          </p:cNvCxnSpPr>
          <p:nvPr/>
        </p:nvCxnSpPr>
        <p:spPr>
          <a:xfrm>
            <a:off x="1537447" y="4800600"/>
            <a:ext cx="1905000" cy="0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C9D632B-1801-43EB-8F6B-7DAF6BFE73B1}"/>
              </a:ext>
            </a:extLst>
          </p:cNvPr>
          <p:cNvCxnSpPr>
            <a:cxnSpLocks/>
            <a:endCxn id="81" idx="2"/>
          </p:cNvCxnSpPr>
          <p:nvPr/>
        </p:nvCxnSpPr>
        <p:spPr>
          <a:xfrm flipV="1">
            <a:off x="1873623" y="4800600"/>
            <a:ext cx="1568824" cy="309282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7633C3D-DDEB-4123-851B-22E275C65C33}"/>
              </a:ext>
            </a:extLst>
          </p:cNvPr>
          <p:cNvCxnSpPr>
            <a:stCxn id="81" idx="6"/>
          </p:cNvCxnSpPr>
          <p:nvPr/>
        </p:nvCxnSpPr>
        <p:spPr>
          <a:xfrm>
            <a:off x="3975847" y="4800600"/>
            <a:ext cx="685800" cy="0"/>
          </a:xfrm>
          <a:prstGeom prst="straightConnector1">
            <a:avLst/>
          </a:prstGeom>
          <a:ln w="38100">
            <a:solidFill>
              <a:srgbClr val="FF99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BDEA2727-10FD-4324-8593-5416348F7351}"/>
              </a:ext>
            </a:extLst>
          </p:cNvPr>
          <p:cNvSpPr/>
          <p:nvPr/>
        </p:nvSpPr>
        <p:spPr>
          <a:xfrm>
            <a:off x="7633447" y="2404781"/>
            <a:ext cx="533400" cy="533400"/>
          </a:xfrm>
          <a:prstGeom prst="ellipse">
            <a:avLst/>
          </a:prstGeom>
          <a:solidFill>
            <a:schemeClr val="accent2"/>
          </a:solidFill>
          <a:ln w="38100">
            <a:solidFill>
              <a:srgbClr val="FF99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7960F2C-C7D4-49F5-937B-818BAFD2C1ED}"/>
              </a:ext>
            </a:extLst>
          </p:cNvPr>
          <p:cNvCxnSpPr>
            <a:endCxn id="93" idx="2"/>
          </p:cNvCxnSpPr>
          <p:nvPr/>
        </p:nvCxnSpPr>
        <p:spPr>
          <a:xfrm>
            <a:off x="5728447" y="2366681"/>
            <a:ext cx="1905000" cy="304800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DB445C4-5AA1-44F1-9A0C-84026D4FE85F}"/>
              </a:ext>
            </a:extLst>
          </p:cNvPr>
          <p:cNvCxnSpPr>
            <a:endCxn id="93" idx="2"/>
          </p:cNvCxnSpPr>
          <p:nvPr/>
        </p:nvCxnSpPr>
        <p:spPr>
          <a:xfrm>
            <a:off x="5728447" y="2671481"/>
            <a:ext cx="1905000" cy="0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9690F81-7D56-4BD7-A407-A36DC6026EE0}"/>
              </a:ext>
            </a:extLst>
          </p:cNvPr>
          <p:cNvCxnSpPr>
            <a:endCxn id="93" idx="2"/>
          </p:cNvCxnSpPr>
          <p:nvPr/>
        </p:nvCxnSpPr>
        <p:spPr>
          <a:xfrm flipV="1">
            <a:off x="5728447" y="2671481"/>
            <a:ext cx="1905000" cy="309282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D2E19279-6675-4A4C-A5FD-EADFCBCF1A85}"/>
              </a:ext>
            </a:extLst>
          </p:cNvPr>
          <p:cNvCxnSpPr>
            <a:stCxn id="93" idx="6"/>
          </p:cNvCxnSpPr>
          <p:nvPr/>
        </p:nvCxnSpPr>
        <p:spPr>
          <a:xfrm>
            <a:off x="8166847" y="2671481"/>
            <a:ext cx="685800" cy="0"/>
          </a:xfrm>
          <a:prstGeom prst="straightConnector1">
            <a:avLst/>
          </a:prstGeom>
          <a:ln w="38100">
            <a:solidFill>
              <a:srgbClr val="FF99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C41F173F-9637-4D23-8178-91CADC28A68A}"/>
              </a:ext>
            </a:extLst>
          </p:cNvPr>
          <p:cNvGrpSpPr/>
          <p:nvPr/>
        </p:nvGrpSpPr>
        <p:grpSpPr>
          <a:xfrm>
            <a:off x="4953000" y="4038600"/>
            <a:ext cx="3886200" cy="1524000"/>
            <a:chOff x="685800" y="3581400"/>
            <a:chExt cx="3886200" cy="1524000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D9EA124C-DA7A-4B45-A4E8-FC78119C92DB}"/>
                </a:ext>
              </a:extLst>
            </p:cNvPr>
            <p:cNvGrpSpPr/>
            <p:nvPr/>
          </p:nvGrpSpPr>
          <p:grpSpPr>
            <a:xfrm>
              <a:off x="685800" y="3581400"/>
              <a:ext cx="1524000" cy="1524000"/>
              <a:chOff x="2438400" y="1905000"/>
              <a:chExt cx="1524000" cy="1524000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14A39CB0-65B0-4A8E-AB3A-158C5886A69C}"/>
                  </a:ext>
                </a:extLst>
              </p:cNvPr>
              <p:cNvGrpSpPr/>
              <p:nvPr/>
            </p:nvGrpSpPr>
            <p:grpSpPr>
              <a:xfrm>
                <a:off x="2438400" y="1905000"/>
                <a:ext cx="1524000" cy="304800"/>
                <a:chOff x="2438400" y="1905000"/>
                <a:chExt cx="1524000" cy="304800"/>
              </a:xfrm>
            </p:grpSpPr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7C5F4FFD-7AB4-4F36-9BCD-1C20B0598B0D}"/>
                    </a:ext>
                  </a:extLst>
                </p:cNvPr>
                <p:cNvSpPr/>
                <p:nvPr/>
              </p:nvSpPr>
              <p:spPr>
                <a:xfrm>
                  <a:off x="2438400" y="1905000"/>
                  <a:ext cx="304800" cy="304800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B64BA5A6-2198-4445-A916-EA9FD626220E}"/>
                    </a:ext>
                  </a:extLst>
                </p:cNvPr>
                <p:cNvSpPr/>
                <p:nvPr/>
              </p:nvSpPr>
              <p:spPr>
                <a:xfrm>
                  <a:off x="2743200" y="1905000"/>
                  <a:ext cx="304800" cy="304800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5AB9278A-AF21-4CDD-9A66-05EFCA3F52DD}"/>
                    </a:ext>
                  </a:extLst>
                </p:cNvPr>
                <p:cNvSpPr/>
                <p:nvPr/>
              </p:nvSpPr>
              <p:spPr>
                <a:xfrm>
                  <a:off x="3048000" y="1905000"/>
                  <a:ext cx="304800" cy="304800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959BC7EB-D2B4-4819-B93E-361DEF793A07}"/>
                    </a:ext>
                  </a:extLst>
                </p:cNvPr>
                <p:cNvSpPr/>
                <p:nvPr/>
              </p:nvSpPr>
              <p:spPr>
                <a:xfrm>
                  <a:off x="3352800" y="1905000"/>
                  <a:ext cx="304800" cy="304800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22D38F77-EB21-42A3-BB47-94AD2EC45BBB}"/>
                    </a:ext>
                  </a:extLst>
                </p:cNvPr>
                <p:cNvSpPr/>
                <p:nvPr/>
              </p:nvSpPr>
              <p:spPr>
                <a:xfrm>
                  <a:off x="3657600" y="1905000"/>
                  <a:ext cx="304800" cy="304800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3E0737DB-9F0D-46A0-BFDC-BCF744BBA000}"/>
                  </a:ext>
                </a:extLst>
              </p:cNvPr>
              <p:cNvGrpSpPr/>
              <p:nvPr/>
            </p:nvGrpSpPr>
            <p:grpSpPr>
              <a:xfrm>
                <a:off x="2438400" y="2209800"/>
                <a:ext cx="1524000" cy="304800"/>
                <a:chOff x="2438400" y="1905000"/>
                <a:chExt cx="1524000" cy="304800"/>
              </a:xfrm>
            </p:grpSpPr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0FFA6708-4192-4F0F-9933-63C501CBE7A7}"/>
                    </a:ext>
                  </a:extLst>
                </p:cNvPr>
                <p:cNvSpPr/>
                <p:nvPr/>
              </p:nvSpPr>
              <p:spPr>
                <a:xfrm>
                  <a:off x="2438400" y="1905000"/>
                  <a:ext cx="304800" cy="304800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5BC4E94A-535E-44DE-AEE2-C27443CE67D7}"/>
                    </a:ext>
                  </a:extLst>
                </p:cNvPr>
                <p:cNvSpPr/>
                <p:nvPr/>
              </p:nvSpPr>
              <p:spPr>
                <a:xfrm>
                  <a:off x="2743200" y="1905000"/>
                  <a:ext cx="304800" cy="30480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1A933FD3-C98B-4DBC-9B3B-66E413F3DDA7}"/>
                    </a:ext>
                  </a:extLst>
                </p:cNvPr>
                <p:cNvSpPr/>
                <p:nvPr/>
              </p:nvSpPr>
              <p:spPr>
                <a:xfrm>
                  <a:off x="3048000" y="1905000"/>
                  <a:ext cx="304800" cy="304800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3D3C2C27-7067-4616-BAC5-11F8E112A21C}"/>
                    </a:ext>
                  </a:extLst>
                </p:cNvPr>
                <p:cNvSpPr/>
                <p:nvPr/>
              </p:nvSpPr>
              <p:spPr>
                <a:xfrm>
                  <a:off x="3352800" y="1905000"/>
                  <a:ext cx="304800" cy="304800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F7D48B58-1B74-4FFC-A7E0-A244839216B3}"/>
                    </a:ext>
                  </a:extLst>
                </p:cNvPr>
                <p:cNvSpPr/>
                <p:nvPr/>
              </p:nvSpPr>
              <p:spPr>
                <a:xfrm>
                  <a:off x="3657600" y="1905000"/>
                  <a:ext cx="304800" cy="304800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95CA920B-69EB-4680-82A4-4547C881543A}"/>
                  </a:ext>
                </a:extLst>
              </p:cNvPr>
              <p:cNvGrpSpPr/>
              <p:nvPr/>
            </p:nvGrpSpPr>
            <p:grpSpPr>
              <a:xfrm>
                <a:off x="2438400" y="2514600"/>
                <a:ext cx="1524000" cy="304800"/>
                <a:chOff x="2438400" y="1905000"/>
                <a:chExt cx="1524000" cy="304800"/>
              </a:xfrm>
            </p:grpSpPr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32D4E76A-0341-45F2-8119-57868BBD7BF5}"/>
                    </a:ext>
                  </a:extLst>
                </p:cNvPr>
                <p:cNvSpPr/>
                <p:nvPr/>
              </p:nvSpPr>
              <p:spPr>
                <a:xfrm>
                  <a:off x="2438400" y="1905000"/>
                  <a:ext cx="304800" cy="304800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9121223B-360F-4BAE-9795-44F0A4ACBD8F}"/>
                    </a:ext>
                  </a:extLst>
                </p:cNvPr>
                <p:cNvSpPr/>
                <p:nvPr/>
              </p:nvSpPr>
              <p:spPr>
                <a:xfrm>
                  <a:off x="2743200" y="1905000"/>
                  <a:ext cx="304800" cy="304800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44A3DB7B-16DB-42C6-8F25-5F3C122852C2}"/>
                    </a:ext>
                  </a:extLst>
                </p:cNvPr>
                <p:cNvSpPr/>
                <p:nvPr/>
              </p:nvSpPr>
              <p:spPr>
                <a:xfrm>
                  <a:off x="3048000" y="1905000"/>
                  <a:ext cx="304800" cy="30480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6F4C95DB-F211-4766-984D-E0EAC5B8EE47}"/>
                    </a:ext>
                  </a:extLst>
                </p:cNvPr>
                <p:cNvSpPr/>
                <p:nvPr/>
              </p:nvSpPr>
              <p:spPr>
                <a:xfrm>
                  <a:off x="3352800" y="1905000"/>
                  <a:ext cx="304800" cy="304800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9A6A3C6B-4AC8-4922-8755-932B3482142A}"/>
                    </a:ext>
                  </a:extLst>
                </p:cNvPr>
                <p:cNvSpPr/>
                <p:nvPr/>
              </p:nvSpPr>
              <p:spPr>
                <a:xfrm>
                  <a:off x="3657600" y="1905000"/>
                  <a:ext cx="304800" cy="304800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E944A319-B6A0-45BA-AFEE-6AB2947A983B}"/>
                  </a:ext>
                </a:extLst>
              </p:cNvPr>
              <p:cNvGrpSpPr/>
              <p:nvPr/>
            </p:nvGrpSpPr>
            <p:grpSpPr>
              <a:xfrm>
                <a:off x="2438400" y="2823882"/>
                <a:ext cx="1524000" cy="304800"/>
                <a:chOff x="2438400" y="1905000"/>
                <a:chExt cx="1524000" cy="304800"/>
              </a:xfrm>
            </p:grpSpPr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6C5B0E45-5DB7-4923-BC13-82457F077EE1}"/>
                    </a:ext>
                  </a:extLst>
                </p:cNvPr>
                <p:cNvSpPr/>
                <p:nvPr/>
              </p:nvSpPr>
              <p:spPr>
                <a:xfrm>
                  <a:off x="2438400" y="1905000"/>
                  <a:ext cx="304800" cy="304800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8B1F8426-6B5A-48EF-B79D-E889E815F6A0}"/>
                    </a:ext>
                  </a:extLst>
                </p:cNvPr>
                <p:cNvSpPr/>
                <p:nvPr/>
              </p:nvSpPr>
              <p:spPr>
                <a:xfrm>
                  <a:off x="2743200" y="1905000"/>
                  <a:ext cx="304800" cy="304800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25861727-3B4F-400F-8312-8F876DC240F7}"/>
                    </a:ext>
                  </a:extLst>
                </p:cNvPr>
                <p:cNvSpPr/>
                <p:nvPr/>
              </p:nvSpPr>
              <p:spPr>
                <a:xfrm>
                  <a:off x="3048000" y="1905000"/>
                  <a:ext cx="304800" cy="304800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44D76606-45CF-48D3-92CC-AC6E8001FDAD}"/>
                    </a:ext>
                  </a:extLst>
                </p:cNvPr>
                <p:cNvSpPr/>
                <p:nvPr/>
              </p:nvSpPr>
              <p:spPr>
                <a:xfrm>
                  <a:off x="3352800" y="1905000"/>
                  <a:ext cx="304800" cy="30480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C5DAD49D-EC2D-440B-AA47-F1B2327C93DD}"/>
                    </a:ext>
                  </a:extLst>
                </p:cNvPr>
                <p:cNvSpPr/>
                <p:nvPr/>
              </p:nvSpPr>
              <p:spPr>
                <a:xfrm>
                  <a:off x="3657600" y="1905000"/>
                  <a:ext cx="304800" cy="304800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4005307B-F075-4B4F-AB8D-B2D02548F299}"/>
                  </a:ext>
                </a:extLst>
              </p:cNvPr>
              <p:cNvGrpSpPr/>
              <p:nvPr/>
            </p:nvGrpSpPr>
            <p:grpSpPr>
              <a:xfrm>
                <a:off x="2438400" y="3124200"/>
                <a:ext cx="1524000" cy="304800"/>
                <a:chOff x="2438400" y="1905000"/>
                <a:chExt cx="1524000" cy="304800"/>
              </a:xfrm>
            </p:grpSpPr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42E7F4DA-256B-471A-A540-71E8DD5C64EA}"/>
                    </a:ext>
                  </a:extLst>
                </p:cNvPr>
                <p:cNvSpPr/>
                <p:nvPr/>
              </p:nvSpPr>
              <p:spPr>
                <a:xfrm>
                  <a:off x="2438400" y="1905000"/>
                  <a:ext cx="304800" cy="304800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93CBDB49-88C4-4FE5-8483-C55B94B12D1D}"/>
                    </a:ext>
                  </a:extLst>
                </p:cNvPr>
                <p:cNvSpPr/>
                <p:nvPr/>
              </p:nvSpPr>
              <p:spPr>
                <a:xfrm>
                  <a:off x="2743200" y="1905000"/>
                  <a:ext cx="304800" cy="304800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BCE24682-A031-4483-B5CA-97883512ED31}"/>
                    </a:ext>
                  </a:extLst>
                </p:cNvPr>
                <p:cNvSpPr/>
                <p:nvPr/>
              </p:nvSpPr>
              <p:spPr>
                <a:xfrm>
                  <a:off x="3048000" y="1905000"/>
                  <a:ext cx="304800" cy="304800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665555F8-99A2-4846-8F7D-75EBB630A5D9}"/>
                    </a:ext>
                  </a:extLst>
                </p:cNvPr>
                <p:cNvSpPr/>
                <p:nvPr/>
              </p:nvSpPr>
              <p:spPr>
                <a:xfrm>
                  <a:off x="3352800" y="1905000"/>
                  <a:ext cx="304800" cy="304800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5FF22871-77E6-469D-90CC-E47A1B11EA76}"/>
                    </a:ext>
                  </a:extLst>
                </p:cNvPr>
                <p:cNvSpPr/>
                <p:nvPr/>
              </p:nvSpPr>
              <p:spPr>
                <a:xfrm>
                  <a:off x="3657600" y="1905000"/>
                  <a:ext cx="304800" cy="304800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933FDEB2-E546-445F-8CE4-60CB324C99E1}"/>
                </a:ext>
              </a:extLst>
            </p:cNvPr>
            <p:cNvSpPr/>
            <p:nvPr/>
          </p:nvSpPr>
          <p:spPr>
            <a:xfrm>
              <a:off x="3352800" y="4072219"/>
              <a:ext cx="533400" cy="533400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rgbClr val="FF99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BCC27A0-78DD-4A03-A907-E81D184A6588}"/>
                </a:ext>
              </a:extLst>
            </p:cNvPr>
            <p:cNvCxnSpPr>
              <a:cxnSpLocks/>
              <a:endCxn id="131" idx="2"/>
            </p:cNvCxnSpPr>
            <p:nvPr/>
          </p:nvCxnSpPr>
          <p:spPr>
            <a:xfrm>
              <a:off x="1143000" y="4050928"/>
              <a:ext cx="2209800" cy="287991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23CEC80-AC9F-42BA-96DD-BF58FBA54662}"/>
                </a:ext>
              </a:extLst>
            </p:cNvPr>
            <p:cNvCxnSpPr>
              <a:endCxn id="131" idx="2"/>
            </p:cNvCxnSpPr>
            <p:nvPr/>
          </p:nvCxnSpPr>
          <p:spPr>
            <a:xfrm>
              <a:off x="1447800" y="4338919"/>
              <a:ext cx="1905000" cy="0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29A55FDF-CD98-4E00-A1DF-4DA843CEA9CB}"/>
                </a:ext>
              </a:extLst>
            </p:cNvPr>
            <p:cNvCxnSpPr>
              <a:cxnSpLocks/>
              <a:endCxn id="131" idx="2"/>
            </p:cNvCxnSpPr>
            <p:nvPr/>
          </p:nvCxnSpPr>
          <p:spPr>
            <a:xfrm flipV="1">
              <a:off x="1783976" y="4338919"/>
              <a:ext cx="1568824" cy="309282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378B26F2-1DD9-4594-BC13-EA434E8481C1}"/>
                </a:ext>
              </a:extLst>
            </p:cNvPr>
            <p:cNvCxnSpPr>
              <a:stCxn id="131" idx="6"/>
            </p:cNvCxnSpPr>
            <p:nvPr/>
          </p:nvCxnSpPr>
          <p:spPr>
            <a:xfrm>
              <a:off x="3886200" y="4338919"/>
              <a:ext cx="685800" cy="0"/>
            </a:xfrm>
            <a:prstGeom prst="straightConnector1">
              <a:avLst/>
            </a:prstGeom>
            <a:ln w="38100">
              <a:solidFill>
                <a:srgbClr val="FF9900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Text Box 2">
            <a:extLst>
              <a:ext uri="{FF2B5EF4-FFF2-40B4-BE49-F238E27FC236}">
                <a16:creationId xmlns:a16="http://schemas.microsoft.com/office/drawing/2014/main" id="{08606B81-4317-48FB-933B-81448488B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0955" y="724136"/>
            <a:ext cx="2917722" cy="52322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Feature Detectors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42C879D-0C38-46BB-BB17-9CEF8F2B42A1}"/>
              </a:ext>
            </a:extLst>
          </p:cNvPr>
          <p:cNvSpPr txBox="1"/>
          <p:nvPr/>
        </p:nvSpPr>
        <p:spPr>
          <a:xfrm>
            <a:off x="4184821" y="2196353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26BC6F65-92E6-42A7-B245-148920B25245}"/>
              </a:ext>
            </a:extLst>
          </p:cNvPr>
          <p:cNvSpPr txBox="1"/>
          <p:nvPr/>
        </p:nvSpPr>
        <p:spPr>
          <a:xfrm>
            <a:off x="8311393" y="433443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9AF3ED86-7342-4D49-AFFE-9D3B7158D5A0}"/>
              </a:ext>
            </a:extLst>
          </p:cNvPr>
          <p:cNvSpPr txBox="1"/>
          <p:nvPr/>
        </p:nvSpPr>
        <p:spPr>
          <a:xfrm>
            <a:off x="8302428" y="217902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3ACD769E-1B7F-40DB-95BD-3AE852063327}"/>
              </a:ext>
            </a:extLst>
          </p:cNvPr>
          <p:cNvSpPr txBox="1"/>
          <p:nvPr/>
        </p:nvSpPr>
        <p:spPr>
          <a:xfrm>
            <a:off x="4085664" y="4326687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36268E17-6B99-41D2-AC64-3E820227FDB1}"/>
              </a:ext>
            </a:extLst>
          </p:cNvPr>
          <p:cNvGrpSpPr/>
          <p:nvPr/>
        </p:nvGrpSpPr>
        <p:grpSpPr>
          <a:xfrm>
            <a:off x="3585034" y="2552700"/>
            <a:ext cx="228600" cy="228600"/>
            <a:chOff x="6934200" y="1247356"/>
            <a:chExt cx="457200" cy="352844"/>
          </a:xfrm>
        </p:grpSpPr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64477241-437B-40DC-A1A1-0148E301E821}"/>
                </a:ext>
              </a:extLst>
            </p:cNvPr>
            <p:cNvCxnSpPr/>
            <p:nvPr/>
          </p:nvCxnSpPr>
          <p:spPr>
            <a:xfrm>
              <a:off x="6934200" y="1600200"/>
              <a:ext cx="228600" cy="0"/>
            </a:xfrm>
            <a:prstGeom prst="line">
              <a:avLst/>
            </a:prstGeom>
            <a:ln w="38100">
              <a:solidFill>
                <a:srgbClr val="FFFF99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A27552C3-B554-4C5D-9576-56A7F16B9FED}"/>
                </a:ext>
              </a:extLst>
            </p:cNvPr>
            <p:cNvCxnSpPr/>
            <p:nvPr/>
          </p:nvCxnSpPr>
          <p:spPr>
            <a:xfrm flipV="1">
              <a:off x="7162800" y="1247356"/>
              <a:ext cx="0" cy="352844"/>
            </a:xfrm>
            <a:prstGeom prst="line">
              <a:avLst/>
            </a:prstGeom>
            <a:ln w="38100">
              <a:solidFill>
                <a:srgbClr val="FFFF99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9FB25D05-5307-4701-940D-50DB671BA432}"/>
                </a:ext>
              </a:extLst>
            </p:cNvPr>
            <p:cNvCxnSpPr/>
            <p:nvPr/>
          </p:nvCxnSpPr>
          <p:spPr>
            <a:xfrm>
              <a:off x="7162800" y="1247356"/>
              <a:ext cx="228600" cy="0"/>
            </a:xfrm>
            <a:prstGeom prst="line">
              <a:avLst/>
            </a:prstGeom>
            <a:ln w="38100">
              <a:solidFill>
                <a:srgbClr val="FFFF99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7402CE77-AB60-43C5-92D4-1C64FBBE8C9D}"/>
              </a:ext>
            </a:extLst>
          </p:cNvPr>
          <p:cNvGrpSpPr/>
          <p:nvPr/>
        </p:nvGrpSpPr>
        <p:grpSpPr>
          <a:xfrm>
            <a:off x="3594847" y="4681819"/>
            <a:ext cx="228600" cy="228600"/>
            <a:chOff x="6934200" y="1247356"/>
            <a:chExt cx="457200" cy="352844"/>
          </a:xfrm>
        </p:grpSpPr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8FF6796D-0C47-4B6B-8428-C69E04E12D5B}"/>
                </a:ext>
              </a:extLst>
            </p:cNvPr>
            <p:cNvCxnSpPr/>
            <p:nvPr/>
          </p:nvCxnSpPr>
          <p:spPr>
            <a:xfrm>
              <a:off x="6934200" y="1600200"/>
              <a:ext cx="228600" cy="0"/>
            </a:xfrm>
            <a:prstGeom prst="line">
              <a:avLst/>
            </a:prstGeom>
            <a:ln w="38100">
              <a:solidFill>
                <a:srgbClr val="FFFF99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B7E69BBC-F024-45B1-BA0B-55DEC2E40155}"/>
                </a:ext>
              </a:extLst>
            </p:cNvPr>
            <p:cNvCxnSpPr/>
            <p:nvPr/>
          </p:nvCxnSpPr>
          <p:spPr>
            <a:xfrm flipV="1">
              <a:off x="7162800" y="1247356"/>
              <a:ext cx="0" cy="352844"/>
            </a:xfrm>
            <a:prstGeom prst="line">
              <a:avLst/>
            </a:prstGeom>
            <a:ln w="38100">
              <a:solidFill>
                <a:srgbClr val="FFFF99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EC9EAB74-FB36-435E-A9A6-BE201E40CFD8}"/>
                </a:ext>
              </a:extLst>
            </p:cNvPr>
            <p:cNvCxnSpPr/>
            <p:nvPr/>
          </p:nvCxnSpPr>
          <p:spPr>
            <a:xfrm>
              <a:off x="7162800" y="1247356"/>
              <a:ext cx="228600" cy="0"/>
            </a:xfrm>
            <a:prstGeom prst="line">
              <a:avLst/>
            </a:prstGeom>
            <a:ln w="38100">
              <a:solidFill>
                <a:srgbClr val="FFFF99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964AAA65-D423-406E-A063-BF558646367C}"/>
              </a:ext>
            </a:extLst>
          </p:cNvPr>
          <p:cNvGrpSpPr/>
          <p:nvPr/>
        </p:nvGrpSpPr>
        <p:grpSpPr>
          <a:xfrm>
            <a:off x="7772400" y="4656604"/>
            <a:ext cx="228600" cy="228600"/>
            <a:chOff x="6934200" y="1247356"/>
            <a:chExt cx="457200" cy="352844"/>
          </a:xfrm>
        </p:grpSpPr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70F591F4-0602-4207-BDB6-8A51F36263EF}"/>
                </a:ext>
              </a:extLst>
            </p:cNvPr>
            <p:cNvCxnSpPr/>
            <p:nvPr/>
          </p:nvCxnSpPr>
          <p:spPr>
            <a:xfrm>
              <a:off x="6934200" y="1600200"/>
              <a:ext cx="228600" cy="0"/>
            </a:xfrm>
            <a:prstGeom prst="line">
              <a:avLst/>
            </a:prstGeom>
            <a:ln w="38100">
              <a:solidFill>
                <a:srgbClr val="FFFF99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C6CFC24E-1A65-4942-B0B2-A15F71B1BF86}"/>
                </a:ext>
              </a:extLst>
            </p:cNvPr>
            <p:cNvCxnSpPr/>
            <p:nvPr/>
          </p:nvCxnSpPr>
          <p:spPr>
            <a:xfrm flipV="1">
              <a:off x="7162800" y="1247356"/>
              <a:ext cx="0" cy="352844"/>
            </a:xfrm>
            <a:prstGeom prst="line">
              <a:avLst/>
            </a:prstGeom>
            <a:ln w="38100">
              <a:solidFill>
                <a:srgbClr val="FFFF99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B2C8512F-E988-4D1D-926F-6284E22ECE54}"/>
                </a:ext>
              </a:extLst>
            </p:cNvPr>
            <p:cNvCxnSpPr/>
            <p:nvPr/>
          </p:nvCxnSpPr>
          <p:spPr>
            <a:xfrm>
              <a:off x="7162800" y="1247356"/>
              <a:ext cx="228600" cy="0"/>
            </a:xfrm>
            <a:prstGeom prst="line">
              <a:avLst/>
            </a:prstGeom>
            <a:ln w="38100">
              <a:solidFill>
                <a:srgbClr val="FFFF99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6068B7CB-7F62-459D-8FAE-34B636BB2F74}"/>
              </a:ext>
            </a:extLst>
          </p:cNvPr>
          <p:cNvGrpSpPr/>
          <p:nvPr/>
        </p:nvGrpSpPr>
        <p:grpSpPr>
          <a:xfrm>
            <a:off x="7794812" y="2552700"/>
            <a:ext cx="228600" cy="228600"/>
            <a:chOff x="6934200" y="1247356"/>
            <a:chExt cx="457200" cy="352844"/>
          </a:xfrm>
        </p:grpSpPr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96B6B6A-26DE-4746-90DD-0B98424B4488}"/>
                </a:ext>
              </a:extLst>
            </p:cNvPr>
            <p:cNvCxnSpPr/>
            <p:nvPr/>
          </p:nvCxnSpPr>
          <p:spPr>
            <a:xfrm>
              <a:off x="6934200" y="1600200"/>
              <a:ext cx="228600" cy="0"/>
            </a:xfrm>
            <a:prstGeom prst="line">
              <a:avLst/>
            </a:prstGeom>
            <a:ln w="38100">
              <a:solidFill>
                <a:srgbClr val="FFFF99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5F973FA0-2EED-4389-B919-D8A08D1CBE2F}"/>
                </a:ext>
              </a:extLst>
            </p:cNvPr>
            <p:cNvCxnSpPr/>
            <p:nvPr/>
          </p:nvCxnSpPr>
          <p:spPr>
            <a:xfrm flipV="1">
              <a:off x="7162800" y="1247356"/>
              <a:ext cx="0" cy="352844"/>
            </a:xfrm>
            <a:prstGeom prst="line">
              <a:avLst/>
            </a:prstGeom>
            <a:ln w="38100">
              <a:solidFill>
                <a:srgbClr val="FFFF99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58EC3C0A-EE98-4991-898F-6EDDC70B7B37}"/>
                </a:ext>
              </a:extLst>
            </p:cNvPr>
            <p:cNvCxnSpPr/>
            <p:nvPr/>
          </p:nvCxnSpPr>
          <p:spPr>
            <a:xfrm>
              <a:off x="7162800" y="1247356"/>
              <a:ext cx="228600" cy="0"/>
            </a:xfrm>
            <a:prstGeom prst="line">
              <a:avLst/>
            </a:prstGeom>
            <a:ln w="38100">
              <a:solidFill>
                <a:srgbClr val="FFFF99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DF15A1E6-F566-4AEF-9AB8-3D01B280E325}"/>
              </a:ext>
            </a:extLst>
          </p:cNvPr>
          <p:cNvSpPr txBox="1"/>
          <p:nvPr/>
        </p:nvSpPr>
        <p:spPr>
          <a:xfrm>
            <a:off x="870851" y="1441576"/>
            <a:ext cx="1428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Input Image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0D74CB61-CA83-4254-941C-1F077E79AFAE}"/>
              </a:ext>
            </a:extLst>
          </p:cNvPr>
          <p:cNvSpPr txBox="1"/>
          <p:nvPr/>
        </p:nvSpPr>
        <p:spPr>
          <a:xfrm>
            <a:off x="3200786" y="194578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Neuron</a:t>
            </a:r>
          </a:p>
        </p:txBody>
      </p:sp>
    </p:spTree>
    <p:extLst>
      <p:ext uri="{BB962C8B-B14F-4D97-AF65-F5344CB8AC3E}">
        <p14:creationId xmlns:p14="http://schemas.microsoft.com/office/powerpoint/2010/main" val="35362856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18" name="Text Box 2"/>
          <p:cNvSpPr txBox="1">
            <a:spLocks noChangeArrowheads="1"/>
          </p:cNvSpPr>
          <p:nvPr/>
        </p:nvSpPr>
        <p:spPr bwMode="auto">
          <a:xfrm>
            <a:off x="3456780" y="688322"/>
            <a:ext cx="2349746" cy="52322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 A-detector</a:t>
            </a:r>
          </a:p>
        </p:txBody>
      </p:sp>
      <p:sp>
        <p:nvSpPr>
          <p:cNvPr id="572419" name="Rectangle 3"/>
          <p:cNvSpPr>
            <a:spLocks noChangeArrowheads="1"/>
          </p:cNvSpPr>
          <p:nvPr/>
        </p:nvSpPr>
        <p:spPr bwMode="auto">
          <a:xfrm>
            <a:off x="1002080" y="2852085"/>
            <a:ext cx="1171575" cy="1112838"/>
          </a:xfrm>
          <a:prstGeom prst="rect">
            <a:avLst/>
          </a:prstGeom>
          <a:solidFill>
            <a:srgbClr val="CCFFFF"/>
          </a:solidFill>
          <a:ln w="28575" cap="sq">
            <a:solidFill>
              <a:srgbClr val="000066"/>
            </a:solidFill>
            <a:miter lim="800000"/>
            <a:headEnd type="none" w="sm" len="sm"/>
            <a:tailEnd type="none" w="lg" len="lg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20" name="Text Box 4"/>
          <p:cNvSpPr txBox="1">
            <a:spLocks noChangeArrowheads="1"/>
          </p:cNvSpPr>
          <p:nvPr/>
        </p:nvSpPr>
        <p:spPr bwMode="auto">
          <a:xfrm>
            <a:off x="1232268" y="2896535"/>
            <a:ext cx="728662" cy="1006475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Rounded MT Bold" pitchFamily="34" charset="0"/>
                <a:ea typeface="+mn-ea"/>
                <a:cs typeface="+mn-cs"/>
              </a:rPr>
              <a:t>A</a:t>
            </a:r>
          </a:p>
        </p:txBody>
      </p:sp>
      <p:sp>
        <p:nvSpPr>
          <p:cNvPr id="572423" name="Rectangle 7"/>
          <p:cNvSpPr>
            <a:spLocks noChangeArrowheads="1"/>
          </p:cNvSpPr>
          <p:nvPr/>
        </p:nvSpPr>
        <p:spPr bwMode="auto">
          <a:xfrm>
            <a:off x="3431749" y="2461560"/>
            <a:ext cx="882650" cy="661987"/>
          </a:xfrm>
          <a:prstGeom prst="rect">
            <a:avLst/>
          </a:prstGeom>
          <a:noFill/>
          <a:ln w="28575" cap="sq">
            <a:solidFill>
              <a:schemeClr val="tx1"/>
            </a:solidFill>
            <a:miter lim="800000"/>
            <a:headEnd type="none" w="sm" len="sm"/>
            <a:tailEnd type="none" w="lg" len="lg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25" name="Rectangle 9"/>
          <p:cNvSpPr>
            <a:spLocks noChangeArrowheads="1"/>
          </p:cNvSpPr>
          <p:nvPr/>
        </p:nvSpPr>
        <p:spPr bwMode="auto">
          <a:xfrm>
            <a:off x="3425399" y="4880910"/>
            <a:ext cx="882650" cy="661987"/>
          </a:xfrm>
          <a:prstGeom prst="rect">
            <a:avLst/>
          </a:prstGeom>
          <a:solidFill>
            <a:srgbClr val="FFCC00"/>
          </a:solidFill>
          <a:ln w="28575" cap="sq">
            <a:solidFill>
              <a:schemeClr val="tx1"/>
            </a:solidFill>
            <a:miter lim="800000"/>
            <a:headEnd type="none" w="sm" len="sm"/>
            <a:tailEnd type="none" w="lg" len="lg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27" name="Line 11"/>
          <p:cNvSpPr>
            <a:spLocks noChangeShapeType="1"/>
          </p:cNvSpPr>
          <p:nvPr/>
        </p:nvSpPr>
        <p:spPr bwMode="auto">
          <a:xfrm flipH="1">
            <a:off x="3727024" y="5028547"/>
            <a:ext cx="220662" cy="357188"/>
          </a:xfrm>
          <a:prstGeom prst="line">
            <a:avLst/>
          </a:prstGeom>
          <a:noFill/>
          <a:ln w="76200" cap="sq">
            <a:solidFill>
              <a:srgbClr val="FF0000"/>
            </a:solidFill>
            <a:round/>
            <a:headEnd type="none" w="sm" len="sm"/>
            <a:tailEnd type="non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C6114BA-713A-4A7F-BDF0-508651379AF1}"/>
              </a:ext>
            </a:extLst>
          </p:cNvPr>
          <p:cNvGrpSpPr/>
          <p:nvPr/>
        </p:nvGrpSpPr>
        <p:grpSpPr>
          <a:xfrm>
            <a:off x="3422965" y="3218796"/>
            <a:ext cx="882650" cy="661988"/>
            <a:chOff x="3431749" y="1653522"/>
            <a:chExt cx="882650" cy="661988"/>
          </a:xfrm>
        </p:grpSpPr>
        <p:sp>
          <p:nvSpPr>
            <p:cNvPr id="572422" name="Rectangle 6"/>
            <p:cNvSpPr>
              <a:spLocks noChangeArrowheads="1"/>
            </p:cNvSpPr>
            <p:nvPr/>
          </p:nvSpPr>
          <p:spPr bwMode="auto">
            <a:xfrm>
              <a:off x="3431749" y="1653522"/>
              <a:ext cx="882650" cy="661988"/>
            </a:xfrm>
            <a:prstGeom prst="rect">
              <a:avLst/>
            </a:prstGeom>
            <a:noFill/>
            <a:ln w="28575" cap="sq">
              <a:solidFill>
                <a:schemeClr val="tx1"/>
              </a:solidFill>
              <a:miter lim="800000"/>
              <a:headEnd type="none" w="sm" len="sm"/>
              <a:tailEnd type="none" w="lg" len="lg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2429" name="AutoShape 13"/>
            <p:cNvSpPr>
              <a:spLocks noChangeArrowheads="1"/>
            </p:cNvSpPr>
            <p:nvPr/>
          </p:nvSpPr>
          <p:spPr bwMode="auto">
            <a:xfrm rot="5400000">
              <a:off x="3651617" y="1828147"/>
              <a:ext cx="314325" cy="327025"/>
            </a:xfrm>
            <a:custGeom>
              <a:avLst/>
              <a:gdLst>
                <a:gd name="G0" fmla="+- 5400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400"/>
                <a:gd name="G18" fmla="*/ 5400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400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400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2700 w 21600"/>
                <a:gd name="T15" fmla="*/ 10800 h 21600"/>
                <a:gd name="T16" fmla="*/ 10800 w 21600"/>
                <a:gd name="T17" fmla="*/ 5400 h 21600"/>
                <a:gd name="T18" fmla="*/ 18900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399"/>
                    <a:pt x="16199" y="7817"/>
                    <a:pt x="162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0000"/>
            </a:solidFill>
            <a:ln w="19050" cap="sq">
              <a:solidFill>
                <a:srgbClr val="FF0000"/>
              </a:solidFill>
              <a:miter lim="800000"/>
              <a:headEnd type="none" w="sm" len="sm"/>
              <a:tailEnd type="none" w="lg" len="lg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72430" name="Rectangle 14"/>
          <p:cNvSpPr>
            <a:spLocks noChangeArrowheads="1"/>
          </p:cNvSpPr>
          <p:nvPr/>
        </p:nvSpPr>
        <p:spPr bwMode="auto">
          <a:xfrm>
            <a:off x="3425399" y="4061760"/>
            <a:ext cx="882650" cy="661987"/>
          </a:xfrm>
          <a:prstGeom prst="rect">
            <a:avLst/>
          </a:prstGeom>
          <a:solidFill>
            <a:srgbClr val="FFCC00"/>
          </a:solidFill>
          <a:ln w="28575" cap="sq">
            <a:solidFill>
              <a:schemeClr val="tx1"/>
            </a:solidFill>
            <a:miter lim="800000"/>
            <a:headEnd type="none" w="sm" len="sm"/>
            <a:tailEnd type="none" w="lg" len="lg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31" name="Line 15"/>
          <p:cNvSpPr>
            <a:spLocks noChangeShapeType="1"/>
          </p:cNvSpPr>
          <p:nvPr/>
        </p:nvSpPr>
        <p:spPr bwMode="auto">
          <a:xfrm>
            <a:off x="3863549" y="2610784"/>
            <a:ext cx="0" cy="377825"/>
          </a:xfrm>
          <a:prstGeom prst="line">
            <a:avLst/>
          </a:prstGeom>
          <a:noFill/>
          <a:ln w="76200" cap="sq">
            <a:solidFill>
              <a:srgbClr val="FF0000"/>
            </a:solidFill>
            <a:round/>
            <a:headEnd type="none" w="sm" len="sm"/>
            <a:tailEnd type="non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33" name="Line 17"/>
          <p:cNvSpPr>
            <a:spLocks noChangeShapeType="1"/>
          </p:cNvSpPr>
          <p:nvPr/>
        </p:nvSpPr>
        <p:spPr bwMode="auto">
          <a:xfrm flipV="1">
            <a:off x="2298273" y="1990071"/>
            <a:ext cx="1016001" cy="1260475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34" name="Line 18"/>
          <p:cNvSpPr>
            <a:spLocks noChangeShapeType="1"/>
          </p:cNvSpPr>
          <p:nvPr/>
        </p:nvSpPr>
        <p:spPr bwMode="auto">
          <a:xfrm flipV="1">
            <a:off x="2298273" y="2747309"/>
            <a:ext cx="1068388" cy="628641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35" name="Line 19"/>
          <p:cNvSpPr>
            <a:spLocks noChangeShapeType="1"/>
          </p:cNvSpPr>
          <p:nvPr/>
        </p:nvSpPr>
        <p:spPr bwMode="auto">
          <a:xfrm>
            <a:off x="2277636" y="3534709"/>
            <a:ext cx="1068388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36" name="Line 20"/>
          <p:cNvSpPr>
            <a:spLocks noChangeShapeType="1"/>
          </p:cNvSpPr>
          <p:nvPr/>
        </p:nvSpPr>
        <p:spPr bwMode="auto">
          <a:xfrm>
            <a:off x="2277636" y="3734735"/>
            <a:ext cx="1068388" cy="525461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37" name="Line 21"/>
          <p:cNvSpPr>
            <a:spLocks noChangeShapeType="1"/>
          </p:cNvSpPr>
          <p:nvPr/>
        </p:nvSpPr>
        <p:spPr bwMode="auto">
          <a:xfrm>
            <a:off x="2277636" y="3880784"/>
            <a:ext cx="1079500" cy="1209675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38" name="Rectangle 22"/>
          <p:cNvSpPr>
            <a:spLocks noChangeArrowheads="1"/>
          </p:cNvSpPr>
          <p:nvPr/>
        </p:nvSpPr>
        <p:spPr bwMode="auto">
          <a:xfrm>
            <a:off x="5900311" y="2631422"/>
            <a:ext cx="1073150" cy="1009650"/>
          </a:xfrm>
          <a:prstGeom prst="rect">
            <a:avLst/>
          </a:prstGeom>
          <a:noFill/>
          <a:ln w="28575" cap="sq">
            <a:solidFill>
              <a:schemeClr val="tx1"/>
            </a:solidFill>
            <a:miter lim="800000"/>
            <a:headEnd type="none" w="sm" len="sm"/>
            <a:tailEnd type="none" w="lg" len="lg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42" name="Line 26"/>
          <p:cNvSpPr>
            <a:spLocks noChangeShapeType="1"/>
          </p:cNvSpPr>
          <p:nvPr/>
        </p:nvSpPr>
        <p:spPr bwMode="auto">
          <a:xfrm>
            <a:off x="4314399" y="1990071"/>
            <a:ext cx="1584323" cy="87843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43" name="Line 27"/>
          <p:cNvSpPr>
            <a:spLocks noChangeShapeType="1"/>
          </p:cNvSpPr>
          <p:nvPr/>
        </p:nvSpPr>
        <p:spPr bwMode="auto">
          <a:xfrm flipV="1">
            <a:off x="4301699" y="3280709"/>
            <a:ext cx="1597023" cy="1138237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44" name="Line 28"/>
          <p:cNvSpPr>
            <a:spLocks noChangeShapeType="1"/>
          </p:cNvSpPr>
          <p:nvPr/>
        </p:nvSpPr>
        <p:spPr bwMode="auto">
          <a:xfrm flipV="1">
            <a:off x="4301699" y="3429000"/>
            <a:ext cx="1597024" cy="1809097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45" name="Line 29"/>
          <p:cNvSpPr>
            <a:spLocks noChangeShapeType="1"/>
          </p:cNvSpPr>
          <p:nvPr/>
        </p:nvSpPr>
        <p:spPr bwMode="auto">
          <a:xfrm>
            <a:off x="6971874" y="3156885"/>
            <a:ext cx="966787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46" name="Text Box 30"/>
          <p:cNvSpPr txBox="1">
            <a:spLocks noChangeArrowheads="1"/>
          </p:cNvSpPr>
          <p:nvPr/>
        </p:nvSpPr>
        <p:spPr bwMode="auto">
          <a:xfrm>
            <a:off x="1131461" y="4160978"/>
            <a:ext cx="930275" cy="73025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Input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Pattern</a:t>
            </a:r>
          </a:p>
        </p:txBody>
      </p:sp>
      <p:sp>
        <p:nvSpPr>
          <p:cNvPr id="572447" name="Text Box 31"/>
          <p:cNvSpPr txBox="1">
            <a:spLocks noChangeArrowheads="1"/>
          </p:cNvSpPr>
          <p:nvPr/>
        </p:nvSpPr>
        <p:spPr bwMode="auto">
          <a:xfrm>
            <a:off x="1259162" y="1418561"/>
            <a:ext cx="2008187" cy="42545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Feature Detectors</a:t>
            </a:r>
          </a:p>
        </p:txBody>
      </p:sp>
      <p:sp>
        <p:nvSpPr>
          <p:cNvPr id="572448" name="Text Box 32"/>
          <p:cNvSpPr txBox="1">
            <a:spLocks noChangeArrowheads="1"/>
          </p:cNvSpPr>
          <p:nvPr/>
        </p:nvSpPr>
        <p:spPr bwMode="auto">
          <a:xfrm>
            <a:off x="5866974" y="3829985"/>
            <a:ext cx="1182687" cy="42545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Classifier</a:t>
            </a:r>
          </a:p>
        </p:txBody>
      </p:sp>
      <p:grpSp>
        <p:nvGrpSpPr>
          <p:cNvPr id="572449" name="Group 33"/>
          <p:cNvGrpSpPr>
            <a:grpSpLocks/>
          </p:cNvGrpSpPr>
          <p:nvPr/>
        </p:nvGrpSpPr>
        <p:grpSpPr bwMode="auto">
          <a:xfrm>
            <a:off x="6005086" y="2852085"/>
            <a:ext cx="830263" cy="525462"/>
            <a:chOff x="4681" y="1417"/>
            <a:chExt cx="523" cy="331"/>
          </a:xfrm>
        </p:grpSpPr>
        <p:sp>
          <p:nvSpPr>
            <p:cNvPr id="572450" name="Line 34"/>
            <p:cNvSpPr>
              <a:spLocks noChangeShapeType="1"/>
            </p:cNvSpPr>
            <p:nvPr/>
          </p:nvSpPr>
          <p:spPr bwMode="auto">
            <a:xfrm>
              <a:off x="4946" y="1422"/>
              <a:ext cx="0" cy="325"/>
            </a:xfrm>
            <a:prstGeom prst="line">
              <a:avLst/>
            </a:prstGeom>
            <a:noFill/>
            <a:ln w="57150" cap="sq">
              <a:solidFill>
                <a:srgbClr val="002060"/>
              </a:solidFill>
              <a:round/>
              <a:headEnd type="none" w="sm" len="sm"/>
              <a:tailEnd type="none" w="lg" len="lg"/>
            </a:ln>
            <a:effectLst/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2451" name="Line 35"/>
            <p:cNvSpPr>
              <a:spLocks noChangeShapeType="1"/>
            </p:cNvSpPr>
            <p:nvPr/>
          </p:nvSpPr>
          <p:spPr bwMode="auto">
            <a:xfrm>
              <a:off x="4681" y="1748"/>
              <a:ext cx="251" cy="0"/>
            </a:xfrm>
            <a:prstGeom prst="line">
              <a:avLst/>
            </a:prstGeom>
            <a:noFill/>
            <a:ln w="57150" cap="sq">
              <a:solidFill>
                <a:srgbClr val="002060"/>
              </a:solidFill>
              <a:round/>
              <a:headEnd type="none" w="sm" len="sm"/>
              <a:tailEnd type="none" w="lg" len="lg"/>
            </a:ln>
            <a:effectLst/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2452" name="Line 36"/>
            <p:cNvSpPr>
              <a:spLocks noChangeShapeType="1"/>
            </p:cNvSpPr>
            <p:nvPr/>
          </p:nvSpPr>
          <p:spPr bwMode="auto">
            <a:xfrm>
              <a:off x="4953" y="1417"/>
              <a:ext cx="251" cy="0"/>
            </a:xfrm>
            <a:prstGeom prst="line">
              <a:avLst/>
            </a:prstGeom>
            <a:noFill/>
            <a:ln w="57150" cap="sq">
              <a:solidFill>
                <a:srgbClr val="002060"/>
              </a:solidFill>
              <a:round/>
              <a:headEnd type="none" w="sm" len="sm"/>
              <a:tailEnd type="none" w="lg" len="lg"/>
            </a:ln>
            <a:effectLst/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72453" name="Text Box 37"/>
          <p:cNvSpPr txBox="1">
            <a:spLocks noChangeArrowheads="1"/>
          </p:cNvSpPr>
          <p:nvPr/>
        </p:nvSpPr>
        <p:spPr bwMode="auto">
          <a:xfrm>
            <a:off x="8013274" y="2893360"/>
            <a:ext cx="917575" cy="42545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Output</a:t>
            </a:r>
          </a:p>
        </p:txBody>
      </p:sp>
      <p:sp>
        <p:nvSpPr>
          <p:cNvPr id="572457" name="Oval 41"/>
          <p:cNvSpPr>
            <a:spLocks noChangeArrowheads="1"/>
          </p:cNvSpPr>
          <p:nvPr/>
        </p:nvSpPr>
        <p:spPr bwMode="auto">
          <a:xfrm>
            <a:off x="5101799" y="1978960"/>
            <a:ext cx="441325" cy="2879725"/>
          </a:xfrm>
          <a:prstGeom prst="ellipse">
            <a:avLst/>
          </a:prstGeom>
          <a:noFill/>
          <a:ln w="28575" cap="sq">
            <a:solidFill>
              <a:srgbClr val="00B0F0"/>
            </a:solidFill>
            <a:round/>
            <a:headEnd type="none" w="sm" len="sm"/>
            <a:tailEnd type="none" w="lg" len="lg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58" name="Line 42"/>
          <p:cNvSpPr>
            <a:spLocks noChangeShapeType="1"/>
          </p:cNvSpPr>
          <p:nvPr/>
        </p:nvSpPr>
        <p:spPr bwMode="auto">
          <a:xfrm>
            <a:off x="3871486" y="5606397"/>
            <a:ext cx="0" cy="452438"/>
          </a:xfrm>
          <a:prstGeom prst="line">
            <a:avLst/>
          </a:prstGeom>
          <a:noFill/>
          <a:ln w="82550">
            <a:solidFill>
              <a:schemeClr val="tx1"/>
            </a:solidFill>
            <a:prstDash val="sysDot"/>
            <a:round/>
            <a:headEnd type="none" w="sm" len="sm"/>
            <a:tailEnd type="non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59" name="Line 43"/>
          <p:cNvSpPr>
            <a:spLocks noChangeShapeType="1"/>
          </p:cNvSpPr>
          <p:nvPr/>
        </p:nvSpPr>
        <p:spPr bwMode="auto">
          <a:xfrm>
            <a:off x="5438349" y="4649135"/>
            <a:ext cx="639762" cy="484187"/>
          </a:xfrm>
          <a:prstGeom prst="line">
            <a:avLst/>
          </a:prstGeom>
          <a:noFill/>
          <a:ln w="28575" cap="sq">
            <a:solidFill>
              <a:srgbClr val="00B0F0"/>
            </a:solidFill>
            <a:round/>
            <a:headEnd type="none" w="sm" len="sm"/>
            <a:tailEnd type="non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60" name="Text Box 44"/>
          <p:cNvSpPr txBox="1">
            <a:spLocks noChangeArrowheads="1"/>
          </p:cNvSpPr>
          <p:nvPr/>
        </p:nvSpPr>
        <p:spPr bwMode="auto">
          <a:xfrm>
            <a:off x="6079699" y="4992035"/>
            <a:ext cx="1577975" cy="395287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Feature Vector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2E6039C-8F82-4357-9A78-986024EC275E}"/>
              </a:ext>
            </a:extLst>
          </p:cNvPr>
          <p:cNvGrpSpPr/>
          <p:nvPr/>
        </p:nvGrpSpPr>
        <p:grpSpPr>
          <a:xfrm>
            <a:off x="3431749" y="1695346"/>
            <a:ext cx="882650" cy="661988"/>
            <a:chOff x="3422224" y="3250547"/>
            <a:chExt cx="882650" cy="661988"/>
          </a:xfrm>
          <a:solidFill>
            <a:srgbClr val="FFCC00"/>
          </a:solidFill>
        </p:grpSpPr>
        <p:sp>
          <p:nvSpPr>
            <p:cNvPr id="572424" name="Rectangle 8"/>
            <p:cNvSpPr>
              <a:spLocks noChangeArrowheads="1"/>
            </p:cNvSpPr>
            <p:nvPr/>
          </p:nvSpPr>
          <p:spPr bwMode="auto">
            <a:xfrm>
              <a:off x="3422224" y="3250547"/>
              <a:ext cx="882650" cy="661988"/>
            </a:xfrm>
            <a:prstGeom prst="rect">
              <a:avLst/>
            </a:prstGeom>
            <a:grpFill/>
            <a:ln w="28575" cap="sq">
              <a:solidFill>
                <a:schemeClr val="tx1"/>
              </a:solidFill>
              <a:miter lim="800000"/>
              <a:headEnd type="none" w="sm" len="sm"/>
              <a:tailEnd type="none" w="lg" len="lg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Line 15">
              <a:extLst>
                <a:ext uri="{FF2B5EF4-FFF2-40B4-BE49-F238E27FC236}">
                  <a16:creationId xmlns:a16="http://schemas.microsoft.com/office/drawing/2014/main" id="{A8174E50-32D5-496A-88C9-D2A0348DC5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4081" y="3534709"/>
              <a:ext cx="354810" cy="0"/>
            </a:xfrm>
            <a:prstGeom prst="line">
              <a:avLst/>
            </a:prstGeom>
            <a:grpFill/>
            <a:ln w="76200" cap="sq">
              <a:solidFill>
                <a:srgbClr val="FF0000"/>
              </a:solidFill>
              <a:round/>
              <a:headEnd type="none" w="sm" len="sm"/>
              <a:tailEnd type="none" w="lg" len="lg"/>
            </a:ln>
            <a:effectLst/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6" name="Line 11">
            <a:extLst>
              <a:ext uri="{FF2B5EF4-FFF2-40B4-BE49-F238E27FC236}">
                <a16:creationId xmlns:a16="http://schemas.microsoft.com/office/drawing/2014/main" id="{D0D52D31-7B4B-4EFE-B343-236654E1FED8}"/>
              </a:ext>
            </a:extLst>
          </p:cNvPr>
          <p:cNvSpPr>
            <a:spLocks noChangeShapeType="1"/>
          </p:cNvSpPr>
          <p:nvPr/>
        </p:nvSpPr>
        <p:spPr bwMode="auto">
          <a:xfrm>
            <a:off x="3742105" y="4196697"/>
            <a:ext cx="242888" cy="395288"/>
          </a:xfrm>
          <a:prstGeom prst="line">
            <a:avLst/>
          </a:prstGeom>
          <a:noFill/>
          <a:ln w="76200" cap="sq">
            <a:solidFill>
              <a:srgbClr val="FF0000"/>
            </a:solidFill>
            <a:round/>
            <a:headEnd type="none" w="sm" len="sm"/>
            <a:tailEnd type="non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F50E86-53BF-4343-BCA3-C0D4157E494D}"/>
              </a:ext>
            </a:extLst>
          </p:cNvPr>
          <p:cNvSpPr txBox="1"/>
          <p:nvPr/>
        </p:nvSpPr>
        <p:spPr>
          <a:xfrm>
            <a:off x="8289960" y="246156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511088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18" name="Text Box 2"/>
          <p:cNvSpPr txBox="1">
            <a:spLocks noChangeArrowheads="1"/>
          </p:cNvSpPr>
          <p:nvPr/>
        </p:nvSpPr>
        <p:spPr bwMode="auto">
          <a:xfrm>
            <a:off x="3456780" y="688322"/>
            <a:ext cx="2349746" cy="52322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 A-detector</a:t>
            </a:r>
          </a:p>
        </p:txBody>
      </p:sp>
      <p:sp>
        <p:nvSpPr>
          <p:cNvPr id="572419" name="Rectangle 3"/>
          <p:cNvSpPr>
            <a:spLocks noChangeArrowheads="1"/>
          </p:cNvSpPr>
          <p:nvPr/>
        </p:nvSpPr>
        <p:spPr bwMode="auto">
          <a:xfrm>
            <a:off x="1002080" y="2852085"/>
            <a:ext cx="1171575" cy="1112838"/>
          </a:xfrm>
          <a:prstGeom prst="rect">
            <a:avLst/>
          </a:prstGeom>
          <a:solidFill>
            <a:srgbClr val="CCFFFF"/>
          </a:solidFill>
          <a:ln w="28575" cap="sq">
            <a:solidFill>
              <a:srgbClr val="000066"/>
            </a:solidFill>
            <a:miter lim="800000"/>
            <a:headEnd type="none" w="sm" len="sm"/>
            <a:tailEnd type="none" w="lg" len="lg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20" name="Text Box 4"/>
          <p:cNvSpPr txBox="1">
            <a:spLocks noChangeArrowheads="1"/>
          </p:cNvSpPr>
          <p:nvPr/>
        </p:nvSpPr>
        <p:spPr bwMode="auto">
          <a:xfrm>
            <a:off x="1232268" y="2896535"/>
            <a:ext cx="728662" cy="1006475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 Rounded MT Bold" pitchFamily="34" charset="0"/>
                <a:ea typeface="+mn-ea"/>
                <a:cs typeface="+mn-cs"/>
              </a:rPr>
              <a:t>B</a:t>
            </a:r>
          </a:p>
        </p:txBody>
      </p:sp>
      <p:sp>
        <p:nvSpPr>
          <p:cNvPr id="572423" name="Rectangle 7"/>
          <p:cNvSpPr>
            <a:spLocks noChangeArrowheads="1"/>
          </p:cNvSpPr>
          <p:nvPr/>
        </p:nvSpPr>
        <p:spPr bwMode="auto">
          <a:xfrm>
            <a:off x="3431749" y="2461560"/>
            <a:ext cx="882650" cy="661987"/>
          </a:xfrm>
          <a:prstGeom prst="rect">
            <a:avLst/>
          </a:prstGeom>
          <a:solidFill>
            <a:srgbClr val="FFCC00"/>
          </a:solidFill>
          <a:ln w="28575" cap="sq">
            <a:solidFill>
              <a:schemeClr val="tx1"/>
            </a:solidFill>
            <a:miter lim="800000"/>
            <a:headEnd type="none" w="sm" len="sm"/>
            <a:tailEnd type="none" w="lg" len="lg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25" name="Rectangle 9"/>
          <p:cNvSpPr>
            <a:spLocks noChangeArrowheads="1"/>
          </p:cNvSpPr>
          <p:nvPr/>
        </p:nvSpPr>
        <p:spPr bwMode="auto">
          <a:xfrm>
            <a:off x="3425399" y="4880910"/>
            <a:ext cx="882650" cy="661987"/>
          </a:xfrm>
          <a:prstGeom prst="rect">
            <a:avLst/>
          </a:prstGeom>
          <a:noFill/>
          <a:ln w="28575" cap="sq">
            <a:solidFill>
              <a:schemeClr val="tx1"/>
            </a:solidFill>
            <a:miter lim="800000"/>
            <a:headEnd type="none" w="sm" len="sm"/>
            <a:tailEnd type="none" w="lg" len="lg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27" name="Line 11"/>
          <p:cNvSpPr>
            <a:spLocks noChangeShapeType="1"/>
          </p:cNvSpPr>
          <p:nvPr/>
        </p:nvSpPr>
        <p:spPr bwMode="auto">
          <a:xfrm flipH="1">
            <a:off x="3727024" y="5028547"/>
            <a:ext cx="220662" cy="357188"/>
          </a:xfrm>
          <a:prstGeom prst="line">
            <a:avLst/>
          </a:prstGeom>
          <a:noFill/>
          <a:ln w="76200" cap="sq">
            <a:solidFill>
              <a:srgbClr val="FF0000"/>
            </a:solidFill>
            <a:round/>
            <a:headEnd type="none" w="sm" len="sm"/>
            <a:tailEnd type="non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C6114BA-713A-4A7F-BDF0-508651379AF1}"/>
              </a:ext>
            </a:extLst>
          </p:cNvPr>
          <p:cNvGrpSpPr/>
          <p:nvPr/>
        </p:nvGrpSpPr>
        <p:grpSpPr>
          <a:xfrm>
            <a:off x="3422965" y="3218796"/>
            <a:ext cx="882650" cy="661988"/>
            <a:chOff x="3431749" y="1653522"/>
            <a:chExt cx="882650" cy="661988"/>
          </a:xfrm>
          <a:solidFill>
            <a:srgbClr val="FFCC00"/>
          </a:solidFill>
        </p:grpSpPr>
        <p:sp>
          <p:nvSpPr>
            <p:cNvPr id="572422" name="Rectangle 6"/>
            <p:cNvSpPr>
              <a:spLocks noChangeArrowheads="1"/>
            </p:cNvSpPr>
            <p:nvPr/>
          </p:nvSpPr>
          <p:spPr bwMode="auto">
            <a:xfrm>
              <a:off x="3431749" y="1653522"/>
              <a:ext cx="882650" cy="661988"/>
            </a:xfrm>
            <a:prstGeom prst="rect">
              <a:avLst/>
            </a:prstGeom>
            <a:grpFill/>
            <a:ln w="28575" cap="sq">
              <a:solidFill>
                <a:schemeClr val="tx1"/>
              </a:solidFill>
              <a:miter lim="800000"/>
              <a:headEnd type="none" w="sm" len="sm"/>
              <a:tailEnd type="none" w="lg" len="lg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2429" name="AutoShape 13"/>
            <p:cNvSpPr>
              <a:spLocks noChangeArrowheads="1"/>
            </p:cNvSpPr>
            <p:nvPr/>
          </p:nvSpPr>
          <p:spPr bwMode="auto">
            <a:xfrm rot="5400000">
              <a:off x="3651617" y="1828147"/>
              <a:ext cx="314325" cy="327025"/>
            </a:xfrm>
            <a:custGeom>
              <a:avLst/>
              <a:gdLst>
                <a:gd name="G0" fmla="+- 5400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400"/>
                <a:gd name="G18" fmla="*/ 5400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400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400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2700 w 21600"/>
                <a:gd name="T15" fmla="*/ 10800 h 21600"/>
                <a:gd name="T16" fmla="*/ 10800 w 21600"/>
                <a:gd name="T17" fmla="*/ 5400 h 21600"/>
                <a:gd name="T18" fmla="*/ 18900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399"/>
                    <a:pt x="16199" y="7817"/>
                    <a:pt x="162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0000"/>
            </a:solidFill>
            <a:ln w="19050" cap="sq">
              <a:solidFill>
                <a:srgbClr val="FF0000"/>
              </a:solidFill>
              <a:miter lim="800000"/>
              <a:headEnd type="none" w="sm" len="sm"/>
              <a:tailEnd type="none" w="lg" len="lg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72430" name="Rectangle 14"/>
          <p:cNvSpPr>
            <a:spLocks noChangeArrowheads="1"/>
          </p:cNvSpPr>
          <p:nvPr/>
        </p:nvSpPr>
        <p:spPr bwMode="auto">
          <a:xfrm>
            <a:off x="3425399" y="4061760"/>
            <a:ext cx="882650" cy="661987"/>
          </a:xfrm>
          <a:prstGeom prst="rect">
            <a:avLst/>
          </a:prstGeom>
          <a:noFill/>
          <a:ln w="28575" cap="sq">
            <a:solidFill>
              <a:schemeClr val="tx1"/>
            </a:solidFill>
            <a:miter lim="800000"/>
            <a:headEnd type="none" w="sm" len="sm"/>
            <a:tailEnd type="none" w="lg" len="lg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31" name="Line 15"/>
          <p:cNvSpPr>
            <a:spLocks noChangeShapeType="1"/>
          </p:cNvSpPr>
          <p:nvPr/>
        </p:nvSpPr>
        <p:spPr bwMode="auto">
          <a:xfrm>
            <a:off x="3863549" y="2610784"/>
            <a:ext cx="0" cy="377825"/>
          </a:xfrm>
          <a:prstGeom prst="line">
            <a:avLst/>
          </a:prstGeom>
          <a:noFill/>
          <a:ln w="76200" cap="sq">
            <a:solidFill>
              <a:srgbClr val="FF0000"/>
            </a:solidFill>
            <a:round/>
            <a:headEnd type="none" w="sm" len="sm"/>
            <a:tailEnd type="non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33" name="Line 17"/>
          <p:cNvSpPr>
            <a:spLocks noChangeShapeType="1"/>
          </p:cNvSpPr>
          <p:nvPr/>
        </p:nvSpPr>
        <p:spPr bwMode="auto">
          <a:xfrm flipV="1">
            <a:off x="2298273" y="1990071"/>
            <a:ext cx="1016001" cy="1260475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34" name="Line 18"/>
          <p:cNvSpPr>
            <a:spLocks noChangeShapeType="1"/>
          </p:cNvSpPr>
          <p:nvPr/>
        </p:nvSpPr>
        <p:spPr bwMode="auto">
          <a:xfrm flipV="1">
            <a:off x="2298273" y="2747309"/>
            <a:ext cx="1068388" cy="628641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35" name="Line 19"/>
          <p:cNvSpPr>
            <a:spLocks noChangeShapeType="1"/>
          </p:cNvSpPr>
          <p:nvPr/>
        </p:nvSpPr>
        <p:spPr bwMode="auto">
          <a:xfrm>
            <a:off x="2277636" y="3534709"/>
            <a:ext cx="1068388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36" name="Line 20"/>
          <p:cNvSpPr>
            <a:spLocks noChangeShapeType="1"/>
          </p:cNvSpPr>
          <p:nvPr/>
        </p:nvSpPr>
        <p:spPr bwMode="auto">
          <a:xfrm>
            <a:off x="2277636" y="3734735"/>
            <a:ext cx="1068388" cy="525461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37" name="Line 21"/>
          <p:cNvSpPr>
            <a:spLocks noChangeShapeType="1"/>
          </p:cNvSpPr>
          <p:nvPr/>
        </p:nvSpPr>
        <p:spPr bwMode="auto">
          <a:xfrm>
            <a:off x="2277636" y="3880784"/>
            <a:ext cx="1079500" cy="1209675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38" name="Rectangle 22"/>
          <p:cNvSpPr>
            <a:spLocks noChangeArrowheads="1"/>
          </p:cNvSpPr>
          <p:nvPr/>
        </p:nvSpPr>
        <p:spPr bwMode="auto">
          <a:xfrm>
            <a:off x="5900311" y="2631422"/>
            <a:ext cx="1073150" cy="1009650"/>
          </a:xfrm>
          <a:prstGeom prst="rect">
            <a:avLst/>
          </a:prstGeom>
          <a:noFill/>
          <a:ln w="28575" cap="sq">
            <a:solidFill>
              <a:schemeClr val="tx1"/>
            </a:solidFill>
            <a:miter lim="800000"/>
            <a:headEnd type="none" w="sm" len="sm"/>
            <a:tailEnd type="none" w="lg" len="lg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42" name="Line 26"/>
          <p:cNvSpPr>
            <a:spLocks noChangeShapeType="1"/>
          </p:cNvSpPr>
          <p:nvPr/>
        </p:nvSpPr>
        <p:spPr bwMode="auto">
          <a:xfrm>
            <a:off x="4314399" y="1990071"/>
            <a:ext cx="1584323" cy="87843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43" name="Line 27"/>
          <p:cNvSpPr>
            <a:spLocks noChangeShapeType="1"/>
          </p:cNvSpPr>
          <p:nvPr/>
        </p:nvSpPr>
        <p:spPr bwMode="auto">
          <a:xfrm flipV="1">
            <a:off x="4301699" y="3280709"/>
            <a:ext cx="1597023" cy="1138237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44" name="Line 28"/>
          <p:cNvSpPr>
            <a:spLocks noChangeShapeType="1"/>
          </p:cNvSpPr>
          <p:nvPr/>
        </p:nvSpPr>
        <p:spPr bwMode="auto">
          <a:xfrm flipV="1">
            <a:off x="4301699" y="3429000"/>
            <a:ext cx="1597024" cy="1809097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45" name="Line 29"/>
          <p:cNvSpPr>
            <a:spLocks noChangeShapeType="1"/>
          </p:cNvSpPr>
          <p:nvPr/>
        </p:nvSpPr>
        <p:spPr bwMode="auto">
          <a:xfrm>
            <a:off x="6971874" y="3156885"/>
            <a:ext cx="966787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46" name="Text Box 30"/>
          <p:cNvSpPr txBox="1">
            <a:spLocks noChangeArrowheads="1"/>
          </p:cNvSpPr>
          <p:nvPr/>
        </p:nvSpPr>
        <p:spPr bwMode="auto">
          <a:xfrm>
            <a:off x="995269" y="4442106"/>
            <a:ext cx="930275" cy="73025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Input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Pattern</a:t>
            </a:r>
          </a:p>
        </p:txBody>
      </p:sp>
      <p:sp>
        <p:nvSpPr>
          <p:cNvPr id="572447" name="Text Box 31"/>
          <p:cNvSpPr txBox="1">
            <a:spLocks noChangeArrowheads="1"/>
          </p:cNvSpPr>
          <p:nvPr/>
        </p:nvSpPr>
        <p:spPr bwMode="auto">
          <a:xfrm>
            <a:off x="1259162" y="1418561"/>
            <a:ext cx="2008187" cy="42545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Feature Detectors</a:t>
            </a:r>
          </a:p>
        </p:txBody>
      </p:sp>
      <p:sp>
        <p:nvSpPr>
          <p:cNvPr id="572448" name="Text Box 32"/>
          <p:cNvSpPr txBox="1">
            <a:spLocks noChangeArrowheads="1"/>
          </p:cNvSpPr>
          <p:nvPr/>
        </p:nvSpPr>
        <p:spPr bwMode="auto">
          <a:xfrm>
            <a:off x="5866974" y="3829985"/>
            <a:ext cx="1182687" cy="42545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Classifier</a:t>
            </a:r>
          </a:p>
        </p:txBody>
      </p:sp>
      <p:grpSp>
        <p:nvGrpSpPr>
          <p:cNvPr id="572449" name="Group 33"/>
          <p:cNvGrpSpPr>
            <a:grpSpLocks/>
          </p:cNvGrpSpPr>
          <p:nvPr/>
        </p:nvGrpSpPr>
        <p:grpSpPr bwMode="auto">
          <a:xfrm>
            <a:off x="6005086" y="2852085"/>
            <a:ext cx="830263" cy="525462"/>
            <a:chOff x="4681" y="1417"/>
            <a:chExt cx="523" cy="331"/>
          </a:xfrm>
        </p:grpSpPr>
        <p:sp>
          <p:nvSpPr>
            <p:cNvPr id="572450" name="Line 34"/>
            <p:cNvSpPr>
              <a:spLocks noChangeShapeType="1"/>
            </p:cNvSpPr>
            <p:nvPr/>
          </p:nvSpPr>
          <p:spPr bwMode="auto">
            <a:xfrm>
              <a:off x="4946" y="1422"/>
              <a:ext cx="0" cy="325"/>
            </a:xfrm>
            <a:prstGeom prst="line">
              <a:avLst/>
            </a:prstGeom>
            <a:noFill/>
            <a:ln w="57150" cap="sq">
              <a:solidFill>
                <a:srgbClr val="002060"/>
              </a:solidFill>
              <a:round/>
              <a:headEnd type="none" w="sm" len="sm"/>
              <a:tailEnd type="none" w="lg" len="lg"/>
            </a:ln>
            <a:effectLst/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2451" name="Line 35"/>
            <p:cNvSpPr>
              <a:spLocks noChangeShapeType="1"/>
            </p:cNvSpPr>
            <p:nvPr/>
          </p:nvSpPr>
          <p:spPr bwMode="auto">
            <a:xfrm>
              <a:off x="4681" y="1748"/>
              <a:ext cx="251" cy="0"/>
            </a:xfrm>
            <a:prstGeom prst="line">
              <a:avLst/>
            </a:prstGeom>
            <a:noFill/>
            <a:ln w="57150" cap="sq">
              <a:solidFill>
                <a:srgbClr val="002060"/>
              </a:solidFill>
              <a:round/>
              <a:headEnd type="none" w="sm" len="sm"/>
              <a:tailEnd type="none" w="lg" len="lg"/>
            </a:ln>
            <a:effectLst/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2452" name="Line 36"/>
            <p:cNvSpPr>
              <a:spLocks noChangeShapeType="1"/>
            </p:cNvSpPr>
            <p:nvPr/>
          </p:nvSpPr>
          <p:spPr bwMode="auto">
            <a:xfrm>
              <a:off x="4953" y="1417"/>
              <a:ext cx="251" cy="0"/>
            </a:xfrm>
            <a:prstGeom prst="line">
              <a:avLst/>
            </a:prstGeom>
            <a:noFill/>
            <a:ln w="57150" cap="sq">
              <a:solidFill>
                <a:srgbClr val="002060"/>
              </a:solidFill>
              <a:round/>
              <a:headEnd type="none" w="sm" len="sm"/>
              <a:tailEnd type="none" w="lg" len="lg"/>
            </a:ln>
            <a:effectLst/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72453" name="Text Box 37"/>
          <p:cNvSpPr txBox="1">
            <a:spLocks noChangeArrowheads="1"/>
          </p:cNvSpPr>
          <p:nvPr/>
        </p:nvSpPr>
        <p:spPr bwMode="auto">
          <a:xfrm>
            <a:off x="8013274" y="2893360"/>
            <a:ext cx="917575" cy="42545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Output</a:t>
            </a:r>
          </a:p>
        </p:txBody>
      </p:sp>
      <p:sp>
        <p:nvSpPr>
          <p:cNvPr id="572457" name="Oval 41"/>
          <p:cNvSpPr>
            <a:spLocks noChangeArrowheads="1"/>
          </p:cNvSpPr>
          <p:nvPr/>
        </p:nvSpPr>
        <p:spPr bwMode="auto">
          <a:xfrm>
            <a:off x="5101799" y="1978960"/>
            <a:ext cx="441325" cy="2879725"/>
          </a:xfrm>
          <a:prstGeom prst="ellipse">
            <a:avLst/>
          </a:prstGeom>
          <a:noFill/>
          <a:ln w="28575" cap="sq">
            <a:solidFill>
              <a:srgbClr val="00B0F0"/>
            </a:solidFill>
            <a:round/>
            <a:headEnd type="none" w="sm" len="sm"/>
            <a:tailEnd type="none" w="lg" len="lg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58" name="Line 42"/>
          <p:cNvSpPr>
            <a:spLocks noChangeShapeType="1"/>
          </p:cNvSpPr>
          <p:nvPr/>
        </p:nvSpPr>
        <p:spPr bwMode="auto">
          <a:xfrm>
            <a:off x="3871486" y="5606397"/>
            <a:ext cx="0" cy="452438"/>
          </a:xfrm>
          <a:prstGeom prst="line">
            <a:avLst/>
          </a:prstGeom>
          <a:noFill/>
          <a:ln w="82550">
            <a:solidFill>
              <a:schemeClr val="tx1"/>
            </a:solidFill>
            <a:prstDash val="sysDot"/>
            <a:round/>
            <a:headEnd type="none" w="sm" len="sm"/>
            <a:tailEnd type="non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59" name="Line 43"/>
          <p:cNvSpPr>
            <a:spLocks noChangeShapeType="1"/>
          </p:cNvSpPr>
          <p:nvPr/>
        </p:nvSpPr>
        <p:spPr bwMode="auto">
          <a:xfrm>
            <a:off x="5438349" y="4649135"/>
            <a:ext cx="639762" cy="484187"/>
          </a:xfrm>
          <a:prstGeom prst="line">
            <a:avLst/>
          </a:prstGeom>
          <a:noFill/>
          <a:ln w="28575" cap="sq">
            <a:solidFill>
              <a:srgbClr val="00B0F0"/>
            </a:solidFill>
            <a:round/>
            <a:headEnd type="none" w="sm" len="sm"/>
            <a:tailEnd type="non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60" name="Text Box 44"/>
          <p:cNvSpPr txBox="1">
            <a:spLocks noChangeArrowheads="1"/>
          </p:cNvSpPr>
          <p:nvPr/>
        </p:nvSpPr>
        <p:spPr bwMode="auto">
          <a:xfrm>
            <a:off x="6079699" y="4992035"/>
            <a:ext cx="1577975" cy="395287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Feature Vector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2E6039C-8F82-4357-9A78-986024EC275E}"/>
              </a:ext>
            </a:extLst>
          </p:cNvPr>
          <p:cNvGrpSpPr/>
          <p:nvPr/>
        </p:nvGrpSpPr>
        <p:grpSpPr>
          <a:xfrm>
            <a:off x="3431749" y="1695346"/>
            <a:ext cx="882650" cy="661988"/>
            <a:chOff x="3422224" y="3250547"/>
            <a:chExt cx="882650" cy="661988"/>
          </a:xfrm>
          <a:solidFill>
            <a:srgbClr val="FFCC00"/>
          </a:solidFill>
        </p:grpSpPr>
        <p:sp>
          <p:nvSpPr>
            <p:cNvPr id="572424" name="Rectangle 8"/>
            <p:cNvSpPr>
              <a:spLocks noChangeArrowheads="1"/>
            </p:cNvSpPr>
            <p:nvPr/>
          </p:nvSpPr>
          <p:spPr bwMode="auto">
            <a:xfrm>
              <a:off x="3422224" y="3250547"/>
              <a:ext cx="882650" cy="661988"/>
            </a:xfrm>
            <a:prstGeom prst="rect">
              <a:avLst/>
            </a:prstGeom>
            <a:grpFill/>
            <a:ln w="28575" cap="sq">
              <a:solidFill>
                <a:schemeClr val="tx1"/>
              </a:solidFill>
              <a:miter lim="800000"/>
              <a:headEnd type="none" w="sm" len="sm"/>
              <a:tailEnd type="none" w="lg" len="lg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Line 15">
              <a:extLst>
                <a:ext uri="{FF2B5EF4-FFF2-40B4-BE49-F238E27FC236}">
                  <a16:creationId xmlns:a16="http://schemas.microsoft.com/office/drawing/2014/main" id="{A8174E50-32D5-496A-88C9-D2A0348DC5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4081" y="3534709"/>
              <a:ext cx="354810" cy="0"/>
            </a:xfrm>
            <a:prstGeom prst="line">
              <a:avLst/>
            </a:prstGeom>
            <a:grpFill/>
            <a:ln w="76200" cap="sq">
              <a:solidFill>
                <a:srgbClr val="FF0000"/>
              </a:solidFill>
              <a:round/>
              <a:headEnd type="none" w="sm" len="sm"/>
              <a:tailEnd type="none" w="lg" len="lg"/>
            </a:ln>
            <a:effectLst/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6" name="Line 11">
            <a:extLst>
              <a:ext uri="{FF2B5EF4-FFF2-40B4-BE49-F238E27FC236}">
                <a16:creationId xmlns:a16="http://schemas.microsoft.com/office/drawing/2014/main" id="{D0D52D31-7B4B-4EFE-B343-236654E1FED8}"/>
              </a:ext>
            </a:extLst>
          </p:cNvPr>
          <p:cNvSpPr>
            <a:spLocks noChangeShapeType="1"/>
          </p:cNvSpPr>
          <p:nvPr/>
        </p:nvSpPr>
        <p:spPr bwMode="auto">
          <a:xfrm>
            <a:off x="3742105" y="4196697"/>
            <a:ext cx="242888" cy="395288"/>
          </a:xfrm>
          <a:prstGeom prst="line">
            <a:avLst/>
          </a:prstGeom>
          <a:noFill/>
          <a:ln w="76200" cap="sq">
            <a:solidFill>
              <a:srgbClr val="FF0000"/>
            </a:solidFill>
            <a:round/>
            <a:headEnd type="none" w="sm" len="sm"/>
            <a:tailEnd type="non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F50E86-53BF-4343-BCA3-C0D4157E494D}"/>
              </a:ext>
            </a:extLst>
          </p:cNvPr>
          <p:cNvSpPr txBox="1"/>
          <p:nvPr/>
        </p:nvSpPr>
        <p:spPr>
          <a:xfrm>
            <a:off x="8289960" y="246156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9594615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18" name="Text Box 2"/>
          <p:cNvSpPr txBox="1">
            <a:spLocks noChangeArrowheads="1"/>
          </p:cNvSpPr>
          <p:nvPr/>
        </p:nvSpPr>
        <p:spPr bwMode="auto">
          <a:xfrm>
            <a:off x="2939502" y="732928"/>
            <a:ext cx="3264996" cy="52322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 Letter Recognizer</a:t>
            </a:r>
          </a:p>
        </p:txBody>
      </p:sp>
      <p:sp>
        <p:nvSpPr>
          <p:cNvPr id="572419" name="Rectangle 3"/>
          <p:cNvSpPr>
            <a:spLocks noChangeArrowheads="1"/>
          </p:cNvSpPr>
          <p:nvPr/>
        </p:nvSpPr>
        <p:spPr bwMode="auto">
          <a:xfrm>
            <a:off x="818754" y="2936636"/>
            <a:ext cx="1171575" cy="1112838"/>
          </a:xfrm>
          <a:prstGeom prst="rect">
            <a:avLst/>
          </a:prstGeom>
          <a:solidFill>
            <a:srgbClr val="CCFFFF"/>
          </a:solidFill>
          <a:ln w="28575" cap="sq">
            <a:solidFill>
              <a:srgbClr val="000066"/>
            </a:solidFill>
            <a:miter lim="800000"/>
            <a:headEnd type="none" w="sm" len="sm"/>
            <a:tailEnd type="none" w="lg" len="lg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23" name="Rectangle 7"/>
          <p:cNvSpPr>
            <a:spLocks noChangeArrowheads="1"/>
          </p:cNvSpPr>
          <p:nvPr/>
        </p:nvSpPr>
        <p:spPr bwMode="auto">
          <a:xfrm>
            <a:off x="3282950" y="2457450"/>
            <a:ext cx="882650" cy="661987"/>
          </a:xfrm>
          <a:prstGeom prst="rect">
            <a:avLst/>
          </a:prstGeom>
          <a:noFill/>
          <a:ln w="28575" cap="sq">
            <a:solidFill>
              <a:schemeClr val="tx1"/>
            </a:solidFill>
            <a:miter lim="800000"/>
            <a:headEnd type="none" w="sm" len="sm"/>
            <a:tailEnd type="none" w="lg" len="lg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25" name="Rectangle 9"/>
          <p:cNvSpPr>
            <a:spLocks noChangeArrowheads="1"/>
          </p:cNvSpPr>
          <p:nvPr/>
        </p:nvSpPr>
        <p:spPr bwMode="auto">
          <a:xfrm>
            <a:off x="3276600" y="4876800"/>
            <a:ext cx="882650" cy="661987"/>
          </a:xfrm>
          <a:prstGeom prst="rect">
            <a:avLst/>
          </a:prstGeom>
          <a:noFill/>
          <a:ln w="28575" cap="sq">
            <a:solidFill>
              <a:schemeClr val="tx1"/>
            </a:solidFill>
            <a:miter lim="800000"/>
            <a:headEnd type="none" w="sm" len="sm"/>
            <a:tailEnd type="none" w="lg" len="lg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27" name="Line 11"/>
          <p:cNvSpPr>
            <a:spLocks noChangeShapeType="1"/>
          </p:cNvSpPr>
          <p:nvPr/>
        </p:nvSpPr>
        <p:spPr bwMode="auto">
          <a:xfrm flipH="1">
            <a:off x="3578225" y="5024437"/>
            <a:ext cx="220662" cy="357188"/>
          </a:xfrm>
          <a:prstGeom prst="line">
            <a:avLst/>
          </a:prstGeom>
          <a:noFill/>
          <a:ln w="76200" cap="sq">
            <a:solidFill>
              <a:srgbClr val="FF0000"/>
            </a:solidFill>
            <a:round/>
            <a:headEnd type="none" w="sm" len="sm"/>
            <a:tailEnd type="non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BFCF1D6-C218-412A-BEA8-E8F653FE1241}"/>
              </a:ext>
            </a:extLst>
          </p:cNvPr>
          <p:cNvGrpSpPr/>
          <p:nvPr/>
        </p:nvGrpSpPr>
        <p:grpSpPr>
          <a:xfrm>
            <a:off x="3272427" y="3254329"/>
            <a:ext cx="882650" cy="661988"/>
            <a:chOff x="3282950" y="1649412"/>
            <a:chExt cx="882650" cy="661988"/>
          </a:xfrm>
        </p:grpSpPr>
        <p:sp>
          <p:nvSpPr>
            <p:cNvPr id="572422" name="Rectangle 6"/>
            <p:cNvSpPr>
              <a:spLocks noChangeArrowheads="1"/>
            </p:cNvSpPr>
            <p:nvPr/>
          </p:nvSpPr>
          <p:spPr bwMode="auto">
            <a:xfrm>
              <a:off x="3282950" y="1649412"/>
              <a:ext cx="882650" cy="661988"/>
            </a:xfrm>
            <a:prstGeom prst="rect">
              <a:avLst/>
            </a:prstGeom>
            <a:noFill/>
            <a:ln w="28575" cap="sq">
              <a:solidFill>
                <a:schemeClr val="tx1"/>
              </a:solidFill>
              <a:miter lim="800000"/>
              <a:headEnd type="none" w="sm" len="sm"/>
              <a:tailEnd type="none" w="lg" len="lg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2429" name="AutoShape 13"/>
            <p:cNvSpPr>
              <a:spLocks noChangeArrowheads="1"/>
            </p:cNvSpPr>
            <p:nvPr/>
          </p:nvSpPr>
          <p:spPr bwMode="auto">
            <a:xfrm rot="5400000">
              <a:off x="3502818" y="1824037"/>
              <a:ext cx="314325" cy="327025"/>
            </a:xfrm>
            <a:custGeom>
              <a:avLst/>
              <a:gdLst>
                <a:gd name="G0" fmla="+- 5400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400"/>
                <a:gd name="G18" fmla="*/ 5400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400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400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2700 w 21600"/>
                <a:gd name="T15" fmla="*/ 10800 h 21600"/>
                <a:gd name="T16" fmla="*/ 10800 w 21600"/>
                <a:gd name="T17" fmla="*/ 5400 h 21600"/>
                <a:gd name="T18" fmla="*/ 18900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399"/>
                    <a:pt x="16199" y="7817"/>
                    <a:pt x="162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0000"/>
            </a:solidFill>
            <a:ln w="19050" cap="sq">
              <a:solidFill>
                <a:srgbClr val="FF0000"/>
              </a:solidFill>
              <a:miter lim="800000"/>
              <a:headEnd type="none" w="sm" len="sm"/>
              <a:tailEnd type="none" w="lg" len="lg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72430" name="Rectangle 14"/>
          <p:cNvSpPr>
            <a:spLocks noChangeArrowheads="1"/>
          </p:cNvSpPr>
          <p:nvPr/>
        </p:nvSpPr>
        <p:spPr bwMode="auto">
          <a:xfrm>
            <a:off x="3276600" y="4057650"/>
            <a:ext cx="882650" cy="661987"/>
          </a:xfrm>
          <a:prstGeom prst="rect">
            <a:avLst/>
          </a:prstGeom>
          <a:noFill/>
          <a:ln w="28575" cap="sq">
            <a:solidFill>
              <a:schemeClr val="tx1"/>
            </a:solidFill>
            <a:miter lim="800000"/>
            <a:headEnd type="none" w="sm" len="sm"/>
            <a:tailEnd type="none" w="lg" len="lg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31" name="Line 15"/>
          <p:cNvSpPr>
            <a:spLocks noChangeShapeType="1"/>
          </p:cNvSpPr>
          <p:nvPr/>
        </p:nvSpPr>
        <p:spPr bwMode="auto">
          <a:xfrm>
            <a:off x="3714750" y="2606674"/>
            <a:ext cx="0" cy="377825"/>
          </a:xfrm>
          <a:prstGeom prst="line">
            <a:avLst/>
          </a:prstGeom>
          <a:noFill/>
          <a:ln w="76200" cap="sq">
            <a:solidFill>
              <a:srgbClr val="FF0000"/>
            </a:solidFill>
            <a:round/>
            <a:headEnd type="none" w="sm" len="sm"/>
            <a:tailEnd type="non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33" name="Line 17"/>
          <p:cNvSpPr>
            <a:spLocks noChangeShapeType="1"/>
          </p:cNvSpPr>
          <p:nvPr/>
        </p:nvSpPr>
        <p:spPr bwMode="auto">
          <a:xfrm flipV="1">
            <a:off x="2003032" y="1985961"/>
            <a:ext cx="1162444" cy="1149595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34" name="Line 18"/>
          <p:cNvSpPr>
            <a:spLocks noChangeShapeType="1"/>
          </p:cNvSpPr>
          <p:nvPr/>
        </p:nvSpPr>
        <p:spPr bwMode="auto">
          <a:xfrm flipV="1">
            <a:off x="1996085" y="2743199"/>
            <a:ext cx="1221777" cy="560632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35" name="Line 19"/>
          <p:cNvSpPr>
            <a:spLocks noChangeShapeType="1"/>
          </p:cNvSpPr>
          <p:nvPr/>
        </p:nvSpPr>
        <p:spPr bwMode="auto">
          <a:xfrm>
            <a:off x="1996666" y="3513382"/>
            <a:ext cx="1200559" cy="17217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36" name="Line 20"/>
          <p:cNvSpPr>
            <a:spLocks noChangeShapeType="1"/>
          </p:cNvSpPr>
          <p:nvPr/>
        </p:nvSpPr>
        <p:spPr bwMode="auto">
          <a:xfrm>
            <a:off x="1999266" y="3740149"/>
            <a:ext cx="1197960" cy="51593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37" name="Line 21"/>
          <p:cNvSpPr>
            <a:spLocks noChangeShapeType="1"/>
          </p:cNvSpPr>
          <p:nvPr/>
        </p:nvSpPr>
        <p:spPr bwMode="auto">
          <a:xfrm>
            <a:off x="1996666" y="3908424"/>
            <a:ext cx="1211671" cy="1177925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42" name="Line 26"/>
          <p:cNvSpPr>
            <a:spLocks noChangeShapeType="1"/>
          </p:cNvSpPr>
          <p:nvPr/>
        </p:nvSpPr>
        <p:spPr bwMode="auto">
          <a:xfrm>
            <a:off x="4182046" y="1985960"/>
            <a:ext cx="2155372" cy="12699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43" name="Line 27"/>
          <p:cNvSpPr>
            <a:spLocks noChangeShapeType="1"/>
          </p:cNvSpPr>
          <p:nvPr/>
        </p:nvSpPr>
        <p:spPr bwMode="auto">
          <a:xfrm flipV="1">
            <a:off x="4161307" y="2113892"/>
            <a:ext cx="2185636" cy="2296743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44" name="Line 28"/>
          <p:cNvSpPr>
            <a:spLocks noChangeShapeType="1"/>
          </p:cNvSpPr>
          <p:nvPr/>
        </p:nvSpPr>
        <p:spPr bwMode="auto">
          <a:xfrm flipV="1">
            <a:off x="4168778" y="2281424"/>
            <a:ext cx="2178166" cy="2882151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45" name="Line 29"/>
          <p:cNvSpPr>
            <a:spLocks noChangeShapeType="1"/>
          </p:cNvSpPr>
          <p:nvPr/>
        </p:nvSpPr>
        <p:spPr bwMode="auto">
          <a:xfrm>
            <a:off x="7014835" y="2072152"/>
            <a:ext cx="966787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820074-7AB6-494D-8293-B96FF54A8168}"/>
              </a:ext>
            </a:extLst>
          </p:cNvPr>
          <p:cNvGrpSpPr/>
          <p:nvPr/>
        </p:nvGrpSpPr>
        <p:grpSpPr>
          <a:xfrm>
            <a:off x="6344361" y="1760537"/>
            <a:ext cx="670474" cy="661987"/>
            <a:chOff x="6318961" y="2159558"/>
            <a:chExt cx="670474" cy="661987"/>
          </a:xfrm>
        </p:grpSpPr>
        <p:sp>
          <p:nvSpPr>
            <p:cNvPr id="572438" name="Rectangle 22"/>
            <p:cNvSpPr>
              <a:spLocks noChangeArrowheads="1"/>
            </p:cNvSpPr>
            <p:nvPr/>
          </p:nvSpPr>
          <p:spPr bwMode="auto">
            <a:xfrm>
              <a:off x="6318961" y="2159558"/>
              <a:ext cx="670474" cy="661987"/>
            </a:xfrm>
            <a:prstGeom prst="rect">
              <a:avLst/>
            </a:prstGeom>
            <a:noFill/>
            <a:ln w="28575" cap="sq">
              <a:solidFill>
                <a:schemeClr val="tx1"/>
              </a:solidFill>
              <a:miter lim="800000"/>
              <a:headEnd type="none" w="sm" len="sm"/>
              <a:tailEnd type="none" w="lg" len="lg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72449" name="Group 33"/>
            <p:cNvGrpSpPr>
              <a:grpSpLocks/>
            </p:cNvGrpSpPr>
            <p:nvPr/>
          </p:nvGrpSpPr>
          <p:grpSpPr bwMode="auto">
            <a:xfrm>
              <a:off x="6423759" y="2323529"/>
              <a:ext cx="473579" cy="344524"/>
              <a:chOff x="4681" y="1417"/>
              <a:chExt cx="523" cy="331"/>
            </a:xfrm>
          </p:grpSpPr>
          <p:sp>
            <p:nvSpPr>
              <p:cNvPr id="572450" name="Line 34"/>
              <p:cNvSpPr>
                <a:spLocks noChangeShapeType="1"/>
              </p:cNvSpPr>
              <p:nvPr/>
            </p:nvSpPr>
            <p:spPr bwMode="auto">
              <a:xfrm>
                <a:off x="4946" y="1422"/>
                <a:ext cx="0" cy="325"/>
              </a:xfrm>
              <a:prstGeom prst="line">
                <a:avLst/>
              </a:prstGeom>
              <a:noFill/>
              <a:ln w="57150" cap="sq">
                <a:solidFill>
                  <a:srgbClr val="002060"/>
                </a:solidFill>
                <a:round/>
                <a:headEnd type="none" w="sm" len="sm"/>
                <a:tailEnd type="none" w="lg" len="lg"/>
              </a:ln>
              <a:effectLst/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72451" name="Line 35"/>
              <p:cNvSpPr>
                <a:spLocks noChangeShapeType="1"/>
              </p:cNvSpPr>
              <p:nvPr/>
            </p:nvSpPr>
            <p:spPr bwMode="auto">
              <a:xfrm>
                <a:off x="4681" y="1748"/>
                <a:ext cx="251" cy="0"/>
              </a:xfrm>
              <a:prstGeom prst="line">
                <a:avLst/>
              </a:prstGeom>
              <a:noFill/>
              <a:ln w="57150" cap="sq">
                <a:solidFill>
                  <a:srgbClr val="002060"/>
                </a:solidFill>
                <a:round/>
                <a:headEnd type="none" w="sm" len="sm"/>
                <a:tailEnd type="none" w="lg" len="lg"/>
              </a:ln>
              <a:effectLst/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72452" name="Line 36"/>
              <p:cNvSpPr>
                <a:spLocks noChangeShapeType="1"/>
              </p:cNvSpPr>
              <p:nvPr/>
            </p:nvSpPr>
            <p:spPr bwMode="auto">
              <a:xfrm>
                <a:off x="4953" y="1417"/>
                <a:ext cx="251" cy="0"/>
              </a:xfrm>
              <a:prstGeom prst="line">
                <a:avLst/>
              </a:prstGeom>
              <a:noFill/>
              <a:ln w="57150" cap="sq">
                <a:solidFill>
                  <a:srgbClr val="002060"/>
                </a:solidFill>
                <a:round/>
                <a:headEnd type="none" w="sm" len="sm"/>
                <a:tailEnd type="none" w="lg" len="lg"/>
              </a:ln>
              <a:effectLst/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572458" name="Line 42"/>
          <p:cNvSpPr>
            <a:spLocks noChangeShapeType="1"/>
          </p:cNvSpPr>
          <p:nvPr/>
        </p:nvSpPr>
        <p:spPr bwMode="auto">
          <a:xfrm>
            <a:off x="3722687" y="5602287"/>
            <a:ext cx="0" cy="452438"/>
          </a:xfrm>
          <a:prstGeom prst="line">
            <a:avLst/>
          </a:prstGeom>
          <a:noFill/>
          <a:ln w="82550">
            <a:solidFill>
              <a:schemeClr val="tx1"/>
            </a:solidFill>
            <a:prstDash val="sysDot"/>
            <a:round/>
            <a:headEnd type="none" w="sm" len="sm"/>
            <a:tailEnd type="non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8B1563F-F16F-45A8-8036-D3455A66EF08}"/>
              </a:ext>
            </a:extLst>
          </p:cNvPr>
          <p:cNvGrpSpPr/>
          <p:nvPr/>
        </p:nvGrpSpPr>
        <p:grpSpPr>
          <a:xfrm>
            <a:off x="3286719" y="1671141"/>
            <a:ext cx="882650" cy="661988"/>
            <a:chOff x="3273425" y="3246437"/>
            <a:chExt cx="882650" cy="661988"/>
          </a:xfrm>
        </p:grpSpPr>
        <p:sp>
          <p:nvSpPr>
            <p:cNvPr id="572424" name="Rectangle 8"/>
            <p:cNvSpPr>
              <a:spLocks noChangeArrowheads="1"/>
            </p:cNvSpPr>
            <p:nvPr/>
          </p:nvSpPr>
          <p:spPr bwMode="auto">
            <a:xfrm>
              <a:off x="3273425" y="3246437"/>
              <a:ext cx="882650" cy="661988"/>
            </a:xfrm>
            <a:prstGeom prst="rect">
              <a:avLst/>
            </a:prstGeom>
            <a:noFill/>
            <a:ln w="28575" cap="sq">
              <a:solidFill>
                <a:schemeClr val="tx1"/>
              </a:solidFill>
              <a:miter lim="800000"/>
              <a:headEnd type="none" w="sm" len="sm"/>
              <a:tailEnd type="none" w="lg" len="lg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Line 15">
              <a:extLst>
                <a:ext uri="{FF2B5EF4-FFF2-40B4-BE49-F238E27FC236}">
                  <a16:creationId xmlns:a16="http://schemas.microsoft.com/office/drawing/2014/main" id="{A8174E50-32D5-496A-88C9-D2A0348DC5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45282" y="3530599"/>
              <a:ext cx="354810" cy="0"/>
            </a:xfrm>
            <a:prstGeom prst="line">
              <a:avLst/>
            </a:prstGeom>
            <a:noFill/>
            <a:ln w="76200" cap="sq">
              <a:solidFill>
                <a:srgbClr val="FF0000"/>
              </a:solidFill>
              <a:round/>
              <a:headEnd type="none" w="sm" len="sm"/>
              <a:tailEnd type="none" w="lg" len="lg"/>
            </a:ln>
            <a:effectLst/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6" name="Line 11">
            <a:extLst>
              <a:ext uri="{FF2B5EF4-FFF2-40B4-BE49-F238E27FC236}">
                <a16:creationId xmlns:a16="http://schemas.microsoft.com/office/drawing/2014/main" id="{D0D52D31-7B4B-4EFE-B343-236654E1FED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3306" y="4192587"/>
            <a:ext cx="242888" cy="395288"/>
          </a:xfrm>
          <a:prstGeom prst="line">
            <a:avLst/>
          </a:prstGeom>
          <a:noFill/>
          <a:ln w="76200" cap="sq">
            <a:solidFill>
              <a:srgbClr val="FF0000"/>
            </a:solidFill>
            <a:round/>
            <a:headEnd type="none" w="sm" len="sm"/>
            <a:tailEnd type="non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CA67372-9473-48EC-B368-0F3773A2D4D0}"/>
              </a:ext>
            </a:extLst>
          </p:cNvPr>
          <p:cNvGrpSpPr/>
          <p:nvPr/>
        </p:nvGrpSpPr>
        <p:grpSpPr>
          <a:xfrm>
            <a:off x="6337418" y="3005929"/>
            <a:ext cx="670474" cy="661987"/>
            <a:chOff x="6318961" y="2159558"/>
            <a:chExt cx="670474" cy="661987"/>
          </a:xfrm>
        </p:grpSpPr>
        <p:sp>
          <p:nvSpPr>
            <p:cNvPr id="48" name="Rectangle 22">
              <a:extLst>
                <a:ext uri="{FF2B5EF4-FFF2-40B4-BE49-F238E27FC236}">
                  <a16:creationId xmlns:a16="http://schemas.microsoft.com/office/drawing/2014/main" id="{C57C8C2D-F592-4AF6-859F-31A12C3BBF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8961" y="2159558"/>
              <a:ext cx="670474" cy="661987"/>
            </a:xfrm>
            <a:prstGeom prst="rect">
              <a:avLst/>
            </a:prstGeom>
            <a:noFill/>
            <a:ln w="28575" cap="sq">
              <a:solidFill>
                <a:schemeClr val="tx1"/>
              </a:solidFill>
              <a:miter lim="800000"/>
              <a:headEnd type="none" w="sm" len="sm"/>
              <a:tailEnd type="none" w="lg" len="lg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49" name="Group 33">
              <a:extLst>
                <a:ext uri="{FF2B5EF4-FFF2-40B4-BE49-F238E27FC236}">
                  <a16:creationId xmlns:a16="http://schemas.microsoft.com/office/drawing/2014/main" id="{69B14763-18FB-4ACF-9AD0-CEBFF2CD80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23759" y="2323529"/>
              <a:ext cx="473579" cy="344524"/>
              <a:chOff x="4681" y="1417"/>
              <a:chExt cx="523" cy="331"/>
            </a:xfrm>
          </p:grpSpPr>
          <p:sp>
            <p:nvSpPr>
              <p:cNvPr id="50" name="Line 34">
                <a:extLst>
                  <a:ext uri="{FF2B5EF4-FFF2-40B4-BE49-F238E27FC236}">
                    <a16:creationId xmlns:a16="http://schemas.microsoft.com/office/drawing/2014/main" id="{261F1166-81C9-4D9B-8DDA-7684FD99F1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46" y="1422"/>
                <a:ext cx="0" cy="325"/>
              </a:xfrm>
              <a:prstGeom prst="line">
                <a:avLst/>
              </a:prstGeom>
              <a:noFill/>
              <a:ln w="57150" cap="sq">
                <a:solidFill>
                  <a:srgbClr val="002060"/>
                </a:solidFill>
                <a:round/>
                <a:headEnd type="none" w="sm" len="sm"/>
                <a:tailEnd type="none" w="lg" len="lg"/>
              </a:ln>
              <a:effectLst/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" name="Line 35">
                <a:extLst>
                  <a:ext uri="{FF2B5EF4-FFF2-40B4-BE49-F238E27FC236}">
                    <a16:creationId xmlns:a16="http://schemas.microsoft.com/office/drawing/2014/main" id="{D1AD9DA1-3CFB-4746-A591-D8035B670D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81" y="1748"/>
                <a:ext cx="251" cy="0"/>
              </a:xfrm>
              <a:prstGeom prst="line">
                <a:avLst/>
              </a:prstGeom>
              <a:noFill/>
              <a:ln w="57150" cap="sq">
                <a:solidFill>
                  <a:srgbClr val="002060"/>
                </a:solidFill>
                <a:round/>
                <a:headEnd type="none" w="sm" len="sm"/>
                <a:tailEnd type="none" w="lg" len="lg"/>
              </a:ln>
              <a:effectLst/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" name="Line 36">
                <a:extLst>
                  <a:ext uri="{FF2B5EF4-FFF2-40B4-BE49-F238E27FC236}">
                    <a16:creationId xmlns:a16="http://schemas.microsoft.com/office/drawing/2014/main" id="{91BA695D-316A-45A5-B526-DC3C3AF051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53" y="1417"/>
                <a:ext cx="251" cy="0"/>
              </a:xfrm>
              <a:prstGeom prst="line">
                <a:avLst/>
              </a:prstGeom>
              <a:noFill/>
              <a:ln w="57150" cap="sq">
                <a:solidFill>
                  <a:srgbClr val="002060"/>
                </a:solidFill>
                <a:round/>
                <a:headEnd type="none" w="sm" len="sm"/>
                <a:tailEnd type="none" w="lg" len="lg"/>
              </a:ln>
              <a:effectLst/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53" name="Line 23">
            <a:extLst>
              <a:ext uri="{FF2B5EF4-FFF2-40B4-BE49-F238E27FC236}">
                <a16:creationId xmlns:a16="http://schemas.microsoft.com/office/drawing/2014/main" id="{57420B4E-8FA7-4DAA-AAFA-E2A1943E7C81}"/>
              </a:ext>
            </a:extLst>
          </p:cNvPr>
          <p:cNvSpPr>
            <a:spLocks noChangeShapeType="1"/>
          </p:cNvSpPr>
          <p:nvPr/>
        </p:nvSpPr>
        <p:spPr bwMode="auto">
          <a:xfrm>
            <a:off x="4165600" y="2773076"/>
            <a:ext cx="2170954" cy="404821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Line 23">
            <a:extLst>
              <a:ext uri="{FF2B5EF4-FFF2-40B4-BE49-F238E27FC236}">
                <a16:creationId xmlns:a16="http://schemas.microsoft.com/office/drawing/2014/main" id="{10EAAD0F-A317-4B02-94BF-ECE8B1E7D31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84650" y="3323948"/>
            <a:ext cx="2148968" cy="259037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Line 29">
            <a:extLst>
              <a:ext uri="{FF2B5EF4-FFF2-40B4-BE49-F238E27FC236}">
                <a16:creationId xmlns:a16="http://schemas.microsoft.com/office/drawing/2014/main" id="{826176D4-1AC0-419C-956D-FDCE3A9A61EA}"/>
              </a:ext>
            </a:extLst>
          </p:cNvPr>
          <p:cNvSpPr>
            <a:spLocks noChangeShapeType="1"/>
          </p:cNvSpPr>
          <p:nvPr/>
        </p:nvSpPr>
        <p:spPr bwMode="auto">
          <a:xfrm>
            <a:off x="7007892" y="3335989"/>
            <a:ext cx="966787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Line 23">
            <a:extLst>
              <a:ext uri="{FF2B5EF4-FFF2-40B4-BE49-F238E27FC236}">
                <a16:creationId xmlns:a16="http://schemas.microsoft.com/office/drawing/2014/main" id="{37D55627-EB13-40CA-990C-27E35BA9CC4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65600" y="2155822"/>
            <a:ext cx="2168018" cy="2383333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Line 23">
            <a:extLst>
              <a:ext uri="{FF2B5EF4-FFF2-40B4-BE49-F238E27FC236}">
                <a16:creationId xmlns:a16="http://schemas.microsoft.com/office/drawing/2014/main" id="{14457E8F-03B0-49DE-8EC7-B0099B77708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6075" y="4772008"/>
            <a:ext cx="2181344" cy="446574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BDFBA9-4736-47A5-A0C6-2DB6355C3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71" y="3004188"/>
            <a:ext cx="975471" cy="9754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F6F44F-E69C-4D29-A98C-AC5D7613C40E}"/>
              </a:ext>
            </a:extLst>
          </p:cNvPr>
          <p:cNvSpPr txBox="1"/>
          <p:nvPr/>
        </p:nvSpPr>
        <p:spPr>
          <a:xfrm>
            <a:off x="7248454" y="1590672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BF8C8D6-CD77-4244-9142-32DE1509999B}"/>
              </a:ext>
            </a:extLst>
          </p:cNvPr>
          <p:cNvSpPr txBox="1"/>
          <p:nvPr/>
        </p:nvSpPr>
        <p:spPr>
          <a:xfrm>
            <a:off x="7293409" y="2892286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P</a:t>
            </a:r>
          </a:p>
        </p:txBody>
      </p:sp>
      <p:sp>
        <p:nvSpPr>
          <p:cNvPr id="69" name="Line 29">
            <a:extLst>
              <a:ext uri="{FF2B5EF4-FFF2-40B4-BE49-F238E27FC236}">
                <a16:creationId xmlns:a16="http://schemas.microsoft.com/office/drawing/2014/main" id="{7D6EF356-B63B-4DE2-AE08-17D4F89BA9BA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4835" y="4628050"/>
            <a:ext cx="966787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8CE0FC6-8F93-4DDD-863F-5785D96C1AFB}"/>
              </a:ext>
            </a:extLst>
          </p:cNvPr>
          <p:cNvSpPr txBox="1"/>
          <p:nvPr/>
        </p:nvSpPr>
        <p:spPr>
          <a:xfrm>
            <a:off x="7333005" y="4156138"/>
            <a:ext cx="356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71" name="Line 42">
            <a:extLst>
              <a:ext uri="{FF2B5EF4-FFF2-40B4-BE49-F238E27FC236}">
                <a16:creationId xmlns:a16="http://schemas.microsoft.com/office/drawing/2014/main" id="{14D941EF-7B42-4BFB-BC6A-44060C2ED4CD}"/>
              </a:ext>
            </a:extLst>
          </p:cNvPr>
          <p:cNvSpPr>
            <a:spLocks noChangeShapeType="1"/>
          </p:cNvSpPr>
          <p:nvPr/>
        </p:nvSpPr>
        <p:spPr bwMode="auto">
          <a:xfrm>
            <a:off x="7449791" y="2380455"/>
            <a:ext cx="0" cy="452438"/>
          </a:xfrm>
          <a:prstGeom prst="line">
            <a:avLst/>
          </a:prstGeom>
          <a:noFill/>
          <a:ln w="82550">
            <a:solidFill>
              <a:schemeClr val="tx1"/>
            </a:solidFill>
            <a:prstDash val="sysDot"/>
            <a:round/>
            <a:headEnd type="none" w="sm" len="sm"/>
            <a:tailEnd type="non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Line 42">
            <a:extLst>
              <a:ext uri="{FF2B5EF4-FFF2-40B4-BE49-F238E27FC236}">
                <a16:creationId xmlns:a16="http://schemas.microsoft.com/office/drawing/2014/main" id="{934EF3E7-BF27-49A2-B308-3842AD12D7B5}"/>
              </a:ext>
            </a:extLst>
          </p:cNvPr>
          <p:cNvSpPr>
            <a:spLocks noChangeShapeType="1"/>
          </p:cNvSpPr>
          <p:nvPr/>
        </p:nvSpPr>
        <p:spPr bwMode="auto">
          <a:xfrm>
            <a:off x="7482736" y="3605212"/>
            <a:ext cx="0" cy="452438"/>
          </a:xfrm>
          <a:prstGeom prst="line">
            <a:avLst/>
          </a:prstGeom>
          <a:noFill/>
          <a:ln w="82550">
            <a:solidFill>
              <a:schemeClr val="tx1"/>
            </a:solidFill>
            <a:prstDash val="sysDot"/>
            <a:round/>
            <a:headEnd type="none" w="sm" len="sm"/>
            <a:tailEnd type="non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BB7FDFE-EE65-4482-9CED-190BDD43475A}"/>
              </a:ext>
            </a:extLst>
          </p:cNvPr>
          <p:cNvGrpSpPr/>
          <p:nvPr/>
        </p:nvGrpSpPr>
        <p:grpSpPr>
          <a:xfrm>
            <a:off x="6337418" y="4314339"/>
            <a:ext cx="670474" cy="661987"/>
            <a:chOff x="6318961" y="2159558"/>
            <a:chExt cx="670474" cy="661987"/>
          </a:xfrm>
        </p:grpSpPr>
        <p:sp>
          <p:nvSpPr>
            <p:cNvPr id="65" name="Rectangle 22">
              <a:extLst>
                <a:ext uri="{FF2B5EF4-FFF2-40B4-BE49-F238E27FC236}">
                  <a16:creationId xmlns:a16="http://schemas.microsoft.com/office/drawing/2014/main" id="{976C9F8B-A010-4885-9409-89AC606FD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8961" y="2159558"/>
              <a:ext cx="670474" cy="661987"/>
            </a:xfrm>
            <a:prstGeom prst="rect">
              <a:avLst/>
            </a:prstGeom>
            <a:noFill/>
            <a:ln w="28575" cap="sq">
              <a:solidFill>
                <a:schemeClr val="tx1"/>
              </a:solidFill>
              <a:miter lim="800000"/>
              <a:headEnd type="none" w="sm" len="sm"/>
              <a:tailEnd type="none" w="lg" len="lg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66" name="Group 33">
              <a:extLst>
                <a:ext uri="{FF2B5EF4-FFF2-40B4-BE49-F238E27FC236}">
                  <a16:creationId xmlns:a16="http://schemas.microsoft.com/office/drawing/2014/main" id="{C235D519-E470-4338-AF4E-AC1EB73475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23759" y="2323529"/>
              <a:ext cx="473579" cy="344524"/>
              <a:chOff x="4681" y="1417"/>
              <a:chExt cx="523" cy="331"/>
            </a:xfrm>
          </p:grpSpPr>
          <p:sp>
            <p:nvSpPr>
              <p:cNvPr id="67" name="Line 34">
                <a:extLst>
                  <a:ext uri="{FF2B5EF4-FFF2-40B4-BE49-F238E27FC236}">
                    <a16:creationId xmlns:a16="http://schemas.microsoft.com/office/drawing/2014/main" id="{38D3EB05-3DF8-457A-A4A1-2D788D6FE2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46" y="1422"/>
                <a:ext cx="0" cy="325"/>
              </a:xfrm>
              <a:prstGeom prst="line">
                <a:avLst/>
              </a:prstGeom>
              <a:noFill/>
              <a:ln w="57150" cap="sq">
                <a:solidFill>
                  <a:srgbClr val="002060"/>
                </a:solidFill>
                <a:round/>
                <a:headEnd type="none" w="sm" len="sm"/>
                <a:tailEnd type="none" w="lg" len="lg"/>
              </a:ln>
              <a:effectLst/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3" name="Line 35">
                <a:extLst>
                  <a:ext uri="{FF2B5EF4-FFF2-40B4-BE49-F238E27FC236}">
                    <a16:creationId xmlns:a16="http://schemas.microsoft.com/office/drawing/2014/main" id="{3C52293E-9938-4E45-8F1B-C125889830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81" y="1748"/>
                <a:ext cx="251" cy="0"/>
              </a:xfrm>
              <a:prstGeom prst="line">
                <a:avLst/>
              </a:prstGeom>
              <a:noFill/>
              <a:ln w="57150" cap="sq">
                <a:solidFill>
                  <a:srgbClr val="002060"/>
                </a:solidFill>
                <a:round/>
                <a:headEnd type="none" w="sm" len="sm"/>
                <a:tailEnd type="none" w="lg" len="lg"/>
              </a:ln>
              <a:effectLst/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4" name="Line 36">
                <a:extLst>
                  <a:ext uri="{FF2B5EF4-FFF2-40B4-BE49-F238E27FC236}">
                    <a16:creationId xmlns:a16="http://schemas.microsoft.com/office/drawing/2014/main" id="{D4588AC6-36B2-4870-A9CE-0003F0F9F3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53" y="1417"/>
                <a:ext cx="251" cy="0"/>
              </a:xfrm>
              <a:prstGeom prst="line">
                <a:avLst/>
              </a:prstGeom>
              <a:noFill/>
              <a:ln w="57150" cap="sq">
                <a:solidFill>
                  <a:srgbClr val="002060"/>
                </a:solidFill>
                <a:round/>
                <a:headEnd type="none" w="sm" len="sm"/>
                <a:tailEnd type="none" w="lg" len="lg"/>
              </a:ln>
              <a:effectLst/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29374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18" name="Text Box 2"/>
          <p:cNvSpPr txBox="1">
            <a:spLocks noChangeArrowheads="1"/>
          </p:cNvSpPr>
          <p:nvPr/>
        </p:nvSpPr>
        <p:spPr bwMode="auto">
          <a:xfrm>
            <a:off x="3231309" y="653912"/>
            <a:ext cx="3264996" cy="52322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 Letter Recognizer</a:t>
            </a:r>
          </a:p>
        </p:txBody>
      </p:sp>
      <p:sp>
        <p:nvSpPr>
          <p:cNvPr id="572419" name="Rectangle 3"/>
          <p:cNvSpPr>
            <a:spLocks noChangeArrowheads="1"/>
          </p:cNvSpPr>
          <p:nvPr/>
        </p:nvSpPr>
        <p:spPr bwMode="auto">
          <a:xfrm>
            <a:off x="818754" y="2936636"/>
            <a:ext cx="1171575" cy="1112838"/>
          </a:xfrm>
          <a:prstGeom prst="rect">
            <a:avLst/>
          </a:prstGeom>
          <a:solidFill>
            <a:srgbClr val="CCFFFF"/>
          </a:solidFill>
          <a:ln w="28575" cap="sq">
            <a:solidFill>
              <a:srgbClr val="000066"/>
            </a:solidFill>
            <a:miter lim="800000"/>
            <a:headEnd type="none" w="sm" len="sm"/>
            <a:tailEnd type="none" w="lg" len="lg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23" name="Rectangle 7"/>
          <p:cNvSpPr>
            <a:spLocks noChangeArrowheads="1"/>
          </p:cNvSpPr>
          <p:nvPr/>
        </p:nvSpPr>
        <p:spPr bwMode="auto">
          <a:xfrm>
            <a:off x="3282950" y="2457450"/>
            <a:ext cx="882650" cy="661987"/>
          </a:xfrm>
          <a:prstGeom prst="rect">
            <a:avLst/>
          </a:prstGeom>
          <a:noFill/>
          <a:ln w="28575" cap="sq">
            <a:solidFill>
              <a:schemeClr val="tx1"/>
            </a:solidFill>
            <a:miter lim="800000"/>
            <a:headEnd type="none" w="sm" len="sm"/>
            <a:tailEnd type="none" w="lg" len="lg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25" name="Rectangle 9"/>
          <p:cNvSpPr>
            <a:spLocks noChangeArrowheads="1"/>
          </p:cNvSpPr>
          <p:nvPr/>
        </p:nvSpPr>
        <p:spPr bwMode="auto">
          <a:xfrm>
            <a:off x="3276600" y="4876800"/>
            <a:ext cx="882650" cy="661987"/>
          </a:xfrm>
          <a:prstGeom prst="rect">
            <a:avLst/>
          </a:prstGeom>
          <a:noFill/>
          <a:ln w="28575" cap="sq">
            <a:solidFill>
              <a:schemeClr val="tx1"/>
            </a:solidFill>
            <a:miter lim="800000"/>
            <a:headEnd type="none" w="sm" len="sm"/>
            <a:tailEnd type="none" w="lg" len="lg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27" name="Line 11"/>
          <p:cNvSpPr>
            <a:spLocks noChangeShapeType="1"/>
          </p:cNvSpPr>
          <p:nvPr/>
        </p:nvSpPr>
        <p:spPr bwMode="auto">
          <a:xfrm flipH="1">
            <a:off x="3578225" y="5024437"/>
            <a:ext cx="220662" cy="357188"/>
          </a:xfrm>
          <a:prstGeom prst="line">
            <a:avLst/>
          </a:prstGeom>
          <a:noFill/>
          <a:ln w="76200" cap="sq">
            <a:solidFill>
              <a:srgbClr val="FF0000"/>
            </a:solidFill>
            <a:round/>
            <a:headEnd type="none" w="sm" len="sm"/>
            <a:tailEnd type="non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BFCF1D6-C218-412A-BEA8-E8F653FE1241}"/>
              </a:ext>
            </a:extLst>
          </p:cNvPr>
          <p:cNvGrpSpPr/>
          <p:nvPr/>
        </p:nvGrpSpPr>
        <p:grpSpPr>
          <a:xfrm>
            <a:off x="3272427" y="3254329"/>
            <a:ext cx="882650" cy="661988"/>
            <a:chOff x="3282950" y="1649412"/>
            <a:chExt cx="882650" cy="661988"/>
          </a:xfrm>
        </p:grpSpPr>
        <p:sp>
          <p:nvSpPr>
            <p:cNvPr id="572422" name="Rectangle 6"/>
            <p:cNvSpPr>
              <a:spLocks noChangeArrowheads="1"/>
            </p:cNvSpPr>
            <p:nvPr/>
          </p:nvSpPr>
          <p:spPr bwMode="auto">
            <a:xfrm>
              <a:off x="3282950" y="1649412"/>
              <a:ext cx="882650" cy="661988"/>
            </a:xfrm>
            <a:prstGeom prst="rect">
              <a:avLst/>
            </a:prstGeom>
            <a:noFill/>
            <a:ln w="28575" cap="sq">
              <a:solidFill>
                <a:schemeClr val="tx1"/>
              </a:solidFill>
              <a:miter lim="800000"/>
              <a:headEnd type="none" w="sm" len="sm"/>
              <a:tailEnd type="none" w="lg" len="lg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2429" name="AutoShape 13"/>
            <p:cNvSpPr>
              <a:spLocks noChangeArrowheads="1"/>
            </p:cNvSpPr>
            <p:nvPr/>
          </p:nvSpPr>
          <p:spPr bwMode="auto">
            <a:xfrm rot="5400000">
              <a:off x="3502818" y="1824037"/>
              <a:ext cx="314325" cy="327025"/>
            </a:xfrm>
            <a:custGeom>
              <a:avLst/>
              <a:gdLst>
                <a:gd name="G0" fmla="+- 5400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400"/>
                <a:gd name="G18" fmla="*/ 5400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400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400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2700 w 21600"/>
                <a:gd name="T15" fmla="*/ 10800 h 21600"/>
                <a:gd name="T16" fmla="*/ 10800 w 21600"/>
                <a:gd name="T17" fmla="*/ 5400 h 21600"/>
                <a:gd name="T18" fmla="*/ 18900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399"/>
                    <a:pt x="16199" y="7817"/>
                    <a:pt x="162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0000"/>
            </a:solidFill>
            <a:ln w="19050" cap="sq">
              <a:solidFill>
                <a:srgbClr val="FF0000"/>
              </a:solidFill>
              <a:miter lim="800000"/>
              <a:headEnd type="none" w="sm" len="sm"/>
              <a:tailEnd type="none" w="lg" len="lg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72430" name="Rectangle 14"/>
          <p:cNvSpPr>
            <a:spLocks noChangeArrowheads="1"/>
          </p:cNvSpPr>
          <p:nvPr/>
        </p:nvSpPr>
        <p:spPr bwMode="auto">
          <a:xfrm>
            <a:off x="3276600" y="4057650"/>
            <a:ext cx="882650" cy="661987"/>
          </a:xfrm>
          <a:prstGeom prst="rect">
            <a:avLst/>
          </a:prstGeom>
          <a:noFill/>
          <a:ln w="28575" cap="sq">
            <a:solidFill>
              <a:schemeClr val="tx1"/>
            </a:solidFill>
            <a:miter lim="800000"/>
            <a:headEnd type="none" w="sm" len="sm"/>
            <a:tailEnd type="none" w="lg" len="lg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31" name="Line 15"/>
          <p:cNvSpPr>
            <a:spLocks noChangeShapeType="1"/>
          </p:cNvSpPr>
          <p:nvPr/>
        </p:nvSpPr>
        <p:spPr bwMode="auto">
          <a:xfrm>
            <a:off x="3714750" y="2606674"/>
            <a:ext cx="0" cy="377825"/>
          </a:xfrm>
          <a:prstGeom prst="line">
            <a:avLst/>
          </a:prstGeom>
          <a:noFill/>
          <a:ln w="76200" cap="sq">
            <a:solidFill>
              <a:srgbClr val="FF0000"/>
            </a:solidFill>
            <a:round/>
            <a:headEnd type="none" w="sm" len="sm"/>
            <a:tailEnd type="non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33" name="Line 17"/>
          <p:cNvSpPr>
            <a:spLocks noChangeShapeType="1"/>
          </p:cNvSpPr>
          <p:nvPr/>
        </p:nvSpPr>
        <p:spPr bwMode="auto">
          <a:xfrm flipV="1">
            <a:off x="2003032" y="1985961"/>
            <a:ext cx="1162444" cy="1149595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34" name="Line 18"/>
          <p:cNvSpPr>
            <a:spLocks noChangeShapeType="1"/>
          </p:cNvSpPr>
          <p:nvPr/>
        </p:nvSpPr>
        <p:spPr bwMode="auto">
          <a:xfrm flipV="1">
            <a:off x="1996085" y="2743199"/>
            <a:ext cx="1221777" cy="560632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35" name="Line 19"/>
          <p:cNvSpPr>
            <a:spLocks noChangeShapeType="1"/>
          </p:cNvSpPr>
          <p:nvPr/>
        </p:nvSpPr>
        <p:spPr bwMode="auto">
          <a:xfrm>
            <a:off x="1996666" y="3513382"/>
            <a:ext cx="1200559" cy="17217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36" name="Line 20"/>
          <p:cNvSpPr>
            <a:spLocks noChangeShapeType="1"/>
          </p:cNvSpPr>
          <p:nvPr/>
        </p:nvSpPr>
        <p:spPr bwMode="auto">
          <a:xfrm>
            <a:off x="1999266" y="3740149"/>
            <a:ext cx="1197960" cy="51593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37" name="Line 21"/>
          <p:cNvSpPr>
            <a:spLocks noChangeShapeType="1"/>
          </p:cNvSpPr>
          <p:nvPr/>
        </p:nvSpPr>
        <p:spPr bwMode="auto">
          <a:xfrm>
            <a:off x="1996666" y="3908424"/>
            <a:ext cx="1211671" cy="1177925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42" name="Line 26"/>
          <p:cNvSpPr>
            <a:spLocks noChangeShapeType="1"/>
          </p:cNvSpPr>
          <p:nvPr/>
        </p:nvSpPr>
        <p:spPr bwMode="auto">
          <a:xfrm>
            <a:off x="4182046" y="1985960"/>
            <a:ext cx="2155372" cy="12699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43" name="Line 27"/>
          <p:cNvSpPr>
            <a:spLocks noChangeShapeType="1"/>
          </p:cNvSpPr>
          <p:nvPr/>
        </p:nvSpPr>
        <p:spPr bwMode="auto">
          <a:xfrm flipV="1">
            <a:off x="4161307" y="2113892"/>
            <a:ext cx="2185636" cy="2296743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44" name="Line 28"/>
          <p:cNvSpPr>
            <a:spLocks noChangeShapeType="1"/>
          </p:cNvSpPr>
          <p:nvPr/>
        </p:nvSpPr>
        <p:spPr bwMode="auto">
          <a:xfrm flipV="1">
            <a:off x="4168778" y="2281424"/>
            <a:ext cx="2178166" cy="2882151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45" name="Line 29"/>
          <p:cNvSpPr>
            <a:spLocks noChangeShapeType="1"/>
          </p:cNvSpPr>
          <p:nvPr/>
        </p:nvSpPr>
        <p:spPr bwMode="auto">
          <a:xfrm>
            <a:off x="7014835" y="2072152"/>
            <a:ext cx="966787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820074-7AB6-494D-8293-B96FF54A8168}"/>
              </a:ext>
            </a:extLst>
          </p:cNvPr>
          <p:cNvGrpSpPr/>
          <p:nvPr/>
        </p:nvGrpSpPr>
        <p:grpSpPr>
          <a:xfrm>
            <a:off x="6344361" y="1760537"/>
            <a:ext cx="670474" cy="661987"/>
            <a:chOff x="6318961" y="2159558"/>
            <a:chExt cx="670474" cy="661987"/>
          </a:xfrm>
        </p:grpSpPr>
        <p:sp>
          <p:nvSpPr>
            <p:cNvPr id="572438" name="Rectangle 22"/>
            <p:cNvSpPr>
              <a:spLocks noChangeArrowheads="1"/>
            </p:cNvSpPr>
            <p:nvPr/>
          </p:nvSpPr>
          <p:spPr bwMode="auto">
            <a:xfrm>
              <a:off x="6318961" y="2159558"/>
              <a:ext cx="670474" cy="661987"/>
            </a:xfrm>
            <a:prstGeom prst="rect">
              <a:avLst/>
            </a:prstGeom>
            <a:noFill/>
            <a:ln w="28575" cap="sq">
              <a:solidFill>
                <a:schemeClr val="tx1"/>
              </a:solidFill>
              <a:miter lim="800000"/>
              <a:headEnd type="none" w="sm" len="sm"/>
              <a:tailEnd type="none" w="lg" len="lg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72449" name="Group 33"/>
            <p:cNvGrpSpPr>
              <a:grpSpLocks/>
            </p:cNvGrpSpPr>
            <p:nvPr/>
          </p:nvGrpSpPr>
          <p:grpSpPr bwMode="auto">
            <a:xfrm>
              <a:off x="6423759" y="2323529"/>
              <a:ext cx="473579" cy="344524"/>
              <a:chOff x="4681" y="1417"/>
              <a:chExt cx="523" cy="331"/>
            </a:xfrm>
          </p:grpSpPr>
          <p:sp>
            <p:nvSpPr>
              <p:cNvPr id="572450" name="Line 34"/>
              <p:cNvSpPr>
                <a:spLocks noChangeShapeType="1"/>
              </p:cNvSpPr>
              <p:nvPr/>
            </p:nvSpPr>
            <p:spPr bwMode="auto">
              <a:xfrm>
                <a:off x="4946" y="1422"/>
                <a:ext cx="0" cy="325"/>
              </a:xfrm>
              <a:prstGeom prst="line">
                <a:avLst/>
              </a:prstGeom>
              <a:noFill/>
              <a:ln w="57150" cap="sq">
                <a:solidFill>
                  <a:srgbClr val="002060"/>
                </a:solidFill>
                <a:round/>
                <a:headEnd type="none" w="sm" len="sm"/>
                <a:tailEnd type="none" w="lg" len="lg"/>
              </a:ln>
              <a:effectLst/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72451" name="Line 35"/>
              <p:cNvSpPr>
                <a:spLocks noChangeShapeType="1"/>
              </p:cNvSpPr>
              <p:nvPr/>
            </p:nvSpPr>
            <p:spPr bwMode="auto">
              <a:xfrm>
                <a:off x="4681" y="1748"/>
                <a:ext cx="251" cy="0"/>
              </a:xfrm>
              <a:prstGeom prst="line">
                <a:avLst/>
              </a:prstGeom>
              <a:noFill/>
              <a:ln w="57150" cap="sq">
                <a:solidFill>
                  <a:srgbClr val="002060"/>
                </a:solidFill>
                <a:round/>
                <a:headEnd type="none" w="sm" len="sm"/>
                <a:tailEnd type="none" w="lg" len="lg"/>
              </a:ln>
              <a:effectLst/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72452" name="Line 36"/>
              <p:cNvSpPr>
                <a:spLocks noChangeShapeType="1"/>
              </p:cNvSpPr>
              <p:nvPr/>
            </p:nvSpPr>
            <p:spPr bwMode="auto">
              <a:xfrm>
                <a:off x="4953" y="1417"/>
                <a:ext cx="251" cy="0"/>
              </a:xfrm>
              <a:prstGeom prst="line">
                <a:avLst/>
              </a:prstGeom>
              <a:noFill/>
              <a:ln w="57150" cap="sq">
                <a:solidFill>
                  <a:srgbClr val="002060"/>
                </a:solidFill>
                <a:round/>
                <a:headEnd type="none" w="sm" len="sm"/>
                <a:tailEnd type="none" w="lg" len="lg"/>
              </a:ln>
              <a:effectLst/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572458" name="Line 42"/>
          <p:cNvSpPr>
            <a:spLocks noChangeShapeType="1"/>
          </p:cNvSpPr>
          <p:nvPr/>
        </p:nvSpPr>
        <p:spPr bwMode="auto">
          <a:xfrm>
            <a:off x="3722687" y="5602287"/>
            <a:ext cx="0" cy="452438"/>
          </a:xfrm>
          <a:prstGeom prst="line">
            <a:avLst/>
          </a:prstGeom>
          <a:noFill/>
          <a:ln w="82550">
            <a:solidFill>
              <a:schemeClr val="tx1"/>
            </a:solidFill>
            <a:prstDash val="sysDot"/>
            <a:round/>
            <a:headEnd type="none" w="sm" len="sm"/>
            <a:tailEnd type="non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8B1563F-F16F-45A8-8036-D3455A66EF08}"/>
              </a:ext>
            </a:extLst>
          </p:cNvPr>
          <p:cNvGrpSpPr/>
          <p:nvPr/>
        </p:nvGrpSpPr>
        <p:grpSpPr>
          <a:xfrm>
            <a:off x="3286719" y="1671141"/>
            <a:ext cx="882650" cy="661988"/>
            <a:chOff x="3273425" y="3246437"/>
            <a:chExt cx="882650" cy="661988"/>
          </a:xfrm>
        </p:grpSpPr>
        <p:sp>
          <p:nvSpPr>
            <p:cNvPr id="572424" name="Rectangle 8"/>
            <p:cNvSpPr>
              <a:spLocks noChangeArrowheads="1"/>
            </p:cNvSpPr>
            <p:nvPr/>
          </p:nvSpPr>
          <p:spPr bwMode="auto">
            <a:xfrm>
              <a:off x="3273425" y="3246437"/>
              <a:ext cx="882650" cy="661988"/>
            </a:xfrm>
            <a:prstGeom prst="rect">
              <a:avLst/>
            </a:prstGeom>
            <a:noFill/>
            <a:ln w="28575" cap="sq">
              <a:solidFill>
                <a:schemeClr val="tx1"/>
              </a:solidFill>
              <a:miter lim="800000"/>
              <a:headEnd type="none" w="sm" len="sm"/>
              <a:tailEnd type="none" w="lg" len="lg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Line 15">
              <a:extLst>
                <a:ext uri="{FF2B5EF4-FFF2-40B4-BE49-F238E27FC236}">
                  <a16:creationId xmlns:a16="http://schemas.microsoft.com/office/drawing/2014/main" id="{A8174E50-32D5-496A-88C9-D2A0348DC5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45282" y="3530599"/>
              <a:ext cx="354810" cy="0"/>
            </a:xfrm>
            <a:prstGeom prst="line">
              <a:avLst/>
            </a:prstGeom>
            <a:noFill/>
            <a:ln w="76200" cap="sq">
              <a:solidFill>
                <a:srgbClr val="FF0000"/>
              </a:solidFill>
              <a:round/>
              <a:headEnd type="none" w="sm" len="sm"/>
              <a:tailEnd type="none" w="lg" len="lg"/>
            </a:ln>
            <a:effectLst/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6" name="Line 11">
            <a:extLst>
              <a:ext uri="{FF2B5EF4-FFF2-40B4-BE49-F238E27FC236}">
                <a16:creationId xmlns:a16="http://schemas.microsoft.com/office/drawing/2014/main" id="{D0D52D31-7B4B-4EFE-B343-236654E1FED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3306" y="4192587"/>
            <a:ext cx="242888" cy="395288"/>
          </a:xfrm>
          <a:prstGeom prst="line">
            <a:avLst/>
          </a:prstGeom>
          <a:noFill/>
          <a:ln w="76200" cap="sq">
            <a:solidFill>
              <a:srgbClr val="FF0000"/>
            </a:solidFill>
            <a:round/>
            <a:headEnd type="none" w="sm" len="sm"/>
            <a:tailEnd type="non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CA67372-9473-48EC-B368-0F3773A2D4D0}"/>
              </a:ext>
            </a:extLst>
          </p:cNvPr>
          <p:cNvGrpSpPr/>
          <p:nvPr/>
        </p:nvGrpSpPr>
        <p:grpSpPr>
          <a:xfrm>
            <a:off x="6337418" y="3005929"/>
            <a:ext cx="670474" cy="661987"/>
            <a:chOff x="6318961" y="2159558"/>
            <a:chExt cx="670474" cy="661987"/>
          </a:xfrm>
        </p:grpSpPr>
        <p:sp>
          <p:nvSpPr>
            <p:cNvPr id="48" name="Rectangle 22">
              <a:extLst>
                <a:ext uri="{FF2B5EF4-FFF2-40B4-BE49-F238E27FC236}">
                  <a16:creationId xmlns:a16="http://schemas.microsoft.com/office/drawing/2014/main" id="{C57C8C2D-F592-4AF6-859F-31A12C3BBF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8961" y="2159558"/>
              <a:ext cx="670474" cy="661987"/>
            </a:xfrm>
            <a:prstGeom prst="rect">
              <a:avLst/>
            </a:prstGeom>
            <a:noFill/>
            <a:ln w="28575" cap="sq">
              <a:solidFill>
                <a:schemeClr val="tx1"/>
              </a:solidFill>
              <a:miter lim="800000"/>
              <a:headEnd type="none" w="sm" len="sm"/>
              <a:tailEnd type="none" w="lg" len="lg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49" name="Group 33">
              <a:extLst>
                <a:ext uri="{FF2B5EF4-FFF2-40B4-BE49-F238E27FC236}">
                  <a16:creationId xmlns:a16="http://schemas.microsoft.com/office/drawing/2014/main" id="{69B14763-18FB-4ACF-9AD0-CEBFF2CD80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23759" y="2323529"/>
              <a:ext cx="473579" cy="344524"/>
              <a:chOff x="4681" y="1417"/>
              <a:chExt cx="523" cy="331"/>
            </a:xfrm>
          </p:grpSpPr>
          <p:sp>
            <p:nvSpPr>
              <p:cNvPr id="50" name="Line 34">
                <a:extLst>
                  <a:ext uri="{FF2B5EF4-FFF2-40B4-BE49-F238E27FC236}">
                    <a16:creationId xmlns:a16="http://schemas.microsoft.com/office/drawing/2014/main" id="{261F1166-81C9-4D9B-8DDA-7684FD99F1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46" y="1422"/>
                <a:ext cx="0" cy="325"/>
              </a:xfrm>
              <a:prstGeom prst="line">
                <a:avLst/>
              </a:prstGeom>
              <a:noFill/>
              <a:ln w="57150" cap="sq">
                <a:solidFill>
                  <a:srgbClr val="002060"/>
                </a:solidFill>
                <a:round/>
                <a:headEnd type="none" w="sm" len="sm"/>
                <a:tailEnd type="none" w="lg" len="lg"/>
              </a:ln>
              <a:effectLst/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" name="Line 35">
                <a:extLst>
                  <a:ext uri="{FF2B5EF4-FFF2-40B4-BE49-F238E27FC236}">
                    <a16:creationId xmlns:a16="http://schemas.microsoft.com/office/drawing/2014/main" id="{D1AD9DA1-3CFB-4746-A591-D8035B670D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81" y="1748"/>
                <a:ext cx="251" cy="0"/>
              </a:xfrm>
              <a:prstGeom prst="line">
                <a:avLst/>
              </a:prstGeom>
              <a:noFill/>
              <a:ln w="57150" cap="sq">
                <a:solidFill>
                  <a:srgbClr val="002060"/>
                </a:solidFill>
                <a:round/>
                <a:headEnd type="none" w="sm" len="sm"/>
                <a:tailEnd type="none" w="lg" len="lg"/>
              </a:ln>
              <a:effectLst/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" name="Line 36">
                <a:extLst>
                  <a:ext uri="{FF2B5EF4-FFF2-40B4-BE49-F238E27FC236}">
                    <a16:creationId xmlns:a16="http://schemas.microsoft.com/office/drawing/2014/main" id="{91BA695D-316A-45A5-B526-DC3C3AF051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53" y="1417"/>
                <a:ext cx="251" cy="0"/>
              </a:xfrm>
              <a:prstGeom prst="line">
                <a:avLst/>
              </a:prstGeom>
              <a:noFill/>
              <a:ln w="57150" cap="sq">
                <a:solidFill>
                  <a:srgbClr val="002060"/>
                </a:solidFill>
                <a:round/>
                <a:headEnd type="none" w="sm" len="sm"/>
                <a:tailEnd type="none" w="lg" len="lg"/>
              </a:ln>
              <a:effectLst/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53" name="Line 23">
            <a:extLst>
              <a:ext uri="{FF2B5EF4-FFF2-40B4-BE49-F238E27FC236}">
                <a16:creationId xmlns:a16="http://schemas.microsoft.com/office/drawing/2014/main" id="{57420B4E-8FA7-4DAA-AAFA-E2A1943E7C81}"/>
              </a:ext>
            </a:extLst>
          </p:cNvPr>
          <p:cNvSpPr>
            <a:spLocks noChangeShapeType="1"/>
          </p:cNvSpPr>
          <p:nvPr/>
        </p:nvSpPr>
        <p:spPr bwMode="auto">
          <a:xfrm>
            <a:off x="4165600" y="2773076"/>
            <a:ext cx="2170954" cy="404821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Line 23">
            <a:extLst>
              <a:ext uri="{FF2B5EF4-FFF2-40B4-BE49-F238E27FC236}">
                <a16:creationId xmlns:a16="http://schemas.microsoft.com/office/drawing/2014/main" id="{10EAAD0F-A317-4B02-94BF-ECE8B1E7D31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84650" y="3323948"/>
            <a:ext cx="2148968" cy="259037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Line 29">
            <a:extLst>
              <a:ext uri="{FF2B5EF4-FFF2-40B4-BE49-F238E27FC236}">
                <a16:creationId xmlns:a16="http://schemas.microsoft.com/office/drawing/2014/main" id="{826176D4-1AC0-419C-956D-FDCE3A9A61EA}"/>
              </a:ext>
            </a:extLst>
          </p:cNvPr>
          <p:cNvSpPr>
            <a:spLocks noChangeShapeType="1"/>
          </p:cNvSpPr>
          <p:nvPr/>
        </p:nvSpPr>
        <p:spPr bwMode="auto">
          <a:xfrm>
            <a:off x="7007892" y="3335989"/>
            <a:ext cx="966787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E981634-C9E5-400E-9F50-7696686C173F}"/>
              </a:ext>
            </a:extLst>
          </p:cNvPr>
          <p:cNvGrpSpPr/>
          <p:nvPr/>
        </p:nvGrpSpPr>
        <p:grpSpPr>
          <a:xfrm>
            <a:off x="6337418" y="4314339"/>
            <a:ext cx="670474" cy="661987"/>
            <a:chOff x="6318961" y="2159558"/>
            <a:chExt cx="670474" cy="661987"/>
          </a:xfrm>
        </p:grpSpPr>
        <p:sp>
          <p:nvSpPr>
            <p:cNvPr id="57" name="Rectangle 22">
              <a:extLst>
                <a:ext uri="{FF2B5EF4-FFF2-40B4-BE49-F238E27FC236}">
                  <a16:creationId xmlns:a16="http://schemas.microsoft.com/office/drawing/2014/main" id="{5C488F7B-1447-4B13-B9BB-32DE5F953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8961" y="2159558"/>
              <a:ext cx="670474" cy="661987"/>
            </a:xfrm>
            <a:prstGeom prst="rect">
              <a:avLst/>
            </a:prstGeom>
            <a:noFill/>
            <a:ln w="28575" cap="sq">
              <a:solidFill>
                <a:schemeClr val="tx1"/>
              </a:solidFill>
              <a:miter lim="800000"/>
              <a:headEnd type="none" w="sm" len="sm"/>
              <a:tailEnd type="none" w="lg" len="lg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8" name="Group 33">
              <a:extLst>
                <a:ext uri="{FF2B5EF4-FFF2-40B4-BE49-F238E27FC236}">
                  <a16:creationId xmlns:a16="http://schemas.microsoft.com/office/drawing/2014/main" id="{A193F6E7-5C3A-471C-AF47-98EF668FBB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23759" y="2323529"/>
              <a:ext cx="473579" cy="344524"/>
              <a:chOff x="4681" y="1417"/>
              <a:chExt cx="523" cy="331"/>
            </a:xfrm>
          </p:grpSpPr>
          <p:sp>
            <p:nvSpPr>
              <p:cNvPr id="59" name="Line 34">
                <a:extLst>
                  <a:ext uri="{FF2B5EF4-FFF2-40B4-BE49-F238E27FC236}">
                    <a16:creationId xmlns:a16="http://schemas.microsoft.com/office/drawing/2014/main" id="{987F2865-139A-4DA3-9131-531AC3C2B9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46" y="1422"/>
                <a:ext cx="0" cy="325"/>
              </a:xfrm>
              <a:prstGeom prst="line">
                <a:avLst/>
              </a:prstGeom>
              <a:noFill/>
              <a:ln w="57150" cap="sq">
                <a:solidFill>
                  <a:srgbClr val="002060"/>
                </a:solidFill>
                <a:round/>
                <a:headEnd type="none" w="sm" len="sm"/>
                <a:tailEnd type="none" w="lg" len="lg"/>
              </a:ln>
              <a:effectLst/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0" name="Line 35">
                <a:extLst>
                  <a:ext uri="{FF2B5EF4-FFF2-40B4-BE49-F238E27FC236}">
                    <a16:creationId xmlns:a16="http://schemas.microsoft.com/office/drawing/2014/main" id="{B6794D4E-E058-47B4-AA53-9765A28152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81" y="1748"/>
                <a:ext cx="251" cy="0"/>
              </a:xfrm>
              <a:prstGeom prst="line">
                <a:avLst/>
              </a:prstGeom>
              <a:noFill/>
              <a:ln w="57150" cap="sq">
                <a:solidFill>
                  <a:srgbClr val="002060"/>
                </a:solidFill>
                <a:round/>
                <a:headEnd type="none" w="sm" len="sm"/>
                <a:tailEnd type="none" w="lg" len="lg"/>
              </a:ln>
              <a:effectLst/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1" name="Line 36">
                <a:extLst>
                  <a:ext uri="{FF2B5EF4-FFF2-40B4-BE49-F238E27FC236}">
                    <a16:creationId xmlns:a16="http://schemas.microsoft.com/office/drawing/2014/main" id="{299C410D-2870-454C-8B14-39AA0F766F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53" y="1417"/>
                <a:ext cx="251" cy="0"/>
              </a:xfrm>
              <a:prstGeom prst="line">
                <a:avLst/>
              </a:prstGeom>
              <a:noFill/>
              <a:ln w="57150" cap="sq">
                <a:solidFill>
                  <a:srgbClr val="002060"/>
                </a:solidFill>
                <a:round/>
                <a:headEnd type="none" w="sm" len="sm"/>
                <a:tailEnd type="none" w="lg" len="lg"/>
              </a:ln>
              <a:effectLst/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62" name="Line 23">
            <a:extLst>
              <a:ext uri="{FF2B5EF4-FFF2-40B4-BE49-F238E27FC236}">
                <a16:creationId xmlns:a16="http://schemas.microsoft.com/office/drawing/2014/main" id="{37D55627-EB13-40CA-990C-27E35BA9CC4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65600" y="2155822"/>
            <a:ext cx="2168018" cy="2383333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Line 23">
            <a:extLst>
              <a:ext uri="{FF2B5EF4-FFF2-40B4-BE49-F238E27FC236}">
                <a16:creationId xmlns:a16="http://schemas.microsoft.com/office/drawing/2014/main" id="{14457E8F-03B0-49DE-8EC7-B0099B77708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6075" y="4772008"/>
            <a:ext cx="2181344" cy="446574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BDFBA9-4736-47A5-A0C6-2DB6355C3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71" y="3004188"/>
            <a:ext cx="975471" cy="9754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F6F44F-E69C-4D29-A98C-AC5D7613C40E}"/>
              </a:ext>
            </a:extLst>
          </p:cNvPr>
          <p:cNvSpPr txBox="1"/>
          <p:nvPr/>
        </p:nvSpPr>
        <p:spPr>
          <a:xfrm>
            <a:off x="7248454" y="1590672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BF8C8D6-CD77-4244-9142-32DE1509999B}"/>
              </a:ext>
            </a:extLst>
          </p:cNvPr>
          <p:cNvSpPr txBox="1"/>
          <p:nvPr/>
        </p:nvSpPr>
        <p:spPr>
          <a:xfrm>
            <a:off x="7293409" y="2892286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P</a:t>
            </a:r>
          </a:p>
        </p:txBody>
      </p:sp>
      <p:sp>
        <p:nvSpPr>
          <p:cNvPr id="69" name="Line 29">
            <a:extLst>
              <a:ext uri="{FF2B5EF4-FFF2-40B4-BE49-F238E27FC236}">
                <a16:creationId xmlns:a16="http://schemas.microsoft.com/office/drawing/2014/main" id="{7D6EF356-B63B-4DE2-AE08-17D4F89BA9BA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4835" y="4628050"/>
            <a:ext cx="966787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8CE0FC6-8F93-4DDD-863F-5785D96C1AFB}"/>
              </a:ext>
            </a:extLst>
          </p:cNvPr>
          <p:cNvSpPr txBox="1"/>
          <p:nvPr/>
        </p:nvSpPr>
        <p:spPr>
          <a:xfrm>
            <a:off x="7333005" y="4156138"/>
            <a:ext cx="356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71" name="Line 42">
            <a:extLst>
              <a:ext uri="{FF2B5EF4-FFF2-40B4-BE49-F238E27FC236}">
                <a16:creationId xmlns:a16="http://schemas.microsoft.com/office/drawing/2014/main" id="{14D941EF-7B42-4BFB-BC6A-44060C2ED4CD}"/>
              </a:ext>
            </a:extLst>
          </p:cNvPr>
          <p:cNvSpPr>
            <a:spLocks noChangeShapeType="1"/>
          </p:cNvSpPr>
          <p:nvPr/>
        </p:nvSpPr>
        <p:spPr bwMode="auto">
          <a:xfrm>
            <a:off x="7449791" y="2380455"/>
            <a:ext cx="0" cy="452438"/>
          </a:xfrm>
          <a:prstGeom prst="line">
            <a:avLst/>
          </a:prstGeom>
          <a:noFill/>
          <a:ln w="82550">
            <a:solidFill>
              <a:schemeClr val="tx1"/>
            </a:solidFill>
            <a:prstDash val="sysDot"/>
            <a:round/>
            <a:headEnd type="none" w="sm" len="sm"/>
            <a:tailEnd type="non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Line 42">
            <a:extLst>
              <a:ext uri="{FF2B5EF4-FFF2-40B4-BE49-F238E27FC236}">
                <a16:creationId xmlns:a16="http://schemas.microsoft.com/office/drawing/2014/main" id="{934EF3E7-BF27-49A2-B308-3842AD12D7B5}"/>
              </a:ext>
            </a:extLst>
          </p:cNvPr>
          <p:cNvSpPr>
            <a:spLocks noChangeShapeType="1"/>
          </p:cNvSpPr>
          <p:nvPr/>
        </p:nvSpPr>
        <p:spPr bwMode="auto">
          <a:xfrm>
            <a:off x="7482736" y="3605212"/>
            <a:ext cx="0" cy="452438"/>
          </a:xfrm>
          <a:prstGeom prst="line">
            <a:avLst/>
          </a:prstGeom>
          <a:noFill/>
          <a:ln w="82550">
            <a:solidFill>
              <a:schemeClr val="tx1"/>
            </a:solidFill>
            <a:prstDash val="sysDot"/>
            <a:round/>
            <a:headEnd type="none" w="sm" len="sm"/>
            <a:tailEnd type="non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026CCE1-EC88-4EC3-B9CD-21D637C89BD6}"/>
              </a:ext>
            </a:extLst>
          </p:cNvPr>
          <p:cNvSpPr txBox="1"/>
          <p:nvPr/>
        </p:nvSpPr>
        <p:spPr>
          <a:xfrm>
            <a:off x="4805209" y="5716830"/>
            <a:ext cx="3883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But this cannot distinguish A and Z!</a:t>
            </a:r>
          </a:p>
        </p:txBody>
      </p:sp>
    </p:spTree>
    <p:extLst>
      <p:ext uri="{BB962C8B-B14F-4D97-AF65-F5344CB8AC3E}">
        <p14:creationId xmlns:p14="http://schemas.microsoft.com/office/powerpoint/2010/main" val="31377356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18" name="Text Box 2"/>
          <p:cNvSpPr txBox="1">
            <a:spLocks noChangeArrowheads="1"/>
          </p:cNvSpPr>
          <p:nvPr/>
        </p:nvSpPr>
        <p:spPr bwMode="auto">
          <a:xfrm>
            <a:off x="3245533" y="706921"/>
            <a:ext cx="3264996" cy="52322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 Letter Recognizer</a:t>
            </a:r>
          </a:p>
        </p:txBody>
      </p:sp>
      <p:sp>
        <p:nvSpPr>
          <p:cNvPr id="572419" name="Rectangle 3"/>
          <p:cNvSpPr>
            <a:spLocks noChangeArrowheads="1"/>
          </p:cNvSpPr>
          <p:nvPr/>
        </p:nvSpPr>
        <p:spPr bwMode="auto">
          <a:xfrm>
            <a:off x="818754" y="2936636"/>
            <a:ext cx="1171575" cy="1112838"/>
          </a:xfrm>
          <a:prstGeom prst="rect">
            <a:avLst/>
          </a:prstGeom>
          <a:solidFill>
            <a:srgbClr val="CCFFFF"/>
          </a:solidFill>
          <a:ln w="28575" cap="sq">
            <a:solidFill>
              <a:srgbClr val="000066"/>
            </a:solidFill>
            <a:miter lim="800000"/>
            <a:headEnd type="none" w="sm" len="sm"/>
            <a:tailEnd type="none" w="lg" len="lg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23" name="Rectangle 7"/>
          <p:cNvSpPr>
            <a:spLocks noChangeArrowheads="1"/>
          </p:cNvSpPr>
          <p:nvPr/>
        </p:nvSpPr>
        <p:spPr bwMode="auto">
          <a:xfrm>
            <a:off x="3282950" y="2457450"/>
            <a:ext cx="882650" cy="661987"/>
          </a:xfrm>
          <a:prstGeom prst="rect">
            <a:avLst/>
          </a:prstGeom>
          <a:noFill/>
          <a:ln w="28575" cap="sq">
            <a:solidFill>
              <a:schemeClr val="tx1"/>
            </a:solidFill>
            <a:miter lim="800000"/>
            <a:headEnd type="none" w="sm" len="sm"/>
            <a:tailEnd type="none" w="lg" len="lg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25" name="Rectangle 9"/>
          <p:cNvSpPr>
            <a:spLocks noChangeArrowheads="1"/>
          </p:cNvSpPr>
          <p:nvPr/>
        </p:nvSpPr>
        <p:spPr bwMode="auto">
          <a:xfrm>
            <a:off x="3276600" y="4876800"/>
            <a:ext cx="882650" cy="661987"/>
          </a:xfrm>
          <a:prstGeom prst="rect">
            <a:avLst/>
          </a:prstGeom>
          <a:noFill/>
          <a:ln w="28575" cap="sq">
            <a:solidFill>
              <a:schemeClr val="tx1"/>
            </a:solidFill>
            <a:miter lim="800000"/>
            <a:headEnd type="none" w="sm" len="sm"/>
            <a:tailEnd type="none" w="lg" len="lg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27" name="Line 11"/>
          <p:cNvSpPr>
            <a:spLocks noChangeShapeType="1"/>
          </p:cNvSpPr>
          <p:nvPr/>
        </p:nvSpPr>
        <p:spPr bwMode="auto">
          <a:xfrm flipH="1">
            <a:off x="3578225" y="5024437"/>
            <a:ext cx="220662" cy="357188"/>
          </a:xfrm>
          <a:prstGeom prst="line">
            <a:avLst/>
          </a:prstGeom>
          <a:noFill/>
          <a:ln w="76200" cap="sq">
            <a:solidFill>
              <a:srgbClr val="FF0000"/>
            </a:solidFill>
            <a:round/>
            <a:headEnd type="none" w="sm" len="sm"/>
            <a:tailEnd type="non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BFCF1D6-C218-412A-BEA8-E8F653FE1241}"/>
              </a:ext>
            </a:extLst>
          </p:cNvPr>
          <p:cNvGrpSpPr/>
          <p:nvPr/>
        </p:nvGrpSpPr>
        <p:grpSpPr>
          <a:xfrm>
            <a:off x="3272427" y="3254329"/>
            <a:ext cx="882650" cy="661988"/>
            <a:chOff x="3282950" y="1649412"/>
            <a:chExt cx="882650" cy="661988"/>
          </a:xfrm>
        </p:grpSpPr>
        <p:sp>
          <p:nvSpPr>
            <p:cNvPr id="572422" name="Rectangle 6"/>
            <p:cNvSpPr>
              <a:spLocks noChangeArrowheads="1"/>
            </p:cNvSpPr>
            <p:nvPr/>
          </p:nvSpPr>
          <p:spPr bwMode="auto">
            <a:xfrm>
              <a:off x="3282950" y="1649412"/>
              <a:ext cx="882650" cy="661988"/>
            </a:xfrm>
            <a:prstGeom prst="rect">
              <a:avLst/>
            </a:prstGeom>
            <a:noFill/>
            <a:ln w="28575" cap="sq">
              <a:solidFill>
                <a:schemeClr val="tx1"/>
              </a:solidFill>
              <a:miter lim="800000"/>
              <a:headEnd type="none" w="sm" len="sm"/>
              <a:tailEnd type="none" w="lg" len="lg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2429" name="AutoShape 13"/>
            <p:cNvSpPr>
              <a:spLocks noChangeArrowheads="1"/>
            </p:cNvSpPr>
            <p:nvPr/>
          </p:nvSpPr>
          <p:spPr bwMode="auto">
            <a:xfrm rot="5400000">
              <a:off x="3502818" y="1824037"/>
              <a:ext cx="314325" cy="327025"/>
            </a:xfrm>
            <a:custGeom>
              <a:avLst/>
              <a:gdLst>
                <a:gd name="G0" fmla="+- 5400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400"/>
                <a:gd name="G18" fmla="*/ 5400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400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400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2700 w 21600"/>
                <a:gd name="T15" fmla="*/ 10800 h 21600"/>
                <a:gd name="T16" fmla="*/ 10800 w 21600"/>
                <a:gd name="T17" fmla="*/ 5400 h 21600"/>
                <a:gd name="T18" fmla="*/ 18900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399"/>
                    <a:pt x="16199" y="7817"/>
                    <a:pt x="162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0000"/>
            </a:solidFill>
            <a:ln w="19050" cap="sq">
              <a:solidFill>
                <a:srgbClr val="FF0000"/>
              </a:solidFill>
              <a:miter lim="800000"/>
              <a:headEnd type="none" w="sm" len="sm"/>
              <a:tailEnd type="none" w="lg" len="lg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72430" name="Rectangle 14"/>
          <p:cNvSpPr>
            <a:spLocks noChangeArrowheads="1"/>
          </p:cNvSpPr>
          <p:nvPr/>
        </p:nvSpPr>
        <p:spPr bwMode="auto">
          <a:xfrm>
            <a:off x="3276600" y="4057650"/>
            <a:ext cx="882650" cy="661987"/>
          </a:xfrm>
          <a:prstGeom prst="rect">
            <a:avLst/>
          </a:prstGeom>
          <a:noFill/>
          <a:ln w="28575" cap="sq">
            <a:solidFill>
              <a:schemeClr val="tx1"/>
            </a:solidFill>
            <a:miter lim="800000"/>
            <a:headEnd type="none" w="sm" len="sm"/>
            <a:tailEnd type="none" w="lg" len="lg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31" name="Line 15"/>
          <p:cNvSpPr>
            <a:spLocks noChangeShapeType="1"/>
          </p:cNvSpPr>
          <p:nvPr/>
        </p:nvSpPr>
        <p:spPr bwMode="auto">
          <a:xfrm>
            <a:off x="3714750" y="2606674"/>
            <a:ext cx="0" cy="377825"/>
          </a:xfrm>
          <a:prstGeom prst="line">
            <a:avLst/>
          </a:prstGeom>
          <a:noFill/>
          <a:ln w="76200" cap="sq">
            <a:solidFill>
              <a:srgbClr val="FF0000"/>
            </a:solidFill>
            <a:round/>
            <a:headEnd type="none" w="sm" len="sm"/>
            <a:tailEnd type="non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33" name="Line 17"/>
          <p:cNvSpPr>
            <a:spLocks noChangeShapeType="1"/>
          </p:cNvSpPr>
          <p:nvPr/>
        </p:nvSpPr>
        <p:spPr bwMode="auto">
          <a:xfrm flipV="1">
            <a:off x="2003032" y="1985961"/>
            <a:ext cx="1162444" cy="1149595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34" name="Line 18"/>
          <p:cNvSpPr>
            <a:spLocks noChangeShapeType="1"/>
          </p:cNvSpPr>
          <p:nvPr/>
        </p:nvSpPr>
        <p:spPr bwMode="auto">
          <a:xfrm flipV="1">
            <a:off x="1996085" y="2743199"/>
            <a:ext cx="1221777" cy="560632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35" name="Line 19"/>
          <p:cNvSpPr>
            <a:spLocks noChangeShapeType="1"/>
          </p:cNvSpPr>
          <p:nvPr/>
        </p:nvSpPr>
        <p:spPr bwMode="auto">
          <a:xfrm>
            <a:off x="1996666" y="3513382"/>
            <a:ext cx="1200559" cy="17217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36" name="Line 20"/>
          <p:cNvSpPr>
            <a:spLocks noChangeShapeType="1"/>
          </p:cNvSpPr>
          <p:nvPr/>
        </p:nvSpPr>
        <p:spPr bwMode="auto">
          <a:xfrm>
            <a:off x="1999266" y="3740149"/>
            <a:ext cx="1197960" cy="51593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37" name="Line 21"/>
          <p:cNvSpPr>
            <a:spLocks noChangeShapeType="1"/>
          </p:cNvSpPr>
          <p:nvPr/>
        </p:nvSpPr>
        <p:spPr bwMode="auto">
          <a:xfrm>
            <a:off x="1996666" y="3908424"/>
            <a:ext cx="1211671" cy="1177925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42" name="Line 26"/>
          <p:cNvSpPr>
            <a:spLocks noChangeShapeType="1"/>
          </p:cNvSpPr>
          <p:nvPr/>
        </p:nvSpPr>
        <p:spPr bwMode="auto">
          <a:xfrm>
            <a:off x="4182046" y="1985960"/>
            <a:ext cx="2155372" cy="12699"/>
          </a:xfrm>
          <a:prstGeom prst="line">
            <a:avLst/>
          </a:prstGeom>
          <a:noFill/>
          <a:ln w="28575" cap="sq">
            <a:solidFill>
              <a:srgbClr val="009900"/>
            </a:solidFill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43" name="Line 27"/>
          <p:cNvSpPr>
            <a:spLocks noChangeShapeType="1"/>
          </p:cNvSpPr>
          <p:nvPr/>
        </p:nvSpPr>
        <p:spPr bwMode="auto">
          <a:xfrm flipV="1">
            <a:off x="4161307" y="2113892"/>
            <a:ext cx="2185636" cy="2296743"/>
          </a:xfrm>
          <a:prstGeom prst="line">
            <a:avLst/>
          </a:prstGeom>
          <a:noFill/>
          <a:ln w="28575" cap="sq">
            <a:solidFill>
              <a:srgbClr val="009900"/>
            </a:solidFill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44" name="Line 28"/>
          <p:cNvSpPr>
            <a:spLocks noChangeShapeType="1"/>
          </p:cNvSpPr>
          <p:nvPr/>
        </p:nvSpPr>
        <p:spPr bwMode="auto">
          <a:xfrm flipV="1">
            <a:off x="4168778" y="2281424"/>
            <a:ext cx="2178166" cy="2882151"/>
          </a:xfrm>
          <a:prstGeom prst="line">
            <a:avLst/>
          </a:prstGeom>
          <a:noFill/>
          <a:ln w="28575" cap="sq">
            <a:solidFill>
              <a:srgbClr val="009900"/>
            </a:solidFill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2445" name="Line 29"/>
          <p:cNvSpPr>
            <a:spLocks noChangeShapeType="1"/>
          </p:cNvSpPr>
          <p:nvPr/>
        </p:nvSpPr>
        <p:spPr bwMode="auto">
          <a:xfrm>
            <a:off x="7014835" y="2072152"/>
            <a:ext cx="966787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820074-7AB6-494D-8293-B96FF54A8168}"/>
              </a:ext>
            </a:extLst>
          </p:cNvPr>
          <p:cNvGrpSpPr/>
          <p:nvPr/>
        </p:nvGrpSpPr>
        <p:grpSpPr>
          <a:xfrm>
            <a:off x="6344361" y="1760537"/>
            <a:ext cx="670474" cy="661987"/>
            <a:chOff x="6318961" y="2159558"/>
            <a:chExt cx="670474" cy="661987"/>
          </a:xfrm>
        </p:grpSpPr>
        <p:sp>
          <p:nvSpPr>
            <p:cNvPr id="572438" name="Rectangle 22"/>
            <p:cNvSpPr>
              <a:spLocks noChangeArrowheads="1"/>
            </p:cNvSpPr>
            <p:nvPr/>
          </p:nvSpPr>
          <p:spPr bwMode="auto">
            <a:xfrm>
              <a:off x="6318961" y="2159558"/>
              <a:ext cx="670474" cy="661987"/>
            </a:xfrm>
            <a:prstGeom prst="rect">
              <a:avLst/>
            </a:prstGeom>
            <a:noFill/>
            <a:ln w="28575" cap="sq">
              <a:solidFill>
                <a:schemeClr val="tx1"/>
              </a:solidFill>
              <a:miter lim="800000"/>
              <a:headEnd type="none" w="sm" len="sm"/>
              <a:tailEnd type="none" w="lg" len="lg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72449" name="Group 33"/>
            <p:cNvGrpSpPr>
              <a:grpSpLocks/>
            </p:cNvGrpSpPr>
            <p:nvPr/>
          </p:nvGrpSpPr>
          <p:grpSpPr bwMode="auto">
            <a:xfrm>
              <a:off x="6423759" y="2323529"/>
              <a:ext cx="473579" cy="344524"/>
              <a:chOff x="4681" y="1417"/>
              <a:chExt cx="523" cy="331"/>
            </a:xfrm>
          </p:grpSpPr>
          <p:sp>
            <p:nvSpPr>
              <p:cNvPr id="572450" name="Line 34"/>
              <p:cNvSpPr>
                <a:spLocks noChangeShapeType="1"/>
              </p:cNvSpPr>
              <p:nvPr/>
            </p:nvSpPr>
            <p:spPr bwMode="auto">
              <a:xfrm>
                <a:off x="4946" y="1422"/>
                <a:ext cx="0" cy="325"/>
              </a:xfrm>
              <a:prstGeom prst="line">
                <a:avLst/>
              </a:prstGeom>
              <a:noFill/>
              <a:ln w="57150" cap="sq">
                <a:solidFill>
                  <a:srgbClr val="002060"/>
                </a:solidFill>
                <a:round/>
                <a:headEnd type="none" w="sm" len="sm"/>
                <a:tailEnd type="none" w="lg" len="lg"/>
              </a:ln>
              <a:effectLst/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72451" name="Line 35"/>
              <p:cNvSpPr>
                <a:spLocks noChangeShapeType="1"/>
              </p:cNvSpPr>
              <p:nvPr/>
            </p:nvSpPr>
            <p:spPr bwMode="auto">
              <a:xfrm>
                <a:off x="4681" y="1748"/>
                <a:ext cx="251" cy="0"/>
              </a:xfrm>
              <a:prstGeom prst="line">
                <a:avLst/>
              </a:prstGeom>
              <a:noFill/>
              <a:ln w="57150" cap="sq">
                <a:solidFill>
                  <a:srgbClr val="002060"/>
                </a:solidFill>
                <a:round/>
                <a:headEnd type="none" w="sm" len="sm"/>
                <a:tailEnd type="none" w="lg" len="lg"/>
              </a:ln>
              <a:effectLst/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72452" name="Line 36"/>
              <p:cNvSpPr>
                <a:spLocks noChangeShapeType="1"/>
              </p:cNvSpPr>
              <p:nvPr/>
            </p:nvSpPr>
            <p:spPr bwMode="auto">
              <a:xfrm>
                <a:off x="4953" y="1417"/>
                <a:ext cx="251" cy="0"/>
              </a:xfrm>
              <a:prstGeom prst="line">
                <a:avLst/>
              </a:prstGeom>
              <a:noFill/>
              <a:ln w="57150" cap="sq">
                <a:solidFill>
                  <a:srgbClr val="002060"/>
                </a:solidFill>
                <a:round/>
                <a:headEnd type="none" w="sm" len="sm"/>
                <a:tailEnd type="none" w="lg" len="lg"/>
              </a:ln>
              <a:effectLst/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572458" name="Line 42"/>
          <p:cNvSpPr>
            <a:spLocks noChangeShapeType="1"/>
          </p:cNvSpPr>
          <p:nvPr/>
        </p:nvSpPr>
        <p:spPr bwMode="auto">
          <a:xfrm>
            <a:off x="3722687" y="5602287"/>
            <a:ext cx="0" cy="452438"/>
          </a:xfrm>
          <a:prstGeom prst="line">
            <a:avLst/>
          </a:prstGeom>
          <a:noFill/>
          <a:ln w="82550">
            <a:solidFill>
              <a:schemeClr val="tx1"/>
            </a:solidFill>
            <a:prstDash val="sysDot"/>
            <a:round/>
            <a:headEnd type="none" w="sm" len="sm"/>
            <a:tailEnd type="non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8B1563F-F16F-45A8-8036-D3455A66EF08}"/>
              </a:ext>
            </a:extLst>
          </p:cNvPr>
          <p:cNvGrpSpPr/>
          <p:nvPr/>
        </p:nvGrpSpPr>
        <p:grpSpPr>
          <a:xfrm>
            <a:off x="3286719" y="1671141"/>
            <a:ext cx="882650" cy="661988"/>
            <a:chOff x="3273425" y="3246437"/>
            <a:chExt cx="882650" cy="661988"/>
          </a:xfrm>
        </p:grpSpPr>
        <p:sp>
          <p:nvSpPr>
            <p:cNvPr id="572424" name="Rectangle 8"/>
            <p:cNvSpPr>
              <a:spLocks noChangeArrowheads="1"/>
            </p:cNvSpPr>
            <p:nvPr/>
          </p:nvSpPr>
          <p:spPr bwMode="auto">
            <a:xfrm>
              <a:off x="3273425" y="3246437"/>
              <a:ext cx="882650" cy="661988"/>
            </a:xfrm>
            <a:prstGeom prst="rect">
              <a:avLst/>
            </a:prstGeom>
            <a:noFill/>
            <a:ln w="28575" cap="sq">
              <a:solidFill>
                <a:schemeClr val="tx1"/>
              </a:solidFill>
              <a:miter lim="800000"/>
              <a:headEnd type="none" w="sm" len="sm"/>
              <a:tailEnd type="none" w="lg" len="lg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Line 15">
              <a:extLst>
                <a:ext uri="{FF2B5EF4-FFF2-40B4-BE49-F238E27FC236}">
                  <a16:creationId xmlns:a16="http://schemas.microsoft.com/office/drawing/2014/main" id="{A8174E50-32D5-496A-88C9-D2A0348DC5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45282" y="3530599"/>
              <a:ext cx="354810" cy="0"/>
            </a:xfrm>
            <a:prstGeom prst="line">
              <a:avLst/>
            </a:prstGeom>
            <a:noFill/>
            <a:ln w="76200" cap="sq">
              <a:solidFill>
                <a:srgbClr val="FF0000"/>
              </a:solidFill>
              <a:round/>
              <a:headEnd type="none" w="sm" len="sm"/>
              <a:tailEnd type="none" w="lg" len="lg"/>
            </a:ln>
            <a:effectLst/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6" name="Line 11">
            <a:extLst>
              <a:ext uri="{FF2B5EF4-FFF2-40B4-BE49-F238E27FC236}">
                <a16:creationId xmlns:a16="http://schemas.microsoft.com/office/drawing/2014/main" id="{D0D52D31-7B4B-4EFE-B343-236654E1FED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3306" y="4192587"/>
            <a:ext cx="242888" cy="395288"/>
          </a:xfrm>
          <a:prstGeom prst="line">
            <a:avLst/>
          </a:prstGeom>
          <a:noFill/>
          <a:ln w="76200" cap="sq">
            <a:solidFill>
              <a:srgbClr val="FF0000"/>
            </a:solidFill>
            <a:round/>
            <a:headEnd type="none" w="sm" len="sm"/>
            <a:tailEnd type="non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Rectangle 22">
            <a:extLst>
              <a:ext uri="{FF2B5EF4-FFF2-40B4-BE49-F238E27FC236}">
                <a16:creationId xmlns:a16="http://schemas.microsoft.com/office/drawing/2014/main" id="{C57C8C2D-F592-4AF6-859F-31A12C3BB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418" y="3005929"/>
            <a:ext cx="670474" cy="661987"/>
          </a:xfrm>
          <a:prstGeom prst="rect">
            <a:avLst/>
          </a:prstGeom>
          <a:noFill/>
          <a:ln w="28575" cap="sq">
            <a:solidFill>
              <a:schemeClr val="tx1"/>
            </a:solidFill>
            <a:miter lim="800000"/>
            <a:headEnd type="none" w="sm" len="sm"/>
            <a:tailEnd type="none" w="lg" len="lg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9" name="Group 33">
            <a:extLst>
              <a:ext uri="{FF2B5EF4-FFF2-40B4-BE49-F238E27FC236}">
                <a16:creationId xmlns:a16="http://schemas.microsoft.com/office/drawing/2014/main" id="{69B14763-18FB-4ACF-9AD0-CEBFF2CD80BE}"/>
              </a:ext>
            </a:extLst>
          </p:cNvPr>
          <p:cNvGrpSpPr>
            <a:grpSpLocks/>
          </p:cNvGrpSpPr>
          <p:nvPr/>
        </p:nvGrpSpPr>
        <p:grpSpPr bwMode="auto">
          <a:xfrm>
            <a:off x="6442216" y="3281444"/>
            <a:ext cx="473579" cy="232979"/>
            <a:chOff x="4681" y="1417"/>
            <a:chExt cx="523" cy="331"/>
          </a:xfrm>
        </p:grpSpPr>
        <p:sp>
          <p:nvSpPr>
            <p:cNvPr id="50" name="Line 34">
              <a:extLst>
                <a:ext uri="{FF2B5EF4-FFF2-40B4-BE49-F238E27FC236}">
                  <a16:creationId xmlns:a16="http://schemas.microsoft.com/office/drawing/2014/main" id="{261F1166-81C9-4D9B-8DDA-7684FD99F1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6" y="1422"/>
              <a:ext cx="0" cy="325"/>
            </a:xfrm>
            <a:prstGeom prst="line">
              <a:avLst/>
            </a:prstGeom>
            <a:noFill/>
            <a:ln w="57150" cap="sq">
              <a:solidFill>
                <a:srgbClr val="002060"/>
              </a:solidFill>
              <a:round/>
              <a:headEnd type="none" w="sm" len="sm"/>
              <a:tailEnd type="none" w="lg" len="lg"/>
            </a:ln>
            <a:effectLst/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Line 35">
              <a:extLst>
                <a:ext uri="{FF2B5EF4-FFF2-40B4-BE49-F238E27FC236}">
                  <a16:creationId xmlns:a16="http://schemas.microsoft.com/office/drawing/2014/main" id="{D1AD9DA1-3CFB-4746-A591-D8035B670D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81" y="1748"/>
              <a:ext cx="251" cy="0"/>
            </a:xfrm>
            <a:prstGeom prst="line">
              <a:avLst/>
            </a:prstGeom>
            <a:noFill/>
            <a:ln w="57150" cap="sq">
              <a:solidFill>
                <a:srgbClr val="002060"/>
              </a:solidFill>
              <a:round/>
              <a:headEnd type="none" w="sm" len="sm"/>
              <a:tailEnd type="none" w="lg" len="lg"/>
            </a:ln>
            <a:effectLst/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Line 36">
              <a:extLst>
                <a:ext uri="{FF2B5EF4-FFF2-40B4-BE49-F238E27FC236}">
                  <a16:creationId xmlns:a16="http://schemas.microsoft.com/office/drawing/2014/main" id="{91BA695D-316A-45A5-B526-DC3C3AF051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53" y="1417"/>
              <a:ext cx="251" cy="0"/>
            </a:xfrm>
            <a:prstGeom prst="line">
              <a:avLst/>
            </a:prstGeom>
            <a:noFill/>
            <a:ln w="57150" cap="sq">
              <a:solidFill>
                <a:srgbClr val="002060"/>
              </a:solidFill>
              <a:round/>
              <a:headEnd type="none" w="sm" len="sm"/>
              <a:tailEnd type="none" w="lg" len="lg"/>
            </a:ln>
            <a:effectLst/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3" name="Line 23">
            <a:extLst>
              <a:ext uri="{FF2B5EF4-FFF2-40B4-BE49-F238E27FC236}">
                <a16:creationId xmlns:a16="http://schemas.microsoft.com/office/drawing/2014/main" id="{57420B4E-8FA7-4DAA-AAFA-E2A1943E7C81}"/>
              </a:ext>
            </a:extLst>
          </p:cNvPr>
          <p:cNvSpPr>
            <a:spLocks noChangeShapeType="1"/>
          </p:cNvSpPr>
          <p:nvPr/>
        </p:nvSpPr>
        <p:spPr bwMode="auto">
          <a:xfrm>
            <a:off x="4165600" y="2773076"/>
            <a:ext cx="2170954" cy="404821"/>
          </a:xfrm>
          <a:prstGeom prst="line">
            <a:avLst/>
          </a:prstGeom>
          <a:noFill/>
          <a:ln w="28575" cap="sq">
            <a:solidFill>
              <a:srgbClr val="009900"/>
            </a:solidFill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Line 23">
            <a:extLst>
              <a:ext uri="{FF2B5EF4-FFF2-40B4-BE49-F238E27FC236}">
                <a16:creationId xmlns:a16="http://schemas.microsoft.com/office/drawing/2014/main" id="{10EAAD0F-A317-4B02-94BF-ECE8B1E7D31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84650" y="3323948"/>
            <a:ext cx="2148968" cy="259037"/>
          </a:xfrm>
          <a:prstGeom prst="line">
            <a:avLst/>
          </a:prstGeom>
          <a:noFill/>
          <a:ln w="28575" cap="sq">
            <a:solidFill>
              <a:srgbClr val="009900"/>
            </a:solidFill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Line 29">
            <a:extLst>
              <a:ext uri="{FF2B5EF4-FFF2-40B4-BE49-F238E27FC236}">
                <a16:creationId xmlns:a16="http://schemas.microsoft.com/office/drawing/2014/main" id="{826176D4-1AC0-419C-956D-FDCE3A9A61EA}"/>
              </a:ext>
            </a:extLst>
          </p:cNvPr>
          <p:cNvSpPr>
            <a:spLocks noChangeShapeType="1"/>
          </p:cNvSpPr>
          <p:nvPr/>
        </p:nvSpPr>
        <p:spPr bwMode="auto">
          <a:xfrm>
            <a:off x="7007892" y="3335989"/>
            <a:ext cx="966787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Rectangle 22">
            <a:extLst>
              <a:ext uri="{FF2B5EF4-FFF2-40B4-BE49-F238E27FC236}">
                <a16:creationId xmlns:a16="http://schemas.microsoft.com/office/drawing/2014/main" id="{5C488F7B-1447-4B13-B9BB-32DE5F953B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418" y="4314339"/>
            <a:ext cx="670474" cy="661987"/>
          </a:xfrm>
          <a:prstGeom prst="rect">
            <a:avLst/>
          </a:prstGeom>
          <a:noFill/>
          <a:ln w="28575" cap="sq">
            <a:solidFill>
              <a:schemeClr val="tx1"/>
            </a:solidFill>
            <a:miter lim="800000"/>
            <a:headEnd type="none" w="sm" len="sm"/>
            <a:tailEnd type="none" w="lg" len="lg"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8" name="Group 33">
            <a:extLst>
              <a:ext uri="{FF2B5EF4-FFF2-40B4-BE49-F238E27FC236}">
                <a16:creationId xmlns:a16="http://schemas.microsoft.com/office/drawing/2014/main" id="{A193F6E7-5C3A-471C-AF47-98EF668FBB15}"/>
              </a:ext>
            </a:extLst>
          </p:cNvPr>
          <p:cNvGrpSpPr>
            <a:grpSpLocks/>
          </p:cNvGrpSpPr>
          <p:nvPr/>
        </p:nvGrpSpPr>
        <p:grpSpPr bwMode="auto">
          <a:xfrm>
            <a:off x="6442216" y="4587874"/>
            <a:ext cx="473579" cy="234959"/>
            <a:chOff x="4681" y="1417"/>
            <a:chExt cx="523" cy="331"/>
          </a:xfrm>
        </p:grpSpPr>
        <p:sp>
          <p:nvSpPr>
            <p:cNvPr id="59" name="Line 34">
              <a:extLst>
                <a:ext uri="{FF2B5EF4-FFF2-40B4-BE49-F238E27FC236}">
                  <a16:creationId xmlns:a16="http://schemas.microsoft.com/office/drawing/2014/main" id="{987F2865-139A-4DA3-9131-531AC3C2B9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6" y="1422"/>
              <a:ext cx="0" cy="325"/>
            </a:xfrm>
            <a:prstGeom prst="line">
              <a:avLst/>
            </a:prstGeom>
            <a:noFill/>
            <a:ln w="57150" cap="sq">
              <a:solidFill>
                <a:srgbClr val="002060"/>
              </a:solidFill>
              <a:round/>
              <a:headEnd type="none" w="sm" len="sm"/>
              <a:tailEnd type="none" w="lg" len="lg"/>
            </a:ln>
            <a:effectLst/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Line 35">
              <a:extLst>
                <a:ext uri="{FF2B5EF4-FFF2-40B4-BE49-F238E27FC236}">
                  <a16:creationId xmlns:a16="http://schemas.microsoft.com/office/drawing/2014/main" id="{B6794D4E-E058-47B4-AA53-9765A28152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81" y="1748"/>
              <a:ext cx="251" cy="0"/>
            </a:xfrm>
            <a:prstGeom prst="line">
              <a:avLst/>
            </a:prstGeom>
            <a:noFill/>
            <a:ln w="57150" cap="sq">
              <a:solidFill>
                <a:srgbClr val="002060"/>
              </a:solidFill>
              <a:round/>
              <a:headEnd type="none" w="sm" len="sm"/>
              <a:tailEnd type="none" w="lg" len="lg"/>
            </a:ln>
            <a:effectLst/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Line 36">
              <a:extLst>
                <a:ext uri="{FF2B5EF4-FFF2-40B4-BE49-F238E27FC236}">
                  <a16:creationId xmlns:a16="http://schemas.microsoft.com/office/drawing/2014/main" id="{299C410D-2870-454C-8B14-39AA0F766F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53" y="1417"/>
              <a:ext cx="251" cy="0"/>
            </a:xfrm>
            <a:prstGeom prst="line">
              <a:avLst/>
            </a:prstGeom>
            <a:noFill/>
            <a:ln w="57150" cap="sq">
              <a:solidFill>
                <a:srgbClr val="002060"/>
              </a:solidFill>
              <a:round/>
              <a:headEnd type="none" w="sm" len="sm"/>
              <a:tailEnd type="none" w="lg" len="lg"/>
            </a:ln>
            <a:effectLst/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2" name="Line 23">
            <a:extLst>
              <a:ext uri="{FF2B5EF4-FFF2-40B4-BE49-F238E27FC236}">
                <a16:creationId xmlns:a16="http://schemas.microsoft.com/office/drawing/2014/main" id="{37D55627-EB13-40CA-990C-27E35BA9CC4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65600" y="2155822"/>
            <a:ext cx="2168018" cy="2383333"/>
          </a:xfrm>
          <a:prstGeom prst="line">
            <a:avLst/>
          </a:prstGeom>
          <a:noFill/>
          <a:ln w="28575" cap="sq">
            <a:solidFill>
              <a:srgbClr val="009900"/>
            </a:solidFill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Line 23">
            <a:extLst>
              <a:ext uri="{FF2B5EF4-FFF2-40B4-BE49-F238E27FC236}">
                <a16:creationId xmlns:a16="http://schemas.microsoft.com/office/drawing/2014/main" id="{14457E8F-03B0-49DE-8EC7-B0099B77708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6075" y="4772008"/>
            <a:ext cx="2181344" cy="446574"/>
          </a:xfrm>
          <a:prstGeom prst="line">
            <a:avLst/>
          </a:prstGeom>
          <a:noFill/>
          <a:ln w="28575" cap="sq">
            <a:solidFill>
              <a:srgbClr val="009900"/>
            </a:solidFill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BDFBA9-4736-47A5-A0C6-2DB6355C3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71" y="3004188"/>
            <a:ext cx="975471" cy="9754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F6F44F-E69C-4D29-A98C-AC5D7613C40E}"/>
              </a:ext>
            </a:extLst>
          </p:cNvPr>
          <p:cNvSpPr txBox="1"/>
          <p:nvPr/>
        </p:nvSpPr>
        <p:spPr>
          <a:xfrm>
            <a:off x="7248454" y="1590672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BF8C8D6-CD77-4244-9142-32DE1509999B}"/>
              </a:ext>
            </a:extLst>
          </p:cNvPr>
          <p:cNvSpPr txBox="1"/>
          <p:nvPr/>
        </p:nvSpPr>
        <p:spPr>
          <a:xfrm>
            <a:off x="7293409" y="2892286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P</a:t>
            </a:r>
          </a:p>
        </p:txBody>
      </p:sp>
      <p:sp>
        <p:nvSpPr>
          <p:cNvPr id="69" name="Line 29">
            <a:extLst>
              <a:ext uri="{FF2B5EF4-FFF2-40B4-BE49-F238E27FC236}">
                <a16:creationId xmlns:a16="http://schemas.microsoft.com/office/drawing/2014/main" id="{7D6EF356-B63B-4DE2-AE08-17D4F89BA9BA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4835" y="4628050"/>
            <a:ext cx="966787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8CE0FC6-8F93-4DDD-863F-5785D96C1AFB}"/>
              </a:ext>
            </a:extLst>
          </p:cNvPr>
          <p:cNvSpPr txBox="1"/>
          <p:nvPr/>
        </p:nvSpPr>
        <p:spPr>
          <a:xfrm>
            <a:off x="7333005" y="4156138"/>
            <a:ext cx="356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71" name="Line 42">
            <a:extLst>
              <a:ext uri="{FF2B5EF4-FFF2-40B4-BE49-F238E27FC236}">
                <a16:creationId xmlns:a16="http://schemas.microsoft.com/office/drawing/2014/main" id="{14D941EF-7B42-4BFB-BC6A-44060C2ED4CD}"/>
              </a:ext>
            </a:extLst>
          </p:cNvPr>
          <p:cNvSpPr>
            <a:spLocks noChangeShapeType="1"/>
          </p:cNvSpPr>
          <p:nvPr/>
        </p:nvSpPr>
        <p:spPr bwMode="auto">
          <a:xfrm>
            <a:off x="7449791" y="2380455"/>
            <a:ext cx="0" cy="452438"/>
          </a:xfrm>
          <a:prstGeom prst="line">
            <a:avLst/>
          </a:prstGeom>
          <a:noFill/>
          <a:ln w="82550">
            <a:solidFill>
              <a:schemeClr val="tx1"/>
            </a:solidFill>
            <a:prstDash val="sysDot"/>
            <a:round/>
            <a:headEnd type="none" w="sm" len="sm"/>
            <a:tailEnd type="non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Line 42">
            <a:extLst>
              <a:ext uri="{FF2B5EF4-FFF2-40B4-BE49-F238E27FC236}">
                <a16:creationId xmlns:a16="http://schemas.microsoft.com/office/drawing/2014/main" id="{934EF3E7-BF27-49A2-B308-3842AD12D7B5}"/>
              </a:ext>
            </a:extLst>
          </p:cNvPr>
          <p:cNvSpPr>
            <a:spLocks noChangeShapeType="1"/>
          </p:cNvSpPr>
          <p:nvPr/>
        </p:nvSpPr>
        <p:spPr bwMode="auto">
          <a:xfrm>
            <a:off x="7482736" y="3605212"/>
            <a:ext cx="0" cy="452438"/>
          </a:xfrm>
          <a:prstGeom prst="line">
            <a:avLst/>
          </a:prstGeom>
          <a:noFill/>
          <a:ln w="82550">
            <a:solidFill>
              <a:schemeClr val="tx1"/>
            </a:solidFill>
            <a:prstDash val="sysDot"/>
            <a:round/>
            <a:headEnd type="none" w="sm" len="sm"/>
            <a:tailEnd type="none" w="lg" len="lg"/>
          </a:ln>
          <a:effectLst/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026CCE1-EC88-4EC3-B9CD-21D637C89BD6}"/>
              </a:ext>
            </a:extLst>
          </p:cNvPr>
          <p:cNvSpPr txBox="1"/>
          <p:nvPr/>
        </p:nvSpPr>
        <p:spPr>
          <a:xfrm>
            <a:off x="4725948" y="5266976"/>
            <a:ext cx="34488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Add inhibition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Change threshold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       Can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distinguish A and Z!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9CA7E7A-C553-49AF-ACE5-94651EC2174D}"/>
              </a:ext>
            </a:extLst>
          </p:cNvPr>
          <p:cNvSpPr txBox="1"/>
          <p:nvPr/>
        </p:nvSpPr>
        <p:spPr>
          <a:xfrm>
            <a:off x="6039453" y="160039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53E0E0-D9F9-4DE2-897C-F1360E9521C0}"/>
              </a:ext>
            </a:extLst>
          </p:cNvPr>
          <p:cNvSpPr txBox="1"/>
          <p:nvPr/>
        </p:nvSpPr>
        <p:spPr>
          <a:xfrm>
            <a:off x="5967372" y="189661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9C2EC90-7DFB-41AB-A060-D429575A7052}"/>
              </a:ext>
            </a:extLst>
          </p:cNvPr>
          <p:cNvSpPr txBox="1"/>
          <p:nvPr/>
        </p:nvSpPr>
        <p:spPr>
          <a:xfrm>
            <a:off x="6087487" y="228218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B9F1398-5B0A-4DE3-8295-70FE6ED80207}"/>
              </a:ext>
            </a:extLst>
          </p:cNvPr>
          <p:cNvSpPr txBox="1"/>
          <p:nvPr/>
        </p:nvSpPr>
        <p:spPr>
          <a:xfrm>
            <a:off x="6039453" y="275822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1A27E49-B82B-4036-AC06-1B5659B0082F}"/>
              </a:ext>
            </a:extLst>
          </p:cNvPr>
          <p:cNvSpPr txBox="1"/>
          <p:nvPr/>
        </p:nvSpPr>
        <p:spPr>
          <a:xfrm>
            <a:off x="6039453" y="318849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A11DBD7-AD7A-4576-8621-E4777C59963C}"/>
              </a:ext>
            </a:extLst>
          </p:cNvPr>
          <p:cNvSpPr txBox="1"/>
          <p:nvPr/>
        </p:nvSpPr>
        <p:spPr>
          <a:xfrm>
            <a:off x="6076871" y="399448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+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B46258F-3C31-462A-B54D-C046322C74C8}"/>
              </a:ext>
            </a:extLst>
          </p:cNvPr>
          <p:cNvSpPr txBox="1"/>
          <p:nvPr/>
        </p:nvSpPr>
        <p:spPr>
          <a:xfrm>
            <a:off x="6039453" y="4648937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+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11B7AE-CDB4-416A-8108-DD8E3CE5B561}"/>
              </a:ext>
            </a:extLst>
          </p:cNvPr>
          <p:cNvCxnSpPr>
            <a:cxnSpLocks/>
          </p:cNvCxnSpPr>
          <p:nvPr/>
        </p:nvCxnSpPr>
        <p:spPr>
          <a:xfrm>
            <a:off x="4168777" y="4536237"/>
            <a:ext cx="2175584" cy="91813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B678A3E9-F5A9-4C39-B6AC-CAAF6F1439BE}"/>
              </a:ext>
            </a:extLst>
          </p:cNvPr>
          <p:cNvSpPr txBox="1"/>
          <p:nvPr/>
        </p:nvSpPr>
        <p:spPr>
          <a:xfrm>
            <a:off x="6052080" y="4268276"/>
            <a:ext cx="295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4A50E3-70A4-496E-9DDE-7F48D61A0149}"/>
              </a:ext>
            </a:extLst>
          </p:cNvPr>
          <p:cNvSpPr txBox="1"/>
          <p:nvPr/>
        </p:nvSpPr>
        <p:spPr>
          <a:xfrm>
            <a:off x="6669498" y="1928814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57A59AA-8DF7-493A-8F2B-D6F126C3E3D0}"/>
              </a:ext>
            </a:extLst>
          </p:cNvPr>
          <p:cNvSpPr txBox="1"/>
          <p:nvPr/>
        </p:nvSpPr>
        <p:spPr>
          <a:xfrm>
            <a:off x="6661119" y="3228945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542628F-1195-41D1-882D-589630DE0976}"/>
              </a:ext>
            </a:extLst>
          </p:cNvPr>
          <p:cNvSpPr txBox="1"/>
          <p:nvPr/>
        </p:nvSpPr>
        <p:spPr>
          <a:xfrm>
            <a:off x="6670394" y="4548329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127619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 Box 2">
            <a:extLst>
              <a:ext uri="{FF2B5EF4-FFF2-40B4-BE49-F238E27FC236}">
                <a16:creationId xmlns:a16="http://schemas.microsoft.com/office/drawing/2014/main" id="{08606B81-4317-48FB-933B-81448488B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9917" y="735306"/>
            <a:ext cx="4257769" cy="52322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Sharper Feature Detectors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DF15A1E6-F566-4AEF-9AB8-3D01B280E325}"/>
              </a:ext>
            </a:extLst>
          </p:cNvPr>
          <p:cNvSpPr txBox="1"/>
          <p:nvPr/>
        </p:nvSpPr>
        <p:spPr>
          <a:xfrm>
            <a:off x="574101" y="1441576"/>
            <a:ext cx="1428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Input Image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37BDDB1-D570-41FB-BA64-5B7C9EC0880F}"/>
              </a:ext>
            </a:extLst>
          </p:cNvPr>
          <p:cNvGrpSpPr/>
          <p:nvPr/>
        </p:nvGrpSpPr>
        <p:grpSpPr>
          <a:xfrm>
            <a:off x="478697" y="1909481"/>
            <a:ext cx="3886200" cy="1524000"/>
            <a:chOff x="775447" y="1909481"/>
            <a:chExt cx="3886200" cy="152400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49B6B01-97F1-4325-AC12-6455F13C0040}"/>
                </a:ext>
              </a:extLst>
            </p:cNvPr>
            <p:cNvSpPr/>
            <p:nvPr/>
          </p:nvSpPr>
          <p:spPr>
            <a:xfrm>
              <a:off x="3442447" y="2404781"/>
              <a:ext cx="533400" cy="533400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rgbClr val="FF99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28AD896-3D00-4E80-8C11-81FFD9A7E298}"/>
                </a:ext>
              </a:extLst>
            </p:cNvPr>
            <p:cNvCxnSpPr>
              <a:stCxn id="33" idx="6"/>
            </p:cNvCxnSpPr>
            <p:nvPr/>
          </p:nvCxnSpPr>
          <p:spPr>
            <a:xfrm>
              <a:off x="3975847" y="2671481"/>
              <a:ext cx="685800" cy="0"/>
            </a:xfrm>
            <a:prstGeom prst="straightConnector1">
              <a:avLst/>
            </a:prstGeom>
            <a:ln w="38100">
              <a:solidFill>
                <a:srgbClr val="FF9900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142C879D-0C38-46BB-BB17-9CEF8F2B42A1}"/>
                </a:ext>
              </a:extLst>
            </p:cNvPr>
            <p:cNvSpPr txBox="1"/>
            <p:nvPr/>
          </p:nvSpPr>
          <p:spPr>
            <a:xfrm>
              <a:off x="4184821" y="2196353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FBB13AA-3C15-4B78-92AC-E73FD7A1B715}"/>
                </a:ext>
              </a:extLst>
            </p:cNvPr>
            <p:cNvGrpSpPr/>
            <p:nvPr/>
          </p:nvGrpSpPr>
          <p:grpSpPr>
            <a:xfrm>
              <a:off x="775447" y="1909481"/>
              <a:ext cx="1524000" cy="1524000"/>
              <a:chOff x="775447" y="1909481"/>
              <a:chExt cx="1524000" cy="152400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6B1F1C1-AD6F-4ED0-A23D-84A9E7CE894F}"/>
                  </a:ext>
                </a:extLst>
              </p:cNvPr>
              <p:cNvGrpSpPr/>
              <p:nvPr/>
            </p:nvGrpSpPr>
            <p:grpSpPr>
              <a:xfrm>
                <a:off x="775447" y="1909481"/>
                <a:ext cx="1524000" cy="304800"/>
                <a:chOff x="2438400" y="1905000"/>
                <a:chExt cx="1524000" cy="304800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13B1E1B1-B548-44F6-A1D4-942E8625174B}"/>
                    </a:ext>
                  </a:extLst>
                </p:cNvPr>
                <p:cNvSpPr/>
                <p:nvPr/>
              </p:nvSpPr>
              <p:spPr>
                <a:xfrm>
                  <a:off x="2438400" y="1905000"/>
                  <a:ext cx="304800" cy="304800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944C0B3C-57F7-4511-BE4F-58A247BA4F51}"/>
                    </a:ext>
                  </a:extLst>
                </p:cNvPr>
                <p:cNvSpPr/>
                <p:nvPr/>
              </p:nvSpPr>
              <p:spPr>
                <a:xfrm>
                  <a:off x="2743200" y="1905000"/>
                  <a:ext cx="304800" cy="304800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EF2A96FF-C723-44A2-BF71-DCA759A23D66}"/>
                    </a:ext>
                  </a:extLst>
                </p:cNvPr>
                <p:cNvSpPr/>
                <p:nvPr/>
              </p:nvSpPr>
              <p:spPr>
                <a:xfrm>
                  <a:off x="3048000" y="1905000"/>
                  <a:ext cx="304800" cy="304800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08D30DA7-8F29-4C1B-A766-4495273E17D6}"/>
                    </a:ext>
                  </a:extLst>
                </p:cNvPr>
                <p:cNvSpPr/>
                <p:nvPr/>
              </p:nvSpPr>
              <p:spPr>
                <a:xfrm>
                  <a:off x="3352800" y="1905000"/>
                  <a:ext cx="304800" cy="304800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E369528A-E14B-45F0-A7DE-CCC2F0450F2C}"/>
                    </a:ext>
                  </a:extLst>
                </p:cNvPr>
                <p:cNvSpPr/>
                <p:nvPr/>
              </p:nvSpPr>
              <p:spPr>
                <a:xfrm>
                  <a:off x="3657600" y="1905000"/>
                  <a:ext cx="304800" cy="304800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6B36F98D-3554-4A63-9B8D-716A87755422}"/>
                  </a:ext>
                </a:extLst>
              </p:cNvPr>
              <p:cNvGrpSpPr/>
              <p:nvPr/>
            </p:nvGrpSpPr>
            <p:grpSpPr>
              <a:xfrm>
                <a:off x="775447" y="2214281"/>
                <a:ext cx="1524000" cy="304800"/>
                <a:chOff x="2438400" y="1905000"/>
                <a:chExt cx="1524000" cy="304800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AA0D259B-528D-4620-B18A-8C789A1503F9}"/>
                    </a:ext>
                  </a:extLst>
                </p:cNvPr>
                <p:cNvSpPr/>
                <p:nvPr/>
              </p:nvSpPr>
              <p:spPr>
                <a:xfrm>
                  <a:off x="2438400" y="1905000"/>
                  <a:ext cx="304800" cy="304800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C03A94D-70E9-4BC4-954B-A13756D88848}"/>
                    </a:ext>
                  </a:extLst>
                </p:cNvPr>
                <p:cNvSpPr/>
                <p:nvPr/>
              </p:nvSpPr>
              <p:spPr>
                <a:xfrm>
                  <a:off x="2743200" y="1905000"/>
                  <a:ext cx="304800" cy="304800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EC174566-9E07-46B6-A5B1-70D93E7474E3}"/>
                    </a:ext>
                  </a:extLst>
                </p:cNvPr>
                <p:cNvSpPr/>
                <p:nvPr/>
              </p:nvSpPr>
              <p:spPr>
                <a:xfrm>
                  <a:off x="3048000" y="1905000"/>
                  <a:ext cx="304800" cy="30480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F3EDB474-131E-4003-8164-123600A32D50}"/>
                    </a:ext>
                  </a:extLst>
                </p:cNvPr>
                <p:cNvSpPr/>
                <p:nvPr/>
              </p:nvSpPr>
              <p:spPr>
                <a:xfrm>
                  <a:off x="3352800" y="1905000"/>
                  <a:ext cx="304800" cy="304800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B51CF7F-5B18-4A76-B859-C77F24E8A354}"/>
                    </a:ext>
                  </a:extLst>
                </p:cNvPr>
                <p:cNvSpPr/>
                <p:nvPr/>
              </p:nvSpPr>
              <p:spPr>
                <a:xfrm>
                  <a:off x="3657600" y="1905000"/>
                  <a:ext cx="304800" cy="304800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7F8805A-1E74-4ECC-9F1D-69767B753A29}"/>
                  </a:ext>
                </a:extLst>
              </p:cNvPr>
              <p:cNvGrpSpPr/>
              <p:nvPr/>
            </p:nvGrpSpPr>
            <p:grpSpPr>
              <a:xfrm>
                <a:off x="775447" y="2519081"/>
                <a:ext cx="1524000" cy="304800"/>
                <a:chOff x="2438400" y="1905000"/>
                <a:chExt cx="1524000" cy="304800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66BB0B9E-8C8B-4BE8-B6F3-D1234D51754A}"/>
                    </a:ext>
                  </a:extLst>
                </p:cNvPr>
                <p:cNvSpPr/>
                <p:nvPr/>
              </p:nvSpPr>
              <p:spPr>
                <a:xfrm>
                  <a:off x="2438400" y="1905000"/>
                  <a:ext cx="304800" cy="304800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F7C3ED95-E44D-4C30-AEBC-28CCC422EE2D}"/>
                    </a:ext>
                  </a:extLst>
                </p:cNvPr>
                <p:cNvSpPr/>
                <p:nvPr/>
              </p:nvSpPr>
              <p:spPr>
                <a:xfrm>
                  <a:off x="2743200" y="1905000"/>
                  <a:ext cx="304800" cy="304800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9326D741-1DE9-4EA2-8BC5-3AF026B0ABE6}"/>
                    </a:ext>
                  </a:extLst>
                </p:cNvPr>
                <p:cNvSpPr/>
                <p:nvPr/>
              </p:nvSpPr>
              <p:spPr>
                <a:xfrm>
                  <a:off x="3048000" y="1905000"/>
                  <a:ext cx="304800" cy="30480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DB5BF1B-74F4-4473-8EC0-8A5CC1341C43}"/>
                    </a:ext>
                  </a:extLst>
                </p:cNvPr>
                <p:cNvSpPr/>
                <p:nvPr/>
              </p:nvSpPr>
              <p:spPr>
                <a:xfrm>
                  <a:off x="3352800" y="1905000"/>
                  <a:ext cx="304800" cy="304800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B604A11A-9C24-4B10-ADAB-3528729AB88C}"/>
                    </a:ext>
                  </a:extLst>
                </p:cNvPr>
                <p:cNvSpPr/>
                <p:nvPr/>
              </p:nvSpPr>
              <p:spPr>
                <a:xfrm>
                  <a:off x="3657600" y="1905000"/>
                  <a:ext cx="304800" cy="304800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2648F2F9-9CD6-499E-AE7C-50EDAFB3A1EE}"/>
                  </a:ext>
                </a:extLst>
              </p:cNvPr>
              <p:cNvGrpSpPr/>
              <p:nvPr/>
            </p:nvGrpSpPr>
            <p:grpSpPr>
              <a:xfrm>
                <a:off x="775447" y="2828363"/>
                <a:ext cx="1524000" cy="304800"/>
                <a:chOff x="2438400" y="1905000"/>
                <a:chExt cx="1524000" cy="304800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6E376726-8820-42A1-AFB7-1ACF002879B9}"/>
                    </a:ext>
                  </a:extLst>
                </p:cNvPr>
                <p:cNvSpPr/>
                <p:nvPr/>
              </p:nvSpPr>
              <p:spPr>
                <a:xfrm>
                  <a:off x="2438400" y="1905000"/>
                  <a:ext cx="304800" cy="304800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52CE60E7-C45A-41DE-9DAA-62A8FAF5575A}"/>
                    </a:ext>
                  </a:extLst>
                </p:cNvPr>
                <p:cNvSpPr/>
                <p:nvPr/>
              </p:nvSpPr>
              <p:spPr>
                <a:xfrm>
                  <a:off x="2743200" y="1905000"/>
                  <a:ext cx="304800" cy="304800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EE0B44A5-C625-4852-A7AA-72FC3298B5EC}"/>
                    </a:ext>
                  </a:extLst>
                </p:cNvPr>
                <p:cNvSpPr/>
                <p:nvPr/>
              </p:nvSpPr>
              <p:spPr>
                <a:xfrm>
                  <a:off x="3048000" y="1905000"/>
                  <a:ext cx="304800" cy="30480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CD3742C-2818-49D6-BB88-073F87C3E9B1}"/>
                    </a:ext>
                  </a:extLst>
                </p:cNvPr>
                <p:cNvSpPr/>
                <p:nvPr/>
              </p:nvSpPr>
              <p:spPr>
                <a:xfrm>
                  <a:off x="3352800" y="1905000"/>
                  <a:ext cx="304800" cy="304800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C4F09083-49DB-42BB-B3AA-F2580D9F4C2D}"/>
                    </a:ext>
                  </a:extLst>
                </p:cNvPr>
                <p:cNvSpPr/>
                <p:nvPr/>
              </p:nvSpPr>
              <p:spPr>
                <a:xfrm>
                  <a:off x="3657600" y="1905000"/>
                  <a:ext cx="304800" cy="304800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1A1DCBB-3B53-4710-921C-A612F7B2BE84}"/>
                  </a:ext>
                </a:extLst>
              </p:cNvPr>
              <p:cNvGrpSpPr/>
              <p:nvPr/>
            </p:nvGrpSpPr>
            <p:grpSpPr>
              <a:xfrm>
                <a:off x="775447" y="3128681"/>
                <a:ext cx="1524000" cy="304800"/>
                <a:chOff x="2438400" y="1905000"/>
                <a:chExt cx="1524000" cy="304800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F1FA0ED-5041-4000-9761-688BE0574F65}"/>
                    </a:ext>
                  </a:extLst>
                </p:cNvPr>
                <p:cNvSpPr/>
                <p:nvPr/>
              </p:nvSpPr>
              <p:spPr>
                <a:xfrm>
                  <a:off x="2438400" y="1905000"/>
                  <a:ext cx="304800" cy="304800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A21EECC5-1690-42E6-BCBC-5B367DF91945}"/>
                    </a:ext>
                  </a:extLst>
                </p:cNvPr>
                <p:cNvSpPr/>
                <p:nvPr/>
              </p:nvSpPr>
              <p:spPr>
                <a:xfrm>
                  <a:off x="2743200" y="1905000"/>
                  <a:ext cx="304800" cy="304800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0CD56A0-D990-452A-8BC7-FABAB8A0AEEF}"/>
                    </a:ext>
                  </a:extLst>
                </p:cNvPr>
                <p:cNvSpPr/>
                <p:nvPr/>
              </p:nvSpPr>
              <p:spPr>
                <a:xfrm>
                  <a:off x="3048000" y="1905000"/>
                  <a:ext cx="304800" cy="304800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8208104F-2887-4A16-AEA3-CA2E11B5006D}"/>
                    </a:ext>
                  </a:extLst>
                </p:cNvPr>
                <p:cNvSpPr/>
                <p:nvPr/>
              </p:nvSpPr>
              <p:spPr>
                <a:xfrm>
                  <a:off x="3352800" y="1905000"/>
                  <a:ext cx="304800" cy="304800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00A7792B-614D-4CDB-B1C4-47533354DBC0}"/>
                    </a:ext>
                  </a:extLst>
                </p:cNvPr>
                <p:cNvSpPr/>
                <p:nvPr/>
              </p:nvSpPr>
              <p:spPr>
                <a:xfrm>
                  <a:off x="3657600" y="1905000"/>
                  <a:ext cx="304800" cy="304800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C6C653E-F301-414A-9169-F1CBB2BC4607}"/>
                </a:ext>
              </a:extLst>
            </p:cNvPr>
            <p:cNvGrpSpPr/>
            <p:nvPr/>
          </p:nvGrpSpPr>
          <p:grpSpPr>
            <a:xfrm>
              <a:off x="3585034" y="2552700"/>
              <a:ext cx="228600" cy="228600"/>
              <a:chOff x="3585034" y="2552700"/>
              <a:chExt cx="228600" cy="228600"/>
            </a:xfrm>
          </p:grpSpPr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64477241-437B-40DC-A1A1-0148E301E821}"/>
                  </a:ext>
                </a:extLst>
              </p:cNvPr>
              <p:cNvCxnSpPr/>
              <p:nvPr/>
            </p:nvCxnSpPr>
            <p:spPr>
              <a:xfrm>
                <a:off x="3585034" y="2781300"/>
                <a:ext cx="114300" cy="0"/>
              </a:xfrm>
              <a:prstGeom prst="line">
                <a:avLst/>
              </a:prstGeom>
              <a:ln w="38100">
                <a:solidFill>
                  <a:srgbClr val="FFFF99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27552C3-B554-4C5D-9576-56A7F16B9FED}"/>
                  </a:ext>
                </a:extLst>
              </p:cNvPr>
              <p:cNvCxnSpPr/>
              <p:nvPr/>
            </p:nvCxnSpPr>
            <p:spPr>
              <a:xfrm flipV="1">
                <a:off x="3699334" y="2552700"/>
                <a:ext cx="0" cy="228600"/>
              </a:xfrm>
              <a:prstGeom prst="line">
                <a:avLst/>
              </a:prstGeom>
              <a:ln w="38100">
                <a:solidFill>
                  <a:srgbClr val="FFFF99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9FB25D05-5307-4701-940D-50DB671BA432}"/>
                  </a:ext>
                </a:extLst>
              </p:cNvPr>
              <p:cNvCxnSpPr/>
              <p:nvPr/>
            </p:nvCxnSpPr>
            <p:spPr>
              <a:xfrm>
                <a:off x="3699334" y="2552700"/>
                <a:ext cx="114300" cy="0"/>
              </a:xfrm>
              <a:prstGeom prst="line">
                <a:avLst/>
              </a:prstGeom>
              <a:ln w="38100">
                <a:solidFill>
                  <a:srgbClr val="FFFF99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0D74CB61-CA83-4254-941C-1F077E79AFAE}"/>
                </a:ext>
              </a:extLst>
            </p:cNvPr>
            <p:cNvSpPr txBox="1"/>
            <p:nvPr/>
          </p:nvSpPr>
          <p:spPr>
            <a:xfrm>
              <a:off x="3200786" y="1945781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Neuron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D7DD768-47B6-4C35-BA71-10B8FA4BA652}"/>
                </a:ext>
              </a:extLst>
            </p:cNvPr>
            <p:cNvCxnSpPr>
              <a:endCxn id="33" idx="2"/>
            </p:cNvCxnSpPr>
            <p:nvPr/>
          </p:nvCxnSpPr>
          <p:spPr>
            <a:xfrm>
              <a:off x="1537447" y="2366681"/>
              <a:ext cx="1905000" cy="304800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7D53E07-F9D7-4350-AEC9-B65EB40072CE}"/>
                </a:ext>
              </a:extLst>
            </p:cNvPr>
            <p:cNvCxnSpPr>
              <a:endCxn id="33" idx="2"/>
            </p:cNvCxnSpPr>
            <p:nvPr/>
          </p:nvCxnSpPr>
          <p:spPr>
            <a:xfrm>
              <a:off x="1537447" y="2671481"/>
              <a:ext cx="1905000" cy="0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F933B1F-FEF7-48FE-B98B-7A04D264C2D4}"/>
                </a:ext>
              </a:extLst>
            </p:cNvPr>
            <p:cNvCxnSpPr>
              <a:endCxn id="33" idx="2"/>
            </p:cNvCxnSpPr>
            <p:nvPr/>
          </p:nvCxnSpPr>
          <p:spPr>
            <a:xfrm flipV="1">
              <a:off x="1537447" y="2671481"/>
              <a:ext cx="1905000" cy="309282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D24050FA-4280-45D9-8247-4E3DEDA39318}"/>
              </a:ext>
            </a:extLst>
          </p:cNvPr>
          <p:cNvGrpSpPr/>
          <p:nvPr/>
        </p:nvGrpSpPr>
        <p:grpSpPr>
          <a:xfrm>
            <a:off x="4800600" y="1909481"/>
            <a:ext cx="3886200" cy="1524000"/>
            <a:chOff x="775447" y="1909481"/>
            <a:chExt cx="3886200" cy="1524000"/>
          </a:xfrm>
        </p:grpSpPr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41D3AE95-69F7-4C8A-A3D0-75302FBCAB68}"/>
                </a:ext>
              </a:extLst>
            </p:cNvPr>
            <p:cNvSpPr/>
            <p:nvPr/>
          </p:nvSpPr>
          <p:spPr>
            <a:xfrm>
              <a:off x="3442447" y="2404781"/>
              <a:ext cx="533400" cy="533400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rgbClr val="FF99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872657CD-9902-4C80-A27A-FAB04A9B60C5}"/>
                </a:ext>
              </a:extLst>
            </p:cNvPr>
            <p:cNvCxnSpPr>
              <a:stCxn id="281" idx="6"/>
            </p:cNvCxnSpPr>
            <p:nvPr/>
          </p:nvCxnSpPr>
          <p:spPr>
            <a:xfrm>
              <a:off x="3975847" y="2671481"/>
              <a:ext cx="685800" cy="0"/>
            </a:xfrm>
            <a:prstGeom prst="straightConnector1">
              <a:avLst/>
            </a:prstGeom>
            <a:ln w="38100">
              <a:solidFill>
                <a:srgbClr val="FF9900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4F0BA656-758F-4CB4-9F98-ED8428E0E24A}"/>
                </a:ext>
              </a:extLst>
            </p:cNvPr>
            <p:cNvSpPr txBox="1"/>
            <p:nvPr/>
          </p:nvSpPr>
          <p:spPr>
            <a:xfrm>
              <a:off x="4184821" y="2196353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B6E36170-31D0-4A23-803C-5AB9670CC335}"/>
                </a:ext>
              </a:extLst>
            </p:cNvPr>
            <p:cNvGrpSpPr/>
            <p:nvPr/>
          </p:nvGrpSpPr>
          <p:grpSpPr>
            <a:xfrm>
              <a:off x="775447" y="1909481"/>
              <a:ext cx="1524000" cy="1524000"/>
              <a:chOff x="775447" y="1909481"/>
              <a:chExt cx="1524000" cy="1524000"/>
            </a:xfrm>
          </p:grpSpPr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1215B53E-F736-47E3-8413-DDFF26C186C6}"/>
                  </a:ext>
                </a:extLst>
              </p:cNvPr>
              <p:cNvGrpSpPr/>
              <p:nvPr/>
            </p:nvGrpSpPr>
            <p:grpSpPr>
              <a:xfrm>
                <a:off x="775447" y="1909481"/>
                <a:ext cx="1524000" cy="304800"/>
                <a:chOff x="2438400" y="1905000"/>
                <a:chExt cx="1524000" cy="304800"/>
              </a:xfrm>
            </p:grpSpPr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F8383DE2-8C14-48A1-A4E4-8015A78301E9}"/>
                    </a:ext>
                  </a:extLst>
                </p:cNvPr>
                <p:cNvSpPr/>
                <p:nvPr/>
              </p:nvSpPr>
              <p:spPr>
                <a:xfrm>
                  <a:off x="2438400" y="1905000"/>
                  <a:ext cx="304800" cy="304800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A53C13C3-719F-4BA1-8FCD-635F66DE32AC}"/>
                    </a:ext>
                  </a:extLst>
                </p:cNvPr>
                <p:cNvSpPr/>
                <p:nvPr/>
              </p:nvSpPr>
              <p:spPr>
                <a:xfrm>
                  <a:off x="2743200" y="1905000"/>
                  <a:ext cx="304800" cy="304800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64603B8F-6E2D-4020-B724-6E8B4BC068BB}"/>
                    </a:ext>
                  </a:extLst>
                </p:cNvPr>
                <p:cNvSpPr/>
                <p:nvPr/>
              </p:nvSpPr>
              <p:spPr>
                <a:xfrm>
                  <a:off x="3048000" y="1905000"/>
                  <a:ext cx="304800" cy="304800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2088FE2D-B96D-4A32-ABC6-7FC5C906E7B3}"/>
                    </a:ext>
                  </a:extLst>
                </p:cNvPr>
                <p:cNvSpPr/>
                <p:nvPr/>
              </p:nvSpPr>
              <p:spPr>
                <a:xfrm>
                  <a:off x="3352800" y="1905000"/>
                  <a:ext cx="304800" cy="30480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93E11981-830E-4DA7-B9AC-97703A703A2F}"/>
                    </a:ext>
                  </a:extLst>
                </p:cNvPr>
                <p:cNvSpPr/>
                <p:nvPr/>
              </p:nvSpPr>
              <p:spPr>
                <a:xfrm>
                  <a:off x="3644539" y="1905000"/>
                  <a:ext cx="317861" cy="30480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94" name="Group 293">
                <a:extLst>
                  <a:ext uri="{FF2B5EF4-FFF2-40B4-BE49-F238E27FC236}">
                    <a16:creationId xmlns:a16="http://schemas.microsoft.com/office/drawing/2014/main" id="{4E92678A-7E5A-4D5B-9C58-86386A5BBB63}"/>
                  </a:ext>
                </a:extLst>
              </p:cNvPr>
              <p:cNvGrpSpPr/>
              <p:nvPr/>
            </p:nvGrpSpPr>
            <p:grpSpPr>
              <a:xfrm>
                <a:off x="775447" y="2214281"/>
                <a:ext cx="1524000" cy="304800"/>
                <a:chOff x="2438400" y="1905000"/>
                <a:chExt cx="1524000" cy="304800"/>
              </a:xfrm>
            </p:grpSpPr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4CBC794B-AC60-4D15-BC5C-9DEC078D433C}"/>
                    </a:ext>
                  </a:extLst>
                </p:cNvPr>
                <p:cNvSpPr/>
                <p:nvPr/>
              </p:nvSpPr>
              <p:spPr>
                <a:xfrm>
                  <a:off x="2438400" y="1905000"/>
                  <a:ext cx="304800" cy="304800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2A3944BF-D2D0-45A4-BCAC-46DE5EB39FD6}"/>
                    </a:ext>
                  </a:extLst>
                </p:cNvPr>
                <p:cNvSpPr/>
                <p:nvPr/>
              </p:nvSpPr>
              <p:spPr>
                <a:xfrm>
                  <a:off x="2743200" y="1905000"/>
                  <a:ext cx="304800" cy="304800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15" name="Rectangle 314">
                  <a:extLst>
                    <a:ext uri="{FF2B5EF4-FFF2-40B4-BE49-F238E27FC236}">
                      <a16:creationId xmlns:a16="http://schemas.microsoft.com/office/drawing/2014/main" id="{A9ADD89E-0E5C-44BA-A22B-50ACF13F9DCE}"/>
                    </a:ext>
                  </a:extLst>
                </p:cNvPr>
                <p:cNvSpPr/>
                <p:nvPr/>
              </p:nvSpPr>
              <p:spPr>
                <a:xfrm>
                  <a:off x="3048000" y="1905000"/>
                  <a:ext cx="304800" cy="30480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5078390D-70BB-4263-93AD-583EE8BDB37D}"/>
                    </a:ext>
                  </a:extLst>
                </p:cNvPr>
                <p:cNvSpPr/>
                <p:nvPr/>
              </p:nvSpPr>
              <p:spPr>
                <a:xfrm>
                  <a:off x="3352800" y="1905000"/>
                  <a:ext cx="304800" cy="304800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17" name="Rectangle 316">
                  <a:extLst>
                    <a:ext uri="{FF2B5EF4-FFF2-40B4-BE49-F238E27FC236}">
                      <a16:creationId xmlns:a16="http://schemas.microsoft.com/office/drawing/2014/main" id="{4C546A4D-A0E1-4C9B-AF7F-3E615EDF8DA1}"/>
                    </a:ext>
                  </a:extLst>
                </p:cNvPr>
                <p:cNvSpPr/>
                <p:nvPr/>
              </p:nvSpPr>
              <p:spPr>
                <a:xfrm>
                  <a:off x="3657600" y="1905000"/>
                  <a:ext cx="304800" cy="304800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AF870770-E07D-47F9-AFC0-C67EB73F2DD2}"/>
                  </a:ext>
                </a:extLst>
              </p:cNvPr>
              <p:cNvGrpSpPr/>
              <p:nvPr/>
            </p:nvGrpSpPr>
            <p:grpSpPr>
              <a:xfrm>
                <a:off x="775447" y="2519081"/>
                <a:ext cx="1524000" cy="304800"/>
                <a:chOff x="2438400" y="1905000"/>
                <a:chExt cx="1524000" cy="304800"/>
              </a:xfrm>
            </p:grpSpPr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0F676A5B-6B5D-496E-B948-2E053BFD40BA}"/>
                    </a:ext>
                  </a:extLst>
                </p:cNvPr>
                <p:cNvSpPr/>
                <p:nvPr/>
              </p:nvSpPr>
              <p:spPr>
                <a:xfrm>
                  <a:off x="2438400" y="1905000"/>
                  <a:ext cx="304800" cy="304800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9" name="Rectangle 308">
                  <a:extLst>
                    <a:ext uri="{FF2B5EF4-FFF2-40B4-BE49-F238E27FC236}">
                      <a16:creationId xmlns:a16="http://schemas.microsoft.com/office/drawing/2014/main" id="{8240F9BD-0282-44A4-BFDD-490A26D08262}"/>
                    </a:ext>
                  </a:extLst>
                </p:cNvPr>
                <p:cNvSpPr/>
                <p:nvPr/>
              </p:nvSpPr>
              <p:spPr>
                <a:xfrm>
                  <a:off x="2743200" y="1905000"/>
                  <a:ext cx="304800" cy="304800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90783529-1AAE-46B6-8DF8-B834A297FCAF}"/>
                    </a:ext>
                  </a:extLst>
                </p:cNvPr>
                <p:cNvSpPr/>
                <p:nvPr/>
              </p:nvSpPr>
              <p:spPr>
                <a:xfrm>
                  <a:off x="3048000" y="1905000"/>
                  <a:ext cx="304800" cy="30480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11" name="Rectangle 310">
                  <a:extLst>
                    <a:ext uri="{FF2B5EF4-FFF2-40B4-BE49-F238E27FC236}">
                      <a16:creationId xmlns:a16="http://schemas.microsoft.com/office/drawing/2014/main" id="{36B2938C-2EA2-4F98-A6BC-9218385BBC9A}"/>
                    </a:ext>
                  </a:extLst>
                </p:cNvPr>
                <p:cNvSpPr/>
                <p:nvPr/>
              </p:nvSpPr>
              <p:spPr>
                <a:xfrm>
                  <a:off x="3352800" y="1905000"/>
                  <a:ext cx="304800" cy="304800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74A4B804-F078-4EB9-A33B-80627C8F482A}"/>
                    </a:ext>
                  </a:extLst>
                </p:cNvPr>
                <p:cNvSpPr/>
                <p:nvPr/>
              </p:nvSpPr>
              <p:spPr>
                <a:xfrm>
                  <a:off x="3657600" y="1905000"/>
                  <a:ext cx="304800" cy="304800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8477506C-2865-453B-AEBF-B762099C2FC4}"/>
                  </a:ext>
                </a:extLst>
              </p:cNvPr>
              <p:cNvGrpSpPr/>
              <p:nvPr/>
            </p:nvGrpSpPr>
            <p:grpSpPr>
              <a:xfrm>
                <a:off x="775447" y="2828363"/>
                <a:ext cx="1524000" cy="304800"/>
                <a:chOff x="2438400" y="1905000"/>
                <a:chExt cx="1524000" cy="304800"/>
              </a:xfrm>
            </p:grpSpPr>
            <p:sp>
              <p:nvSpPr>
                <p:cNvPr id="303" name="Rectangle 302">
                  <a:extLst>
                    <a:ext uri="{FF2B5EF4-FFF2-40B4-BE49-F238E27FC236}">
                      <a16:creationId xmlns:a16="http://schemas.microsoft.com/office/drawing/2014/main" id="{8AA48B7D-CB39-487F-B435-CCFBFE7ACEF7}"/>
                    </a:ext>
                  </a:extLst>
                </p:cNvPr>
                <p:cNvSpPr/>
                <p:nvPr/>
              </p:nvSpPr>
              <p:spPr>
                <a:xfrm>
                  <a:off x="2438400" y="1905000"/>
                  <a:ext cx="304800" cy="304800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A1725F22-3A8A-4306-99D5-5881C2949C8B}"/>
                    </a:ext>
                  </a:extLst>
                </p:cNvPr>
                <p:cNvSpPr/>
                <p:nvPr/>
              </p:nvSpPr>
              <p:spPr>
                <a:xfrm>
                  <a:off x="2743200" y="1905000"/>
                  <a:ext cx="304800" cy="304800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27659996-B9D0-483D-A66D-6D30F7F65E41}"/>
                    </a:ext>
                  </a:extLst>
                </p:cNvPr>
                <p:cNvSpPr/>
                <p:nvPr/>
              </p:nvSpPr>
              <p:spPr>
                <a:xfrm>
                  <a:off x="3048000" y="1905000"/>
                  <a:ext cx="304800" cy="30480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9EDD8536-0188-41C9-B142-B0B76D4DFBF0}"/>
                    </a:ext>
                  </a:extLst>
                </p:cNvPr>
                <p:cNvSpPr/>
                <p:nvPr/>
              </p:nvSpPr>
              <p:spPr>
                <a:xfrm>
                  <a:off x="3352800" y="1905000"/>
                  <a:ext cx="304800" cy="304800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6A8EEA1B-238C-43FE-AA3C-7EE0F0BF9A89}"/>
                    </a:ext>
                  </a:extLst>
                </p:cNvPr>
                <p:cNvSpPr/>
                <p:nvPr/>
              </p:nvSpPr>
              <p:spPr>
                <a:xfrm>
                  <a:off x="3657600" y="1905000"/>
                  <a:ext cx="304800" cy="304800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97" name="Group 296">
                <a:extLst>
                  <a:ext uri="{FF2B5EF4-FFF2-40B4-BE49-F238E27FC236}">
                    <a16:creationId xmlns:a16="http://schemas.microsoft.com/office/drawing/2014/main" id="{3E8D0F21-BD1A-448D-B660-F73A06211CAD}"/>
                  </a:ext>
                </a:extLst>
              </p:cNvPr>
              <p:cNvGrpSpPr/>
              <p:nvPr/>
            </p:nvGrpSpPr>
            <p:grpSpPr>
              <a:xfrm>
                <a:off x="775447" y="3128681"/>
                <a:ext cx="1524000" cy="304800"/>
                <a:chOff x="2438400" y="1905000"/>
                <a:chExt cx="1524000" cy="304800"/>
              </a:xfrm>
            </p:grpSpPr>
            <p:sp>
              <p:nvSpPr>
                <p:cNvPr id="298" name="Rectangle 297">
                  <a:extLst>
                    <a:ext uri="{FF2B5EF4-FFF2-40B4-BE49-F238E27FC236}">
                      <a16:creationId xmlns:a16="http://schemas.microsoft.com/office/drawing/2014/main" id="{C520D95F-D6EE-4B9F-A129-C29193E9B7A2}"/>
                    </a:ext>
                  </a:extLst>
                </p:cNvPr>
                <p:cNvSpPr/>
                <p:nvPr/>
              </p:nvSpPr>
              <p:spPr>
                <a:xfrm>
                  <a:off x="2438400" y="1905000"/>
                  <a:ext cx="304800" cy="304800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2E93180C-402C-4F79-AC72-4BC6BAF70D7A}"/>
                    </a:ext>
                  </a:extLst>
                </p:cNvPr>
                <p:cNvSpPr/>
                <p:nvPr/>
              </p:nvSpPr>
              <p:spPr>
                <a:xfrm>
                  <a:off x="2743200" y="1905000"/>
                  <a:ext cx="304800" cy="304800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A52C879C-4F4B-41E7-BB5B-B60E89775667}"/>
                    </a:ext>
                  </a:extLst>
                </p:cNvPr>
                <p:cNvSpPr/>
                <p:nvPr/>
              </p:nvSpPr>
              <p:spPr>
                <a:xfrm>
                  <a:off x="3048000" y="1905000"/>
                  <a:ext cx="304800" cy="304800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86061921-279F-479D-84E5-1B72FC7B6D96}"/>
                    </a:ext>
                  </a:extLst>
                </p:cNvPr>
                <p:cNvSpPr/>
                <p:nvPr/>
              </p:nvSpPr>
              <p:spPr>
                <a:xfrm>
                  <a:off x="3352800" y="1905000"/>
                  <a:ext cx="304800" cy="30480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2" name="Rectangle 301">
                  <a:extLst>
                    <a:ext uri="{FF2B5EF4-FFF2-40B4-BE49-F238E27FC236}">
                      <a16:creationId xmlns:a16="http://schemas.microsoft.com/office/drawing/2014/main" id="{FD5A7D14-FA37-4012-9DAB-A92B734741F7}"/>
                    </a:ext>
                  </a:extLst>
                </p:cNvPr>
                <p:cNvSpPr/>
                <p:nvPr/>
              </p:nvSpPr>
              <p:spPr>
                <a:xfrm>
                  <a:off x="3657600" y="1905000"/>
                  <a:ext cx="304800" cy="30480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 w="12700">
                  <a:solidFill>
                    <a:schemeClr val="accent1">
                      <a:lumMod val="7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F6DAB203-EA29-40B8-9097-EE3612BCF794}"/>
                </a:ext>
              </a:extLst>
            </p:cNvPr>
            <p:cNvGrpSpPr/>
            <p:nvPr/>
          </p:nvGrpSpPr>
          <p:grpSpPr>
            <a:xfrm>
              <a:off x="3585034" y="2552700"/>
              <a:ext cx="228600" cy="228600"/>
              <a:chOff x="3585034" y="2552700"/>
              <a:chExt cx="228600" cy="228600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B25C088A-6B1C-4283-A8A0-1C5CCA691831}"/>
                  </a:ext>
                </a:extLst>
              </p:cNvPr>
              <p:cNvCxnSpPr/>
              <p:nvPr/>
            </p:nvCxnSpPr>
            <p:spPr>
              <a:xfrm>
                <a:off x="3585034" y="2781300"/>
                <a:ext cx="114300" cy="0"/>
              </a:xfrm>
              <a:prstGeom prst="line">
                <a:avLst/>
              </a:prstGeom>
              <a:ln w="38100">
                <a:solidFill>
                  <a:srgbClr val="FFFF99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7673CD9-E488-49C0-BB13-E593081E78D2}"/>
                  </a:ext>
                </a:extLst>
              </p:cNvPr>
              <p:cNvCxnSpPr/>
              <p:nvPr/>
            </p:nvCxnSpPr>
            <p:spPr>
              <a:xfrm flipV="1">
                <a:off x="3699334" y="2552700"/>
                <a:ext cx="0" cy="228600"/>
              </a:xfrm>
              <a:prstGeom prst="line">
                <a:avLst/>
              </a:prstGeom>
              <a:ln w="38100">
                <a:solidFill>
                  <a:srgbClr val="FFFF99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71675CE7-39E3-4846-A8AE-E0999F33BFBE}"/>
                  </a:ext>
                </a:extLst>
              </p:cNvPr>
              <p:cNvCxnSpPr/>
              <p:nvPr/>
            </p:nvCxnSpPr>
            <p:spPr>
              <a:xfrm>
                <a:off x="3699334" y="2552700"/>
                <a:ext cx="114300" cy="0"/>
              </a:xfrm>
              <a:prstGeom prst="line">
                <a:avLst/>
              </a:prstGeom>
              <a:ln w="38100">
                <a:solidFill>
                  <a:srgbClr val="FFFF99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11F3CB22-E07E-420B-A24B-B5203A5FF249}"/>
                </a:ext>
              </a:extLst>
            </p:cNvPr>
            <p:cNvSpPr txBox="1"/>
            <p:nvPr/>
          </p:nvSpPr>
          <p:spPr>
            <a:xfrm>
              <a:off x="3200786" y="1945781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Neuron</a:t>
              </a:r>
            </a:p>
          </p:txBody>
        </p: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410EE94F-FDB0-42E0-8D31-3297C7763F14}"/>
                </a:ext>
              </a:extLst>
            </p:cNvPr>
            <p:cNvCxnSpPr>
              <a:endCxn id="281" idx="2"/>
            </p:cNvCxnSpPr>
            <p:nvPr/>
          </p:nvCxnSpPr>
          <p:spPr>
            <a:xfrm>
              <a:off x="1537447" y="2366681"/>
              <a:ext cx="1905000" cy="304800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01628F64-6B5F-4890-B243-30927AB0FE2E}"/>
                </a:ext>
              </a:extLst>
            </p:cNvPr>
            <p:cNvCxnSpPr>
              <a:endCxn id="281" idx="2"/>
            </p:cNvCxnSpPr>
            <p:nvPr/>
          </p:nvCxnSpPr>
          <p:spPr>
            <a:xfrm>
              <a:off x="1537447" y="2671481"/>
              <a:ext cx="1905000" cy="0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B87E9283-6EEC-46B7-80F1-B58FFA0C10D4}"/>
                </a:ext>
              </a:extLst>
            </p:cNvPr>
            <p:cNvCxnSpPr>
              <a:endCxn id="281" idx="2"/>
            </p:cNvCxnSpPr>
            <p:nvPr/>
          </p:nvCxnSpPr>
          <p:spPr>
            <a:xfrm flipV="1">
              <a:off x="1537447" y="2671481"/>
              <a:ext cx="1905000" cy="309282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D302EA6-D6F9-4A08-9593-E61D6461BD45}"/>
              </a:ext>
            </a:extLst>
          </p:cNvPr>
          <p:cNvGrpSpPr/>
          <p:nvPr/>
        </p:nvGrpSpPr>
        <p:grpSpPr>
          <a:xfrm>
            <a:off x="465250" y="4254315"/>
            <a:ext cx="3886200" cy="1524000"/>
            <a:chOff x="762000" y="4254315"/>
            <a:chExt cx="3886200" cy="1524000"/>
          </a:xfrm>
        </p:grpSpPr>
        <p:grpSp>
          <p:nvGrpSpPr>
            <p:cNvPr id="323" name="Group 322">
              <a:extLst>
                <a:ext uri="{FF2B5EF4-FFF2-40B4-BE49-F238E27FC236}">
                  <a16:creationId xmlns:a16="http://schemas.microsoft.com/office/drawing/2014/main" id="{007D23BD-1FFA-4EE6-8BCD-244AED7E0651}"/>
                </a:ext>
              </a:extLst>
            </p:cNvPr>
            <p:cNvGrpSpPr/>
            <p:nvPr/>
          </p:nvGrpSpPr>
          <p:grpSpPr>
            <a:xfrm>
              <a:off x="762000" y="4254315"/>
              <a:ext cx="3886200" cy="1524000"/>
              <a:chOff x="775447" y="1909481"/>
              <a:chExt cx="3886200" cy="1524000"/>
            </a:xfrm>
          </p:grpSpPr>
          <p:sp>
            <p:nvSpPr>
              <p:cNvPr id="324" name="Oval 323">
                <a:extLst>
                  <a:ext uri="{FF2B5EF4-FFF2-40B4-BE49-F238E27FC236}">
                    <a16:creationId xmlns:a16="http://schemas.microsoft.com/office/drawing/2014/main" id="{37CF30F1-C467-4D19-8B55-5B292B23C354}"/>
                  </a:ext>
                </a:extLst>
              </p:cNvPr>
              <p:cNvSpPr/>
              <p:nvPr/>
            </p:nvSpPr>
            <p:spPr>
              <a:xfrm>
                <a:off x="3442447" y="2404781"/>
                <a:ext cx="533400" cy="533400"/>
              </a:xfrm>
              <a:prstGeom prst="ellipse">
                <a:avLst/>
              </a:prstGeom>
              <a:solidFill>
                <a:schemeClr val="accent2"/>
              </a:solidFill>
              <a:ln w="38100">
                <a:solidFill>
                  <a:srgbClr val="FF99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325" name="Straight Arrow Connector 324">
                <a:extLst>
                  <a:ext uri="{FF2B5EF4-FFF2-40B4-BE49-F238E27FC236}">
                    <a16:creationId xmlns:a16="http://schemas.microsoft.com/office/drawing/2014/main" id="{D33EBB07-E2EB-4645-B6A3-EC69300B9BB0}"/>
                  </a:ext>
                </a:extLst>
              </p:cNvPr>
              <p:cNvCxnSpPr>
                <a:stCxn id="324" idx="6"/>
              </p:cNvCxnSpPr>
              <p:nvPr/>
            </p:nvCxnSpPr>
            <p:spPr>
              <a:xfrm>
                <a:off x="3975847" y="2671481"/>
                <a:ext cx="685800" cy="0"/>
              </a:xfrm>
              <a:prstGeom prst="straightConnector1">
                <a:avLst/>
              </a:prstGeom>
              <a:ln w="38100">
                <a:solidFill>
                  <a:srgbClr val="FF9900"/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C82FB46D-53C7-41E4-9C5F-B956A953A6EB}"/>
                  </a:ext>
                </a:extLst>
              </p:cNvPr>
              <p:cNvSpPr txBox="1"/>
              <p:nvPr/>
            </p:nvSpPr>
            <p:spPr>
              <a:xfrm>
                <a:off x="4184821" y="2196353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</a:p>
            </p:txBody>
          </p:sp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id="{8D042A24-B406-46C8-AA79-46C6B5A330B2}"/>
                  </a:ext>
                </a:extLst>
              </p:cNvPr>
              <p:cNvGrpSpPr/>
              <p:nvPr/>
            </p:nvGrpSpPr>
            <p:grpSpPr>
              <a:xfrm>
                <a:off x="775447" y="1909481"/>
                <a:ext cx="1524000" cy="1524000"/>
                <a:chOff x="775447" y="1909481"/>
                <a:chExt cx="1524000" cy="1524000"/>
              </a:xfrm>
            </p:grpSpPr>
            <p:grpSp>
              <p:nvGrpSpPr>
                <p:cNvPr id="336" name="Group 335">
                  <a:extLst>
                    <a:ext uri="{FF2B5EF4-FFF2-40B4-BE49-F238E27FC236}">
                      <a16:creationId xmlns:a16="http://schemas.microsoft.com/office/drawing/2014/main" id="{C27C68BC-58A8-4883-885E-3FB5595E99CE}"/>
                    </a:ext>
                  </a:extLst>
                </p:cNvPr>
                <p:cNvGrpSpPr/>
                <p:nvPr/>
              </p:nvGrpSpPr>
              <p:grpSpPr>
                <a:xfrm>
                  <a:off x="775447" y="1909481"/>
                  <a:ext cx="1524000" cy="304800"/>
                  <a:chOff x="2438400" y="1905000"/>
                  <a:chExt cx="1524000" cy="304800"/>
                </a:xfrm>
              </p:grpSpPr>
              <p:sp>
                <p:nvSpPr>
                  <p:cNvPr id="361" name="Rectangle 360">
                    <a:extLst>
                      <a:ext uri="{FF2B5EF4-FFF2-40B4-BE49-F238E27FC236}">
                        <a16:creationId xmlns:a16="http://schemas.microsoft.com/office/drawing/2014/main" id="{DBDA9EE2-830E-45FE-8043-978ED052E0D1}"/>
                      </a:ext>
                    </a:extLst>
                  </p:cNvPr>
                  <p:cNvSpPr/>
                  <p:nvPr/>
                </p:nvSpPr>
                <p:spPr>
                  <a:xfrm>
                    <a:off x="2438400" y="1905000"/>
                    <a:ext cx="304800" cy="304800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>
                        <a:lumMod val="7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2" name="Rectangle 361">
                    <a:extLst>
                      <a:ext uri="{FF2B5EF4-FFF2-40B4-BE49-F238E27FC236}">
                        <a16:creationId xmlns:a16="http://schemas.microsoft.com/office/drawing/2014/main" id="{62B917E5-E7F9-492C-A480-45493BFCE514}"/>
                      </a:ext>
                    </a:extLst>
                  </p:cNvPr>
                  <p:cNvSpPr/>
                  <p:nvPr/>
                </p:nvSpPr>
                <p:spPr>
                  <a:xfrm>
                    <a:off x="2743200" y="1905000"/>
                    <a:ext cx="304800" cy="304800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>
                        <a:lumMod val="7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3" name="Rectangle 362">
                    <a:extLst>
                      <a:ext uri="{FF2B5EF4-FFF2-40B4-BE49-F238E27FC236}">
                        <a16:creationId xmlns:a16="http://schemas.microsoft.com/office/drawing/2014/main" id="{181784FA-5862-44A4-8853-64D656094373}"/>
                      </a:ext>
                    </a:extLst>
                  </p:cNvPr>
                  <p:cNvSpPr/>
                  <p:nvPr/>
                </p:nvSpPr>
                <p:spPr>
                  <a:xfrm>
                    <a:off x="3048000" y="1905000"/>
                    <a:ext cx="304800" cy="304800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>
                        <a:lumMod val="7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4" name="Rectangle 363">
                    <a:extLst>
                      <a:ext uri="{FF2B5EF4-FFF2-40B4-BE49-F238E27FC236}">
                        <a16:creationId xmlns:a16="http://schemas.microsoft.com/office/drawing/2014/main" id="{89FE872D-AAE7-4616-B4EE-696D8E057FC5}"/>
                      </a:ext>
                    </a:extLst>
                  </p:cNvPr>
                  <p:cNvSpPr/>
                  <p:nvPr/>
                </p:nvSpPr>
                <p:spPr>
                  <a:xfrm>
                    <a:off x="3352800" y="1905000"/>
                    <a:ext cx="304800" cy="304800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>
                        <a:lumMod val="7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5" name="Rectangle 364">
                    <a:extLst>
                      <a:ext uri="{FF2B5EF4-FFF2-40B4-BE49-F238E27FC236}">
                        <a16:creationId xmlns:a16="http://schemas.microsoft.com/office/drawing/2014/main" id="{74F981E6-EB7B-4B7A-9535-B8D65EE507DE}"/>
                      </a:ext>
                    </a:extLst>
                  </p:cNvPr>
                  <p:cNvSpPr/>
                  <p:nvPr/>
                </p:nvSpPr>
                <p:spPr>
                  <a:xfrm>
                    <a:off x="3657600" y="1905000"/>
                    <a:ext cx="304800" cy="304800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>
                        <a:lumMod val="7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37" name="Group 336">
                  <a:extLst>
                    <a:ext uri="{FF2B5EF4-FFF2-40B4-BE49-F238E27FC236}">
                      <a16:creationId xmlns:a16="http://schemas.microsoft.com/office/drawing/2014/main" id="{E7D37E99-7326-4EA4-B4C7-41A516A18D3E}"/>
                    </a:ext>
                  </a:extLst>
                </p:cNvPr>
                <p:cNvGrpSpPr/>
                <p:nvPr/>
              </p:nvGrpSpPr>
              <p:grpSpPr>
                <a:xfrm>
                  <a:off x="775447" y="2214281"/>
                  <a:ext cx="1524000" cy="304800"/>
                  <a:chOff x="2438400" y="1905000"/>
                  <a:chExt cx="1524000" cy="304800"/>
                </a:xfrm>
              </p:grpSpPr>
              <p:sp>
                <p:nvSpPr>
                  <p:cNvPr id="356" name="Rectangle 355">
                    <a:extLst>
                      <a:ext uri="{FF2B5EF4-FFF2-40B4-BE49-F238E27FC236}">
                        <a16:creationId xmlns:a16="http://schemas.microsoft.com/office/drawing/2014/main" id="{278A5F68-FD28-4C4B-BB3D-548AD765B40D}"/>
                      </a:ext>
                    </a:extLst>
                  </p:cNvPr>
                  <p:cNvSpPr/>
                  <p:nvPr/>
                </p:nvSpPr>
                <p:spPr>
                  <a:xfrm>
                    <a:off x="2438400" y="1905000"/>
                    <a:ext cx="304800" cy="304800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>
                        <a:lumMod val="7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7" name="Rectangle 356">
                    <a:extLst>
                      <a:ext uri="{FF2B5EF4-FFF2-40B4-BE49-F238E27FC236}">
                        <a16:creationId xmlns:a16="http://schemas.microsoft.com/office/drawing/2014/main" id="{C7CD44FE-10F7-4B0B-9404-DC40DF642245}"/>
                      </a:ext>
                    </a:extLst>
                  </p:cNvPr>
                  <p:cNvSpPr/>
                  <p:nvPr/>
                </p:nvSpPr>
                <p:spPr>
                  <a:xfrm>
                    <a:off x="2743200" y="1905000"/>
                    <a:ext cx="304800" cy="304800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>
                        <a:lumMod val="7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8" name="Rectangle 357">
                    <a:extLst>
                      <a:ext uri="{FF2B5EF4-FFF2-40B4-BE49-F238E27FC236}">
                        <a16:creationId xmlns:a16="http://schemas.microsoft.com/office/drawing/2014/main" id="{195A1063-AAB9-47B9-9FFB-B8AD7B6D4E8F}"/>
                      </a:ext>
                    </a:extLst>
                  </p:cNvPr>
                  <p:cNvSpPr/>
                  <p:nvPr/>
                </p:nvSpPr>
                <p:spPr>
                  <a:xfrm>
                    <a:off x="3048000" y="1905000"/>
                    <a:ext cx="304800" cy="304800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2700">
                    <a:solidFill>
                      <a:schemeClr val="accent1">
                        <a:lumMod val="7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9" name="Rectangle 358">
                    <a:extLst>
                      <a:ext uri="{FF2B5EF4-FFF2-40B4-BE49-F238E27FC236}">
                        <a16:creationId xmlns:a16="http://schemas.microsoft.com/office/drawing/2014/main" id="{54849AC0-7566-480C-A0F4-54BC7E16C597}"/>
                      </a:ext>
                    </a:extLst>
                  </p:cNvPr>
                  <p:cNvSpPr/>
                  <p:nvPr/>
                </p:nvSpPr>
                <p:spPr>
                  <a:xfrm>
                    <a:off x="3352800" y="1905000"/>
                    <a:ext cx="304800" cy="304800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>
                        <a:lumMod val="7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0" name="Rectangle 359">
                    <a:extLst>
                      <a:ext uri="{FF2B5EF4-FFF2-40B4-BE49-F238E27FC236}">
                        <a16:creationId xmlns:a16="http://schemas.microsoft.com/office/drawing/2014/main" id="{57AA36C9-98C6-430C-8F9B-9C2A3510BFFB}"/>
                      </a:ext>
                    </a:extLst>
                  </p:cNvPr>
                  <p:cNvSpPr/>
                  <p:nvPr/>
                </p:nvSpPr>
                <p:spPr>
                  <a:xfrm>
                    <a:off x="3657600" y="1905000"/>
                    <a:ext cx="304800" cy="304800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>
                        <a:lumMod val="7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38" name="Group 337">
                  <a:extLst>
                    <a:ext uri="{FF2B5EF4-FFF2-40B4-BE49-F238E27FC236}">
                      <a16:creationId xmlns:a16="http://schemas.microsoft.com/office/drawing/2014/main" id="{6290A23B-196C-482A-89B4-D16B3ED60CAD}"/>
                    </a:ext>
                  </a:extLst>
                </p:cNvPr>
                <p:cNvGrpSpPr/>
                <p:nvPr/>
              </p:nvGrpSpPr>
              <p:grpSpPr>
                <a:xfrm>
                  <a:off x="775447" y="2519081"/>
                  <a:ext cx="1524000" cy="304800"/>
                  <a:chOff x="2438400" y="1905000"/>
                  <a:chExt cx="1524000" cy="304800"/>
                </a:xfrm>
              </p:grpSpPr>
              <p:sp>
                <p:nvSpPr>
                  <p:cNvPr id="351" name="Rectangle 350">
                    <a:extLst>
                      <a:ext uri="{FF2B5EF4-FFF2-40B4-BE49-F238E27FC236}">
                        <a16:creationId xmlns:a16="http://schemas.microsoft.com/office/drawing/2014/main" id="{13D5539C-66E7-4629-92E6-06B9B9AFAAA0}"/>
                      </a:ext>
                    </a:extLst>
                  </p:cNvPr>
                  <p:cNvSpPr/>
                  <p:nvPr/>
                </p:nvSpPr>
                <p:spPr>
                  <a:xfrm>
                    <a:off x="2438400" y="1905000"/>
                    <a:ext cx="304800" cy="304800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>
                        <a:lumMod val="7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2" name="Rectangle 351">
                    <a:extLst>
                      <a:ext uri="{FF2B5EF4-FFF2-40B4-BE49-F238E27FC236}">
                        <a16:creationId xmlns:a16="http://schemas.microsoft.com/office/drawing/2014/main" id="{C1401D49-207B-4C5B-BE6B-815F5D0B1E12}"/>
                      </a:ext>
                    </a:extLst>
                  </p:cNvPr>
                  <p:cNvSpPr/>
                  <p:nvPr/>
                </p:nvSpPr>
                <p:spPr>
                  <a:xfrm>
                    <a:off x="2743200" y="1905000"/>
                    <a:ext cx="304800" cy="304800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>
                        <a:lumMod val="7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3" name="Rectangle 352">
                    <a:extLst>
                      <a:ext uri="{FF2B5EF4-FFF2-40B4-BE49-F238E27FC236}">
                        <a16:creationId xmlns:a16="http://schemas.microsoft.com/office/drawing/2014/main" id="{333415AB-E63D-4874-B2DF-FCD9A13C1E7A}"/>
                      </a:ext>
                    </a:extLst>
                  </p:cNvPr>
                  <p:cNvSpPr/>
                  <p:nvPr/>
                </p:nvSpPr>
                <p:spPr>
                  <a:xfrm>
                    <a:off x="3048000" y="1905000"/>
                    <a:ext cx="304800" cy="304800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2700">
                    <a:solidFill>
                      <a:schemeClr val="accent1">
                        <a:lumMod val="7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4" name="Rectangle 353">
                    <a:extLst>
                      <a:ext uri="{FF2B5EF4-FFF2-40B4-BE49-F238E27FC236}">
                        <a16:creationId xmlns:a16="http://schemas.microsoft.com/office/drawing/2014/main" id="{C6E3EC0F-5270-4B78-9BDF-DE78C9161852}"/>
                      </a:ext>
                    </a:extLst>
                  </p:cNvPr>
                  <p:cNvSpPr/>
                  <p:nvPr/>
                </p:nvSpPr>
                <p:spPr>
                  <a:xfrm>
                    <a:off x="3352800" y="1905000"/>
                    <a:ext cx="304800" cy="304800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>
                        <a:lumMod val="7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5" name="Rectangle 354">
                    <a:extLst>
                      <a:ext uri="{FF2B5EF4-FFF2-40B4-BE49-F238E27FC236}">
                        <a16:creationId xmlns:a16="http://schemas.microsoft.com/office/drawing/2014/main" id="{27B18408-331C-43E7-8B2C-68D0B2A311E2}"/>
                      </a:ext>
                    </a:extLst>
                  </p:cNvPr>
                  <p:cNvSpPr/>
                  <p:nvPr/>
                </p:nvSpPr>
                <p:spPr>
                  <a:xfrm>
                    <a:off x="3657600" y="1905000"/>
                    <a:ext cx="304800" cy="304800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>
                        <a:lumMod val="7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39" name="Group 338">
                  <a:extLst>
                    <a:ext uri="{FF2B5EF4-FFF2-40B4-BE49-F238E27FC236}">
                      <a16:creationId xmlns:a16="http://schemas.microsoft.com/office/drawing/2014/main" id="{389677AF-0CDE-41C6-8675-380C4D365C3A}"/>
                    </a:ext>
                  </a:extLst>
                </p:cNvPr>
                <p:cNvGrpSpPr/>
                <p:nvPr/>
              </p:nvGrpSpPr>
              <p:grpSpPr>
                <a:xfrm>
                  <a:off x="775447" y="2828363"/>
                  <a:ext cx="1524000" cy="304800"/>
                  <a:chOff x="2438400" y="1905000"/>
                  <a:chExt cx="1524000" cy="304800"/>
                </a:xfrm>
              </p:grpSpPr>
              <p:sp>
                <p:nvSpPr>
                  <p:cNvPr id="346" name="Rectangle 345">
                    <a:extLst>
                      <a:ext uri="{FF2B5EF4-FFF2-40B4-BE49-F238E27FC236}">
                        <a16:creationId xmlns:a16="http://schemas.microsoft.com/office/drawing/2014/main" id="{FBC79978-B8F5-4459-B379-7ABBC34956B3}"/>
                      </a:ext>
                    </a:extLst>
                  </p:cNvPr>
                  <p:cNvSpPr/>
                  <p:nvPr/>
                </p:nvSpPr>
                <p:spPr>
                  <a:xfrm>
                    <a:off x="2438400" y="1905000"/>
                    <a:ext cx="304800" cy="304800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>
                        <a:lumMod val="7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7" name="Rectangle 346">
                    <a:extLst>
                      <a:ext uri="{FF2B5EF4-FFF2-40B4-BE49-F238E27FC236}">
                        <a16:creationId xmlns:a16="http://schemas.microsoft.com/office/drawing/2014/main" id="{91CA82CA-DF50-4E22-8293-9F0CE375C383}"/>
                      </a:ext>
                    </a:extLst>
                  </p:cNvPr>
                  <p:cNvSpPr/>
                  <p:nvPr/>
                </p:nvSpPr>
                <p:spPr>
                  <a:xfrm>
                    <a:off x="2743200" y="1905000"/>
                    <a:ext cx="304800" cy="304800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>
                        <a:lumMod val="7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8" name="Rectangle 347">
                    <a:extLst>
                      <a:ext uri="{FF2B5EF4-FFF2-40B4-BE49-F238E27FC236}">
                        <a16:creationId xmlns:a16="http://schemas.microsoft.com/office/drawing/2014/main" id="{6159745C-CC54-43D2-B8E1-4EBB06A2CA18}"/>
                      </a:ext>
                    </a:extLst>
                  </p:cNvPr>
                  <p:cNvSpPr/>
                  <p:nvPr/>
                </p:nvSpPr>
                <p:spPr>
                  <a:xfrm>
                    <a:off x="3048000" y="1905000"/>
                    <a:ext cx="304800" cy="304800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2700">
                    <a:solidFill>
                      <a:schemeClr val="accent1">
                        <a:lumMod val="7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9" name="Rectangle 348">
                    <a:extLst>
                      <a:ext uri="{FF2B5EF4-FFF2-40B4-BE49-F238E27FC236}">
                        <a16:creationId xmlns:a16="http://schemas.microsoft.com/office/drawing/2014/main" id="{9C60D5CE-A7DB-4DB8-8F2D-A9E1C4E74643}"/>
                      </a:ext>
                    </a:extLst>
                  </p:cNvPr>
                  <p:cNvSpPr/>
                  <p:nvPr/>
                </p:nvSpPr>
                <p:spPr>
                  <a:xfrm>
                    <a:off x="3352800" y="1905000"/>
                    <a:ext cx="304800" cy="304800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>
                        <a:lumMod val="7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0" name="Rectangle 349">
                    <a:extLst>
                      <a:ext uri="{FF2B5EF4-FFF2-40B4-BE49-F238E27FC236}">
                        <a16:creationId xmlns:a16="http://schemas.microsoft.com/office/drawing/2014/main" id="{A0A1A007-6ADD-45C3-844B-67CA3406B572}"/>
                      </a:ext>
                    </a:extLst>
                  </p:cNvPr>
                  <p:cNvSpPr/>
                  <p:nvPr/>
                </p:nvSpPr>
                <p:spPr>
                  <a:xfrm>
                    <a:off x="3657600" y="1905000"/>
                    <a:ext cx="304800" cy="304800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>
                        <a:lumMod val="7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40" name="Group 339">
                  <a:extLst>
                    <a:ext uri="{FF2B5EF4-FFF2-40B4-BE49-F238E27FC236}">
                      <a16:creationId xmlns:a16="http://schemas.microsoft.com/office/drawing/2014/main" id="{D5E4D0E8-6197-438E-A24B-9B4DE3545A69}"/>
                    </a:ext>
                  </a:extLst>
                </p:cNvPr>
                <p:cNvGrpSpPr/>
                <p:nvPr/>
              </p:nvGrpSpPr>
              <p:grpSpPr>
                <a:xfrm>
                  <a:off x="775447" y="3128681"/>
                  <a:ext cx="1524000" cy="304800"/>
                  <a:chOff x="2438400" y="1905000"/>
                  <a:chExt cx="1524000" cy="304800"/>
                </a:xfrm>
              </p:grpSpPr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EE612885-3370-4109-B52F-B7AC836375FB}"/>
                      </a:ext>
                    </a:extLst>
                  </p:cNvPr>
                  <p:cNvSpPr/>
                  <p:nvPr/>
                </p:nvSpPr>
                <p:spPr>
                  <a:xfrm>
                    <a:off x="2438400" y="1905000"/>
                    <a:ext cx="304800" cy="304800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>
                        <a:lumMod val="7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2" name="Rectangle 341">
                    <a:extLst>
                      <a:ext uri="{FF2B5EF4-FFF2-40B4-BE49-F238E27FC236}">
                        <a16:creationId xmlns:a16="http://schemas.microsoft.com/office/drawing/2014/main" id="{983E9DE6-9CFA-44E8-98BA-A6D43F8384D1}"/>
                      </a:ext>
                    </a:extLst>
                  </p:cNvPr>
                  <p:cNvSpPr/>
                  <p:nvPr/>
                </p:nvSpPr>
                <p:spPr>
                  <a:xfrm>
                    <a:off x="2743200" y="1905000"/>
                    <a:ext cx="304800" cy="304800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>
                        <a:lumMod val="7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3" name="Rectangle 342">
                    <a:extLst>
                      <a:ext uri="{FF2B5EF4-FFF2-40B4-BE49-F238E27FC236}">
                        <a16:creationId xmlns:a16="http://schemas.microsoft.com/office/drawing/2014/main" id="{062CFFAC-8ADF-4E28-9E7C-EE4F3D56BA8C}"/>
                      </a:ext>
                    </a:extLst>
                  </p:cNvPr>
                  <p:cNvSpPr/>
                  <p:nvPr/>
                </p:nvSpPr>
                <p:spPr>
                  <a:xfrm>
                    <a:off x="3048000" y="1905000"/>
                    <a:ext cx="304800" cy="304800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>
                        <a:lumMod val="7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4" name="Rectangle 343">
                    <a:extLst>
                      <a:ext uri="{FF2B5EF4-FFF2-40B4-BE49-F238E27FC236}">
                        <a16:creationId xmlns:a16="http://schemas.microsoft.com/office/drawing/2014/main" id="{0A4A01F6-495E-40C8-A480-9E0EAB759508}"/>
                      </a:ext>
                    </a:extLst>
                  </p:cNvPr>
                  <p:cNvSpPr/>
                  <p:nvPr/>
                </p:nvSpPr>
                <p:spPr>
                  <a:xfrm>
                    <a:off x="3352800" y="1905000"/>
                    <a:ext cx="304800" cy="304800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>
                        <a:lumMod val="7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5" name="Rectangle 344">
                    <a:extLst>
                      <a:ext uri="{FF2B5EF4-FFF2-40B4-BE49-F238E27FC236}">
                        <a16:creationId xmlns:a16="http://schemas.microsoft.com/office/drawing/2014/main" id="{4761B469-CAD6-43C6-AB98-480D0E04FB08}"/>
                      </a:ext>
                    </a:extLst>
                  </p:cNvPr>
                  <p:cNvSpPr/>
                  <p:nvPr/>
                </p:nvSpPr>
                <p:spPr>
                  <a:xfrm>
                    <a:off x="3657600" y="1905000"/>
                    <a:ext cx="304800" cy="304800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>
                        <a:lumMod val="7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FB0A144E-0A57-4CB4-801C-0553FEE88F78}"/>
                  </a:ext>
                </a:extLst>
              </p:cNvPr>
              <p:cNvGrpSpPr/>
              <p:nvPr/>
            </p:nvGrpSpPr>
            <p:grpSpPr>
              <a:xfrm>
                <a:off x="3585034" y="2552700"/>
                <a:ext cx="228600" cy="228600"/>
                <a:chOff x="3585034" y="2552700"/>
                <a:chExt cx="228600" cy="228600"/>
              </a:xfrm>
            </p:grpSpPr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7E5899B6-6535-4792-9F9E-373D5285D1A3}"/>
                    </a:ext>
                  </a:extLst>
                </p:cNvPr>
                <p:cNvCxnSpPr/>
                <p:nvPr/>
              </p:nvCxnSpPr>
              <p:spPr>
                <a:xfrm>
                  <a:off x="3585034" y="2781300"/>
                  <a:ext cx="114300" cy="0"/>
                </a:xfrm>
                <a:prstGeom prst="line">
                  <a:avLst/>
                </a:prstGeom>
                <a:ln w="38100">
                  <a:solidFill>
                    <a:srgbClr val="FFFF99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1C302D8A-4584-4A35-93C5-23EF1A1E3C1B}"/>
                    </a:ext>
                  </a:extLst>
                </p:cNvPr>
                <p:cNvCxnSpPr/>
                <p:nvPr/>
              </p:nvCxnSpPr>
              <p:spPr>
                <a:xfrm flipV="1">
                  <a:off x="3699334" y="2552700"/>
                  <a:ext cx="0" cy="228600"/>
                </a:xfrm>
                <a:prstGeom prst="line">
                  <a:avLst/>
                </a:prstGeom>
                <a:ln w="38100">
                  <a:solidFill>
                    <a:srgbClr val="FFFF99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D5103983-C31A-417C-AF79-B3B1774AE5E3}"/>
                    </a:ext>
                  </a:extLst>
                </p:cNvPr>
                <p:cNvCxnSpPr/>
                <p:nvPr/>
              </p:nvCxnSpPr>
              <p:spPr>
                <a:xfrm>
                  <a:off x="3699334" y="2552700"/>
                  <a:ext cx="114300" cy="0"/>
                </a:xfrm>
                <a:prstGeom prst="line">
                  <a:avLst/>
                </a:prstGeom>
                <a:ln w="38100">
                  <a:solidFill>
                    <a:srgbClr val="FFFF99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B4009122-2BC9-4FF4-832D-714539453541}"/>
                  </a:ext>
                </a:extLst>
              </p:cNvPr>
              <p:cNvSpPr txBox="1"/>
              <p:nvPr/>
            </p:nvSpPr>
            <p:spPr>
              <a:xfrm>
                <a:off x="3200786" y="1945781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Neuron</a:t>
                </a:r>
              </a:p>
            </p:txBody>
          </p: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34520D01-56D4-4564-98FF-468A82AB69FB}"/>
                  </a:ext>
                </a:extLst>
              </p:cNvPr>
              <p:cNvCxnSpPr>
                <a:endCxn id="324" idx="2"/>
              </p:cNvCxnSpPr>
              <p:nvPr/>
            </p:nvCxnSpPr>
            <p:spPr>
              <a:xfrm>
                <a:off x="1537447" y="2366681"/>
                <a:ext cx="1905000" cy="304800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0744B7DC-9A0F-4D23-BB19-50E9E24A5B6D}"/>
                  </a:ext>
                </a:extLst>
              </p:cNvPr>
              <p:cNvCxnSpPr>
                <a:endCxn id="324" idx="2"/>
              </p:cNvCxnSpPr>
              <p:nvPr/>
            </p:nvCxnSpPr>
            <p:spPr>
              <a:xfrm>
                <a:off x="1537447" y="2671481"/>
                <a:ext cx="1905000" cy="0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327B88E7-EEC2-421B-9F10-CBE4ABFD83B7}"/>
                  </a:ext>
                </a:extLst>
              </p:cNvPr>
              <p:cNvCxnSpPr>
                <a:endCxn id="324" idx="2"/>
              </p:cNvCxnSpPr>
              <p:nvPr/>
            </p:nvCxnSpPr>
            <p:spPr>
              <a:xfrm flipV="1">
                <a:off x="1537447" y="2671481"/>
                <a:ext cx="1905000" cy="309282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ECA0A94-2E47-4C9A-B741-F574CC160708}"/>
                </a:ext>
              </a:extLst>
            </p:cNvPr>
            <p:cNvCxnSpPr>
              <a:cxnSpLocks/>
              <a:endCxn id="324" idx="2"/>
            </p:cNvCxnSpPr>
            <p:nvPr/>
          </p:nvCxnSpPr>
          <p:spPr>
            <a:xfrm>
              <a:off x="1809174" y="4482915"/>
              <a:ext cx="1619826" cy="533400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3B6810D-6EC5-4F0A-B0BF-3632296ADB15}"/>
                </a:ext>
              </a:extLst>
            </p:cNvPr>
            <p:cNvCxnSpPr>
              <a:endCxn id="324" idx="2"/>
            </p:cNvCxnSpPr>
            <p:nvPr/>
          </p:nvCxnSpPr>
          <p:spPr>
            <a:xfrm>
              <a:off x="2133600" y="4419600"/>
              <a:ext cx="1295400" cy="596715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71FA000-24B6-476A-AD12-266DE3F35B79}"/>
                </a:ext>
              </a:extLst>
            </p:cNvPr>
            <p:cNvCxnSpPr>
              <a:endCxn id="324" idx="2"/>
            </p:cNvCxnSpPr>
            <p:nvPr/>
          </p:nvCxnSpPr>
          <p:spPr>
            <a:xfrm flipV="1">
              <a:off x="1809173" y="5016315"/>
              <a:ext cx="1619827" cy="622485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6C2F4BF-1763-41A0-8D4F-ACE7DB88EC98}"/>
                </a:ext>
              </a:extLst>
            </p:cNvPr>
            <p:cNvCxnSpPr>
              <a:cxnSpLocks/>
              <a:endCxn id="324" idx="2"/>
            </p:cNvCxnSpPr>
            <p:nvPr/>
          </p:nvCxnSpPr>
          <p:spPr>
            <a:xfrm flipV="1">
              <a:off x="2095500" y="5016315"/>
              <a:ext cx="1333500" cy="698685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9" name="Group 408">
            <a:extLst>
              <a:ext uri="{FF2B5EF4-FFF2-40B4-BE49-F238E27FC236}">
                <a16:creationId xmlns:a16="http://schemas.microsoft.com/office/drawing/2014/main" id="{7BB64C9F-B4DD-408D-88B6-FF0BAF5B7E0A}"/>
              </a:ext>
            </a:extLst>
          </p:cNvPr>
          <p:cNvGrpSpPr/>
          <p:nvPr/>
        </p:nvGrpSpPr>
        <p:grpSpPr>
          <a:xfrm>
            <a:off x="4800600" y="4267200"/>
            <a:ext cx="3886200" cy="1524000"/>
            <a:chOff x="762000" y="4254315"/>
            <a:chExt cx="3886200" cy="1524000"/>
          </a:xfrm>
        </p:grpSpPr>
        <p:grpSp>
          <p:nvGrpSpPr>
            <p:cNvPr id="410" name="Group 409">
              <a:extLst>
                <a:ext uri="{FF2B5EF4-FFF2-40B4-BE49-F238E27FC236}">
                  <a16:creationId xmlns:a16="http://schemas.microsoft.com/office/drawing/2014/main" id="{25A1C85F-01C0-4893-A149-C18A5AB186C4}"/>
                </a:ext>
              </a:extLst>
            </p:cNvPr>
            <p:cNvGrpSpPr/>
            <p:nvPr/>
          </p:nvGrpSpPr>
          <p:grpSpPr>
            <a:xfrm>
              <a:off x="762000" y="4254315"/>
              <a:ext cx="3886200" cy="1524000"/>
              <a:chOff x="775447" y="1909481"/>
              <a:chExt cx="3886200" cy="1524000"/>
            </a:xfrm>
          </p:grpSpPr>
          <p:sp>
            <p:nvSpPr>
              <p:cNvPr id="415" name="Oval 414">
                <a:extLst>
                  <a:ext uri="{FF2B5EF4-FFF2-40B4-BE49-F238E27FC236}">
                    <a16:creationId xmlns:a16="http://schemas.microsoft.com/office/drawing/2014/main" id="{B15935CB-383F-4584-94BA-CEFC79D02BBC}"/>
                  </a:ext>
                </a:extLst>
              </p:cNvPr>
              <p:cNvSpPr/>
              <p:nvPr/>
            </p:nvSpPr>
            <p:spPr>
              <a:xfrm>
                <a:off x="3442447" y="2404781"/>
                <a:ext cx="533400" cy="533400"/>
              </a:xfrm>
              <a:prstGeom prst="ellipse">
                <a:avLst/>
              </a:prstGeom>
              <a:solidFill>
                <a:schemeClr val="accent2"/>
              </a:solidFill>
              <a:ln w="38100">
                <a:solidFill>
                  <a:srgbClr val="FF99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416" name="Straight Arrow Connector 415">
                <a:extLst>
                  <a:ext uri="{FF2B5EF4-FFF2-40B4-BE49-F238E27FC236}">
                    <a16:creationId xmlns:a16="http://schemas.microsoft.com/office/drawing/2014/main" id="{5D4E7E07-6C3D-4566-9FA5-47A5455F48E8}"/>
                  </a:ext>
                </a:extLst>
              </p:cNvPr>
              <p:cNvCxnSpPr>
                <a:stCxn id="415" idx="6"/>
              </p:cNvCxnSpPr>
              <p:nvPr/>
            </p:nvCxnSpPr>
            <p:spPr>
              <a:xfrm>
                <a:off x="3975847" y="2671481"/>
                <a:ext cx="685800" cy="0"/>
              </a:xfrm>
              <a:prstGeom prst="straightConnector1">
                <a:avLst/>
              </a:prstGeom>
              <a:ln w="38100">
                <a:solidFill>
                  <a:srgbClr val="FF9900"/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03661E72-67B4-4A35-BA5C-10643C64314D}"/>
                  </a:ext>
                </a:extLst>
              </p:cNvPr>
              <p:cNvSpPr txBox="1"/>
              <p:nvPr/>
            </p:nvSpPr>
            <p:spPr>
              <a:xfrm>
                <a:off x="4184821" y="2196353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</a:t>
                </a:r>
              </a:p>
            </p:txBody>
          </p:sp>
          <p:grpSp>
            <p:nvGrpSpPr>
              <p:cNvPr id="418" name="Group 417">
                <a:extLst>
                  <a:ext uri="{FF2B5EF4-FFF2-40B4-BE49-F238E27FC236}">
                    <a16:creationId xmlns:a16="http://schemas.microsoft.com/office/drawing/2014/main" id="{24A99D4A-85F3-419F-9851-BD49E2BD3FF2}"/>
                  </a:ext>
                </a:extLst>
              </p:cNvPr>
              <p:cNvGrpSpPr/>
              <p:nvPr/>
            </p:nvGrpSpPr>
            <p:grpSpPr>
              <a:xfrm>
                <a:off x="775447" y="1909481"/>
                <a:ext cx="1524000" cy="1524000"/>
                <a:chOff x="775447" y="1909481"/>
                <a:chExt cx="1524000" cy="1524000"/>
              </a:xfrm>
            </p:grpSpPr>
            <p:grpSp>
              <p:nvGrpSpPr>
                <p:cNvPr id="427" name="Group 426">
                  <a:extLst>
                    <a:ext uri="{FF2B5EF4-FFF2-40B4-BE49-F238E27FC236}">
                      <a16:creationId xmlns:a16="http://schemas.microsoft.com/office/drawing/2014/main" id="{6F9D8BDE-F06F-4A16-9EDD-902DDAA2F631}"/>
                    </a:ext>
                  </a:extLst>
                </p:cNvPr>
                <p:cNvGrpSpPr/>
                <p:nvPr/>
              </p:nvGrpSpPr>
              <p:grpSpPr>
                <a:xfrm>
                  <a:off x="775447" y="1909481"/>
                  <a:ext cx="1524000" cy="304800"/>
                  <a:chOff x="2438400" y="1905000"/>
                  <a:chExt cx="1524000" cy="304800"/>
                </a:xfrm>
              </p:grpSpPr>
              <p:sp>
                <p:nvSpPr>
                  <p:cNvPr id="452" name="Rectangle 451">
                    <a:extLst>
                      <a:ext uri="{FF2B5EF4-FFF2-40B4-BE49-F238E27FC236}">
                        <a16:creationId xmlns:a16="http://schemas.microsoft.com/office/drawing/2014/main" id="{9F263853-A19D-495B-8D3B-CE9B6CE243C3}"/>
                      </a:ext>
                    </a:extLst>
                  </p:cNvPr>
                  <p:cNvSpPr/>
                  <p:nvPr/>
                </p:nvSpPr>
                <p:spPr>
                  <a:xfrm>
                    <a:off x="2438400" y="1905000"/>
                    <a:ext cx="304800" cy="304800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>
                        <a:lumMod val="7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3" name="Rectangle 452">
                    <a:extLst>
                      <a:ext uri="{FF2B5EF4-FFF2-40B4-BE49-F238E27FC236}">
                        <a16:creationId xmlns:a16="http://schemas.microsoft.com/office/drawing/2014/main" id="{2A01D94F-A724-417B-834B-78E77433989E}"/>
                      </a:ext>
                    </a:extLst>
                  </p:cNvPr>
                  <p:cNvSpPr/>
                  <p:nvPr/>
                </p:nvSpPr>
                <p:spPr>
                  <a:xfrm>
                    <a:off x="2743200" y="1905000"/>
                    <a:ext cx="304800" cy="304800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>
                        <a:lumMod val="7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4" name="Rectangle 453">
                    <a:extLst>
                      <a:ext uri="{FF2B5EF4-FFF2-40B4-BE49-F238E27FC236}">
                        <a16:creationId xmlns:a16="http://schemas.microsoft.com/office/drawing/2014/main" id="{FE094740-89D9-4198-94DE-BDC09FA95F70}"/>
                      </a:ext>
                    </a:extLst>
                  </p:cNvPr>
                  <p:cNvSpPr/>
                  <p:nvPr/>
                </p:nvSpPr>
                <p:spPr>
                  <a:xfrm>
                    <a:off x="3048000" y="1905000"/>
                    <a:ext cx="304800" cy="304800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>
                        <a:lumMod val="7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5" name="Rectangle 454">
                    <a:extLst>
                      <a:ext uri="{FF2B5EF4-FFF2-40B4-BE49-F238E27FC236}">
                        <a16:creationId xmlns:a16="http://schemas.microsoft.com/office/drawing/2014/main" id="{DB838104-7144-43E4-9ED9-1A01A26EC881}"/>
                      </a:ext>
                    </a:extLst>
                  </p:cNvPr>
                  <p:cNvSpPr/>
                  <p:nvPr/>
                </p:nvSpPr>
                <p:spPr>
                  <a:xfrm>
                    <a:off x="3352800" y="1905000"/>
                    <a:ext cx="304800" cy="304800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2700">
                    <a:solidFill>
                      <a:schemeClr val="accent1">
                        <a:lumMod val="7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6" name="Rectangle 455">
                    <a:extLst>
                      <a:ext uri="{FF2B5EF4-FFF2-40B4-BE49-F238E27FC236}">
                        <a16:creationId xmlns:a16="http://schemas.microsoft.com/office/drawing/2014/main" id="{4352AE10-C978-476E-BDA2-C0CD931EBD60}"/>
                      </a:ext>
                    </a:extLst>
                  </p:cNvPr>
                  <p:cNvSpPr/>
                  <p:nvPr/>
                </p:nvSpPr>
                <p:spPr>
                  <a:xfrm>
                    <a:off x="3657600" y="1905000"/>
                    <a:ext cx="304800" cy="304800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2700">
                    <a:solidFill>
                      <a:schemeClr val="accent1">
                        <a:lumMod val="7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28" name="Group 427">
                  <a:extLst>
                    <a:ext uri="{FF2B5EF4-FFF2-40B4-BE49-F238E27FC236}">
                      <a16:creationId xmlns:a16="http://schemas.microsoft.com/office/drawing/2014/main" id="{331F684D-230F-45BA-B198-CC1316E06884}"/>
                    </a:ext>
                  </a:extLst>
                </p:cNvPr>
                <p:cNvGrpSpPr/>
                <p:nvPr/>
              </p:nvGrpSpPr>
              <p:grpSpPr>
                <a:xfrm>
                  <a:off x="775447" y="2214281"/>
                  <a:ext cx="1524000" cy="304800"/>
                  <a:chOff x="2438400" y="1905000"/>
                  <a:chExt cx="1524000" cy="304800"/>
                </a:xfrm>
              </p:grpSpPr>
              <p:sp>
                <p:nvSpPr>
                  <p:cNvPr id="447" name="Rectangle 446">
                    <a:extLst>
                      <a:ext uri="{FF2B5EF4-FFF2-40B4-BE49-F238E27FC236}">
                        <a16:creationId xmlns:a16="http://schemas.microsoft.com/office/drawing/2014/main" id="{73D051F8-0DC8-439A-BE56-F567C4F0BD6F}"/>
                      </a:ext>
                    </a:extLst>
                  </p:cNvPr>
                  <p:cNvSpPr/>
                  <p:nvPr/>
                </p:nvSpPr>
                <p:spPr>
                  <a:xfrm>
                    <a:off x="2438400" y="1905000"/>
                    <a:ext cx="304800" cy="304800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>
                        <a:lumMod val="7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8" name="Rectangle 447">
                    <a:extLst>
                      <a:ext uri="{FF2B5EF4-FFF2-40B4-BE49-F238E27FC236}">
                        <a16:creationId xmlns:a16="http://schemas.microsoft.com/office/drawing/2014/main" id="{50E325F4-7E75-40F9-A4B8-01A87C21BC62}"/>
                      </a:ext>
                    </a:extLst>
                  </p:cNvPr>
                  <p:cNvSpPr/>
                  <p:nvPr/>
                </p:nvSpPr>
                <p:spPr>
                  <a:xfrm>
                    <a:off x="2743200" y="1905000"/>
                    <a:ext cx="304800" cy="304800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>
                        <a:lumMod val="7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9" name="Rectangle 448">
                    <a:extLst>
                      <a:ext uri="{FF2B5EF4-FFF2-40B4-BE49-F238E27FC236}">
                        <a16:creationId xmlns:a16="http://schemas.microsoft.com/office/drawing/2014/main" id="{00F902FA-0BEF-4A23-B187-91E4AB8A362C}"/>
                      </a:ext>
                    </a:extLst>
                  </p:cNvPr>
                  <p:cNvSpPr/>
                  <p:nvPr/>
                </p:nvSpPr>
                <p:spPr>
                  <a:xfrm>
                    <a:off x="3048000" y="1905000"/>
                    <a:ext cx="304800" cy="304800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2700">
                    <a:solidFill>
                      <a:schemeClr val="accent1">
                        <a:lumMod val="7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0" name="Rectangle 449">
                    <a:extLst>
                      <a:ext uri="{FF2B5EF4-FFF2-40B4-BE49-F238E27FC236}">
                        <a16:creationId xmlns:a16="http://schemas.microsoft.com/office/drawing/2014/main" id="{86E17B2C-353C-4CF7-8A95-51C5714E06DB}"/>
                      </a:ext>
                    </a:extLst>
                  </p:cNvPr>
                  <p:cNvSpPr/>
                  <p:nvPr/>
                </p:nvSpPr>
                <p:spPr>
                  <a:xfrm>
                    <a:off x="3352800" y="1905000"/>
                    <a:ext cx="304800" cy="304800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>
                        <a:lumMod val="7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1" name="Rectangle 450">
                    <a:extLst>
                      <a:ext uri="{FF2B5EF4-FFF2-40B4-BE49-F238E27FC236}">
                        <a16:creationId xmlns:a16="http://schemas.microsoft.com/office/drawing/2014/main" id="{69C0DA1A-CCF0-40E5-8FAD-A352BD85E9B9}"/>
                      </a:ext>
                    </a:extLst>
                  </p:cNvPr>
                  <p:cNvSpPr/>
                  <p:nvPr/>
                </p:nvSpPr>
                <p:spPr>
                  <a:xfrm>
                    <a:off x="3657600" y="1905000"/>
                    <a:ext cx="304800" cy="304800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>
                        <a:lumMod val="7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29" name="Group 428">
                  <a:extLst>
                    <a:ext uri="{FF2B5EF4-FFF2-40B4-BE49-F238E27FC236}">
                      <a16:creationId xmlns:a16="http://schemas.microsoft.com/office/drawing/2014/main" id="{D6472938-5395-451A-94B1-0A213C90B486}"/>
                    </a:ext>
                  </a:extLst>
                </p:cNvPr>
                <p:cNvGrpSpPr/>
                <p:nvPr/>
              </p:nvGrpSpPr>
              <p:grpSpPr>
                <a:xfrm>
                  <a:off x="775447" y="2519081"/>
                  <a:ext cx="1524000" cy="304800"/>
                  <a:chOff x="2438400" y="1905000"/>
                  <a:chExt cx="1524000" cy="304800"/>
                </a:xfrm>
              </p:grpSpPr>
              <p:sp>
                <p:nvSpPr>
                  <p:cNvPr id="442" name="Rectangle 441">
                    <a:extLst>
                      <a:ext uri="{FF2B5EF4-FFF2-40B4-BE49-F238E27FC236}">
                        <a16:creationId xmlns:a16="http://schemas.microsoft.com/office/drawing/2014/main" id="{2AFC92D1-0FA4-4DC3-B41C-CD06BCF952B7}"/>
                      </a:ext>
                    </a:extLst>
                  </p:cNvPr>
                  <p:cNvSpPr/>
                  <p:nvPr/>
                </p:nvSpPr>
                <p:spPr>
                  <a:xfrm>
                    <a:off x="2438400" y="1905000"/>
                    <a:ext cx="304800" cy="304800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>
                        <a:lumMod val="7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3" name="Rectangle 442">
                    <a:extLst>
                      <a:ext uri="{FF2B5EF4-FFF2-40B4-BE49-F238E27FC236}">
                        <a16:creationId xmlns:a16="http://schemas.microsoft.com/office/drawing/2014/main" id="{D701D590-30FA-41E0-B571-A11F1721AD97}"/>
                      </a:ext>
                    </a:extLst>
                  </p:cNvPr>
                  <p:cNvSpPr/>
                  <p:nvPr/>
                </p:nvSpPr>
                <p:spPr>
                  <a:xfrm>
                    <a:off x="2743200" y="1905000"/>
                    <a:ext cx="304800" cy="304800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>
                        <a:lumMod val="7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4" name="Rectangle 443">
                    <a:extLst>
                      <a:ext uri="{FF2B5EF4-FFF2-40B4-BE49-F238E27FC236}">
                        <a16:creationId xmlns:a16="http://schemas.microsoft.com/office/drawing/2014/main" id="{F5D3C4B7-1D27-469D-8C47-FC860A92376A}"/>
                      </a:ext>
                    </a:extLst>
                  </p:cNvPr>
                  <p:cNvSpPr/>
                  <p:nvPr/>
                </p:nvSpPr>
                <p:spPr>
                  <a:xfrm>
                    <a:off x="3048000" y="1905000"/>
                    <a:ext cx="304800" cy="304800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2700">
                    <a:solidFill>
                      <a:schemeClr val="accent1">
                        <a:lumMod val="7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5" name="Rectangle 444">
                    <a:extLst>
                      <a:ext uri="{FF2B5EF4-FFF2-40B4-BE49-F238E27FC236}">
                        <a16:creationId xmlns:a16="http://schemas.microsoft.com/office/drawing/2014/main" id="{0D4EA557-5453-4E5A-964E-BD79AEF7D42E}"/>
                      </a:ext>
                    </a:extLst>
                  </p:cNvPr>
                  <p:cNvSpPr/>
                  <p:nvPr/>
                </p:nvSpPr>
                <p:spPr>
                  <a:xfrm>
                    <a:off x="3352800" y="1905000"/>
                    <a:ext cx="304800" cy="304800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>
                        <a:lumMod val="7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6" name="Rectangle 445">
                    <a:extLst>
                      <a:ext uri="{FF2B5EF4-FFF2-40B4-BE49-F238E27FC236}">
                        <a16:creationId xmlns:a16="http://schemas.microsoft.com/office/drawing/2014/main" id="{51F26EE3-4A8F-4217-AF59-D9350880ADC6}"/>
                      </a:ext>
                    </a:extLst>
                  </p:cNvPr>
                  <p:cNvSpPr/>
                  <p:nvPr/>
                </p:nvSpPr>
                <p:spPr>
                  <a:xfrm>
                    <a:off x="3657600" y="1905000"/>
                    <a:ext cx="304800" cy="304800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>
                        <a:lumMod val="7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30" name="Group 429">
                  <a:extLst>
                    <a:ext uri="{FF2B5EF4-FFF2-40B4-BE49-F238E27FC236}">
                      <a16:creationId xmlns:a16="http://schemas.microsoft.com/office/drawing/2014/main" id="{E72FF99B-F85C-44CC-82D0-FB37625B7E1B}"/>
                    </a:ext>
                  </a:extLst>
                </p:cNvPr>
                <p:cNvGrpSpPr/>
                <p:nvPr/>
              </p:nvGrpSpPr>
              <p:grpSpPr>
                <a:xfrm>
                  <a:off x="775447" y="2828363"/>
                  <a:ext cx="1524000" cy="304800"/>
                  <a:chOff x="2438400" y="1905000"/>
                  <a:chExt cx="1524000" cy="304800"/>
                </a:xfrm>
              </p:grpSpPr>
              <p:sp>
                <p:nvSpPr>
                  <p:cNvPr id="437" name="Rectangle 436">
                    <a:extLst>
                      <a:ext uri="{FF2B5EF4-FFF2-40B4-BE49-F238E27FC236}">
                        <a16:creationId xmlns:a16="http://schemas.microsoft.com/office/drawing/2014/main" id="{5D70CDA4-19D9-4712-AB0D-233A835835C1}"/>
                      </a:ext>
                    </a:extLst>
                  </p:cNvPr>
                  <p:cNvSpPr/>
                  <p:nvPr/>
                </p:nvSpPr>
                <p:spPr>
                  <a:xfrm>
                    <a:off x="2438400" y="1905000"/>
                    <a:ext cx="304800" cy="304800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>
                        <a:lumMod val="7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8" name="Rectangle 437">
                    <a:extLst>
                      <a:ext uri="{FF2B5EF4-FFF2-40B4-BE49-F238E27FC236}">
                        <a16:creationId xmlns:a16="http://schemas.microsoft.com/office/drawing/2014/main" id="{46DE81AB-C5E1-4AF2-96DC-3947AF3014BC}"/>
                      </a:ext>
                    </a:extLst>
                  </p:cNvPr>
                  <p:cNvSpPr/>
                  <p:nvPr/>
                </p:nvSpPr>
                <p:spPr>
                  <a:xfrm>
                    <a:off x="2743200" y="1905000"/>
                    <a:ext cx="304800" cy="304800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>
                        <a:lumMod val="7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9" name="Rectangle 438">
                    <a:extLst>
                      <a:ext uri="{FF2B5EF4-FFF2-40B4-BE49-F238E27FC236}">
                        <a16:creationId xmlns:a16="http://schemas.microsoft.com/office/drawing/2014/main" id="{717C6DB7-247E-47F1-9DEE-E9081831EBA6}"/>
                      </a:ext>
                    </a:extLst>
                  </p:cNvPr>
                  <p:cNvSpPr/>
                  <p:nvPr/>
                </p:nvSpPr>
                <p:spPr>
                  <a:xfrm>
                    <a:off x="3048000" y="1905000"/>
                    <a:ext cx="304800" cy="304800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2700">
                    <a:solidFill>
                      <a:schemeClr val="accent1">
                        <a:lumMod val="7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0" name="Rectangle 439">
                    <a:extLst>
                      <a:ext uri="{FF2B5EF4-FFF2-40B4-BE49-F238E27FC236}">
                        <a16:creationId xmlns:a16="http://schemas.microsoft.com/office/drawing/2014/main" id="{32775AA5-6607-4C35-ADC6-E2083CD68747}"/>
                      </a:ext>
                    </a:extLst>
                  </p:cNvPr>
                  <p:cNvSpPr/>
                  <p:nvPr/>
                </p:nvSpPr>
                <p:spPr>
                  <a:xfrm>
                    <a:off x="3352800" y="1905000"/>
                    <a:ext cx="304800" cy="304800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>
                        <a:lumMod val="7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1" name="Rectangle 440">
                    <a:extLst>
                      <a:ext uri="{FF2B5EF4-FFF2-40B4-BE49-F238E27FC236}">
                        <a16:creationId xmlns:a16="http://schemas.microsoft.com/office/drawing/2014/main" id="{6180228C-6976-4E89-8022-03C60CA0FF8F}"/>
                      </a:ext>
                    </a:extLst>
                  </p:cNvPr>
                  <p:cNvSpPr/>
                  <p:nvPr/>
                </p:nvSpPr>
                <p:spPr>
                  <a:xfrm>
                    <a:off x="3657600" y="1905000"/>
                    <a:ext cx="304800" cy="304800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>
                        <a:lumMod val="7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31" name="Group 430">
                  <a:extLst>
                    <a:ext uri="{FF2B5EF4-FFF2-40B4-BE49-F238E27FC236}">
                      <a16:creationId xmlns:a16="http://schemas.microsoft.com/office/drawing/2014/main" id="{04DB9D41-CCEE-46D4-9D21-29F792C23B00}"/>
                    </a:ext>
                  </a:extLst>
                </p:cNvPr>
                <p:cNvGrpSpPr/>
                <p:nvPr/>
              </p:nvGrpSpPr>
              <p:grpSpPr>
                <a:xfrm>
                  <a:off x="775447" y="3128681"/>
                  <a:ext cx="1524000" cy="304800"/>
                  <a:chOff x="2438400" y="1905000"/>
                  <a:chExt cx="1524000" cy="304800"/>
                </a:xfrm>
              </p:grpSpPr>
              <p:sp>
                <p:nvSpPr>
                  <p:cNvPr id="432" name="Rectangle 431">
                    <a:extLst>
                      <a:ext uri="{FF2B5EF4-FFF2-40B4-BE49-F238E27FC236}">
                        <a16:creationId xmlns:a16="http://schemas.microsoft.com/office/drawing/2014/main" id="{9CB5E8A6-978F-4BA1-8B01-0EC340FB7B30}"/>
                      </a:ext>
                    </a:extLst>
                  </p:cNvPr>
                  <p:cNvSpPr/>
                  <p:nvPr/>
                </p:nvSpPr>
                <p:spPr>
                  <a:xfrm>
                    <a:off x="2438400" y="1905000"/>
                    <a:ext cx="304800" cy="304800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>
                        <a:lumMod val="7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3" name="Rectangle 432">
                    <a:extLst>
                      <a:ext uri="{FF2B5EF4-FFF2-40B4-BE49-F238E27FC236}">
                        <a16:creationId xmlns:a16="http://schemas.microsoft.com/office/drawing/2014/main" id="{169102CD-7788-45FD-BAEF-FAECD1D3F1EC}"/>
                      </a:ext>
                    </a:extLst>
                  </p:cNvPr>
                  <p:cNvSpPr/>
                  <p:nvPr/>
                </p:nvSpPr>
                <p:spPr>
                  <a:xfrm>
                    <a:off x="2743200" y="1905000"/>
                    <a:ext cx="304800" cy="304800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>
                        <a:lumMod val="7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4" name="Rectangle 433">
                    <a:extLst>
                      <a:ext uri="{FF2B5EF4-FFF2-40B4-BE49-F238E27FC236}">
                        <a16:creationId xmlns:a16="http://schemas.microsoft.com/office/drawing/2014/main" id="{7272F14F-44F8-4BF4-A3E4-BAE2B425FA47}"/>
                      </a:ext>
                    </a:extLst>
                  </p:cNvPr>
                  <p:cNvSpPr/>
                  <p:nvPr/>
                </p:nvSpPr>
                <p:spPr>
                  <a:xfrm>
                    <a:off x="3048000" y="1905000"/>
                    <a:ext cx="304800" cy="304800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>
                        <a:lumMod val="7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5" name="Rectangle 434">
                    <a:extLst>
                      <a:ext uri="{FF2B5EF4-FFF2-40B4-BE49-F238E27FC236}">
                        <a16:creationId xmlns:a16="http://schemas.microsoft.com/office/drawing/2014/main" id="{3E5B9C19-B1B9-44B2-A03C-9953A033C12D}"/>
                      </a:ext>
                    </a:extLst>
                  </p:cNvPr>
                  <p:cNvSpPr/>
                  <p:nvPr/>
                </p:nvSpPr>
                <p:spPr>
                  <a:xfrm>
                    <a:off x="3352800" y="1905000"/>
                    <a:ext cx="304800" cy="304800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2700">
                    <a:solidFill>
                      <a:schemeClr val="accent1">
                        <a:lumMod val="7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6" name="Rectangle 435">
                    <a:extLst>
                      <a:ext uri="{FF2B5EF4-FFF2-40B4-BE49-F238E27FC236}">
                        <a16:creationId xmlns:a16="http://schemas.microsoft.com/office/drawing/2014/main" id="{8C3CF10C-1F13-4B8F-B75D-90BBEA970DB3}"/>
                      </a:ext>
                    </a:extLst>
                  </p:cNvPr>
                  <p:cNvSpPr/>
                  <p:nvPr/>
                </p:nvSpPr>
                <p:spPr>
                  <a:xfrm>
                    <a:off x="3657600" y="1905000"/>
                    <a:ext cx="304800" cy="304800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12700">
                    <a:solidFill>
                      <a:schemeClr val="accent1">
                        <a:lumMod val="75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419" name="Group 418">
                <a:extLst>
                  <a:ext uri="{FF2B5EF4-FFF2-40B4-BE49-F238E27FC236}">
                    <a16:creationId xmlns:a16="http://schemas.microsoft.com/office/drawing/2014/main" id="{5FBE7036-99BC-4891-A330-F73928993894}"/>
                  </a:ext>
                </a:extLst>
              </p:cNvPr>
              <p:cNvGrpSpPr/>
              <p:nvPr/>
            </p:nvGrpSpPr>
            <p:grpSpPr>
              <a:xfrm>
                <a:off x="3585034" y="2552700"/>
                <a:ext cx="228600" cy="228600"/>
                <a:chOff x="3585034" y="2552700"/>
                <a:chExt cx="228600" cy="228600"/>
              </a:xfrm>
            </p:grpSpPr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0A2C6785-0B0D-4768-9FB2-5F1D871C2197}"/>
                    </a:ext>
                  </a:extLst>
                </p:cNvPr>
                <p:cNvCxnSpPr/>
                <p:nvPr/>
              </p:nvCxnSpPr>
              <p:spPr>
                <a:xfrm>
                  <a:off x="3585034" y="2781300"/>
                  <a:ext cx="114300" cy="0"/>
                </a:xfrm>
                <a:prstGeom prst="line">
                  <a:avLst/>
                </a:prstGeom>
                <a:ln w="38100">
                  <a:solidFill>
                    <a:srgbClr val="FFFF99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5B9EDB60-8FD7-4B53-99CE-B7FB1B3E70BE}"/>
                    </a:ext>
                  </a:extLst>
                </p:cNvPr>
                <p:cNvCxnSpPr/>
                <p:nvPr/>
              </p:nvCxnSpPr>
              <p:spPr>
                <a:xfrm flipV="1">
                  <a:off x="3699334" y="2552700"/>
                  <a:ext cx="0" cy="228600"/>
                </a:xfrm>
                <a:prstGeom prst="line">
                  <a:avLst/>
                </a:prstGeom>
                <a:ln w="38100">
                  <a:solidFill>
                    <a:srgbClr val="FFFF99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id="{AE1BDCCE-7592-48DE-BD3A-DB17A4FDE616}"/>
                    </a:ext>
                  </a:extLst>
                </p:cNvPr>
                <p:cNvCxnSpPr/>
                <p:nvPr/>
              </p:nvCxnSpPr>
              <p:spPr>
                <a:xfrm>
                  <a:off x="3699334" y="2552700"/>
                  <a:ext cx="114300" cy="0"/>
                </a:xfrm>
                <a:prstGeom prst="line">
                  <a:avLst/>
                </a:prstGeom>
                <a:ln w="38100">
                  <a:solidFill>
                    <a:srgbClr val="FFFF99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0" name="TextBox 419">
                <a:extLst>
                  <a:ext uri="{FF2B5EF4-FFF2-40B4-BE49-F238E27FC236}">
                    <a16:creationId xmlns:a16="http://schemas.microsoft.com/office/drawing/2014/main" id="{8AA951AB-DDC0-4B72-9FB7-BC6E3E63D956}"/>
                  </a:ext>
                </a:extLst>
              </p:cNvPr>
              <p:cNvSpPr txBox="1"/>
              <p:nvPr/>
            </p:nvSpPr>
            <p:spPr>
              <a:xfrm>
                <a:off x="3200786" y="1945781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Neuron</a:t>
                </a:r>
              </a:p>
            </p:txBody>
          </p:sp>
          <p:cxnSp>
            <p:nvCxnSpPr>
              <p:cNvPr id="421" name="Straight Connector 420">
                <a:extLst>
                  <a:ext uri="{FF2B5EF4-FFF2-40B4-BE49-F238E27FC236}">
                    <a16:creationId xmlns:a16="http://schemas.microsoft.com/office/drawing/2014/main" id="{648B1A4F-1224-47AF-B14A-DB9CD4317F70}"/>
                  </a:ext>
                </a:extLst>
              </p:cNvPr>
              <p:cNvCxnSpPr>
                <a:endCxn id="415" idx="2"/>
              </p:cNvCxnSpPr>
              <p:nvPr/>
            </p:nvCxnSpPr>
            <p:spPr>
              <a:xfrm>
                <a:off x="1537447" y="2366681"/>
                <a:ext cx="1905000" cy="304800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Connector 421">
                <a:extLst>
                  <a:ext uri="{FF2B5EF4-FFF2-40B4-BE49-F238E27FC236}">
                    <a16:creationId xmlns:a16="http://schemas.microsoft.com/office/drawing/2014/main" id="{4C61C3FE-D2C8-4180-8964-E622509D2EB7}"/>
                  </a:ext>
                </a:extLst>
              </p:cNvPr>
              <p:cNvCxnSpPr>
                <a:endCxn id="415" idx="2"/>
              </p:cNvCxnSpPr>
              <p:nvPr/>
            </p:nvCxnSpPr>
            <p:spPr>
              <a:xfrm>
                <a:off x="1537447" y="2671481"/>
                <a:ext cx="1905000" cy="0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Straight Connector 422">
                <a:extLst>
                  <a:ext uri="{FF2B5EF4-FFF2-40B4-BE49-F238E27FC236}">
                    <a16:creationId xmlns:a16="http://schemas.microsoft.com/office/drawing/2014/main" id="{AA0B6E8D-7923-4838-B4D6-813270AFA9C7}"/>
                  </a:ext>
                </a:extLst>
              </p:cNvPr>
              <p:cNvCxnSpPr>
                <a:endCxn id="415" idx="2"/>
              </p:cNvCxnSpPr>
              <p:nvPr/>
            </p:nvCxnSpPr>
            <p:spPr>
              <a:xfrm flipV="1">
                <a:off x="1537447" y="2671481"/>
                <a:ext cx="1905000" cy="309282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2CEEAB4A-9105-4761-9F31-C6A786E565BA}"/>
                </a:ext>
              </a:extLst>
            </p:cNvPr>
            <p:cNvCxnSpPr>
              <a:cxnSpLocks/>
              <a:endCxn id="415" idx="2"/>
            </p:cNvCxnSpPr>
            <p:nvPr/>
          </p:nvCxnSpPr>
          <p:spPr>
            <a:xfrm>
              <a:off x="1809174" y="4482915"/>
              <a:ext cx="1619826" cy="533400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EB31AD48-8389-44DA-8803-1C65401BBBDD}"/>
                </a:ext>
              </a:extLst>
            </p:cNvPr>
            <p:cNvCxnSpPr>
              <a:endCxn id="415" idx="2"/>
            </p:cNvCxnSpPr>
            <p:nvPr/>
          </p:nvCxnSpPr>
          <p:spPr>
            <a:xfrm>
              <a:off x="2133600" y="4419600"/>
              <a:ext cx="1295400" cy="596715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09CE165C-3F3E-418F-A254-9A3730106FB3}"/>
                </a:ext>
              </a:extLst>
            </p:cNvPr>
            <p:cNvCxnSpPr>
              <a:endCxn id="415" idx="2"/>
            </p:cNvCxnSpPr>
            <p:nvPr/>
          </p:nvCxnSpPr>
          <p:spPr>
            <a:xfrm flipV="1">
              <a:off x="1809173" y="5016315"/>
              <a:ext cx="1619827" cy="622485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F0B348AA-419C-4DA1-9FBD-C19BA6300528}"/>
                </a:ext>
              </a:extLst>
            </p:cNvPr>
            <p:cNvCxnSpPr>
              <a:cxnSpLocks/>
              <a:endCxn id="415" idx="2"/>
            </p:cNvCxnSpPr>
            <p:nvPr/>
          </p:nvCxnSpPr>
          <p:spPr>
            <a:xfrm flipV="1">
              <a:off x="2095500" y="5016315"/>
              <a:ext cx="1333500" cy="698685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89E5FE24-8A8B-4DC2-BBE8-8EA006F48F29}"/>
              </a:ext>
            </a:extLst>
          </p:cNvPr>
          <p:cNvSpPr txBox="1"/>
          <p:nvPr/>
        </p:nvSpPr>
        <p:spPr>
          <a:xfrm>
            <a:off x="1227250" y="6091518"/>
            <a:ext cx="6365845" cy="4001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Rule: Excitation from some pixels, inhibition from the rest.</a:t>
            </a:r>
          </a:p>
        </p:txBody>
      </p:sp>
    </p:spTree>
    <p:extLst>
      <p:ext uri="{BB962C8B-B14F-4D97-AF65-F5344CB8AC3E}">
        <p14:creationId xmlns:p14="http://schemas.microsoft.com/office/powerpoint/2010/main" val="1129933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5AFC5B-6436-48AE-AFF6-C79D85534DE3}"/>
              </a:ext>
            </a:extLst>
          </p:cNvPr>
          <p:cNvSpPr txBox="1"/>
          <p:nvPr/>
        </p:nvSpPr>
        <p:spPr>
          <a:xfrm>
            <a:off x="557430" y="827942"/>
            <a:ext cx="80291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membrane potential at the </a:t>
            </a:r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(body) of a neuron rises above a </a:t>
            </a:r>
            <a:r>
              <a:rPr lang="en-US" b="1" i="1" dirty="0">
                <a:solidFill>
                  <a:srgbClr val="FF0000"/>
                </a:solidFill>
                <a:cs typeface="Times New Roman" panose="02020603050405020304" pitchFamily="18" charset="0"/>
              </a:rPr>
              <a:t>firing t</a:t>
            </a:r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hreshold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(about +10 mV), the neuron fires a voltage spike called an </a:t>
            </a:r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 potential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its axon. The action potential rises to about +30mV and is about 1ms wide. After firing, a neuron temporarily enters a </a:t>
            </a:r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refractory period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 which is cannot fire again.</a:t>
            </a:r>
            <a:endParaRPr lang="en-US" dirty="0">
              <a:cs typeface="Times New Roman" panose="02020603050405020304" pitchFamily="18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EBAC480-848E-4B36-A86E-0A8F5071BBC7}"/>
              </a:ext>
            </a:extLst>
          </p:cNvPr>
          <p:cNvGrpSpPr/>
          <p:nvPr/>
        </p:nvGrpSpPr>
        <p:grpSpPr>
          <a:xfrm>
            <a:off x="1424037" y="2220602"/>
            <a:ext cx="6033156" cy="3504655"/>
            <a:chOff x="1706252" y="1843605"/>
            <a:chExt cx="6033156" cy="328928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FB58BE4-8FD8-4DA9-A16C-BFEAE63EF42B}"/>
                </a:ext>
              </a:extLst>
            </p:cNvPr>
            <p:cNvSpPr/>
            <p:nvPr/>
          </p:nvSpPr>
          <p:spPr>
            <a:xfrm>
              <a:off x="1706252" y="1843605"/>
              <a:ext cx="6033156" cy="3289289"/>
            </a:xfrm>
            <a:prstGeom prst="rect">
              <a:avLst/>
            </a:prstGeom>
            <a:solidFill>
              <a:srgbClr val="000066"/>
            </a:solidFill>
            <a:ln w="6350">
              <a:solidFill>
                <a:schemeClr val="accent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C476450-0ACE-41E0-B8BF-BC176120BDD6}"/>
                </a:ext>
              </a:extLst>
            </p:cNvPr>
            <p:cNvCxnSpPr>
              <a:cxnSpLocks/>
            </p:cNvCxnSpPr>
            <p:nvPr/>
          </p:nvCxnSpPr>
          <p:spPr>
            <a:xfrm>
              <a:off x="2601799" y="1956062"/>
              <a:ext cx="0" cy="3176832"/>
            </a:xfrm>
            <a:prstGeom prst="line">
              <a:avLst/>
            </a:prstGeom>
            <a:ln w="19050">
              <a:solidFill>
                <a:srgbClr val="33CC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9FDD2DE-CC33-4619-B91F-F1CB8B0DE829}"/>
                </a:ext>
              </a:extLst>
            </p:cNvPr>
            <p:cNvCxnSpPr>
              <a:cxnSpLocks/>
            </p:cNvCxnSpPr>
            <p:nvPr/>
          </p:nvCxnSpPr>
          <p:spPr>
            <a:xfrm>
              <a:off x="1706252" y="3696515"/>
              <a:ext cx="5889553" cy="0"/>
            </a:xfrm>
            <a:prstGeom prst="line">
              <a:avLst/>
            </a:prstGeom>
            <a:ln w="19050">
              <a:solidFill>
                <a:srgbClr val="33CC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8D18F5B-6B99-4AA5-A756-AF4C2F756C6C}"/>
                </a:ext>
              </a:extLst>
            </p:cNvPr>
            <p:cNvSpPr/>
            <p:nvPr/>
          </p:nvSpPr>
          <p:spPr>
            <a:xfrm>
              <a:off x="2281288" y="2056258"/>
              <a:ext cx="3497344" cy="2358985"/>
            </a:xfrm>
            <a:custGeom>
              <a:avLst/>
              <a:gdLst>
                <a:gd name="connsiteX0" fmla="*/ 0 w 3497344"/>
                <a:gd name="connsiteY0" fmla="*/ 1536572 h 1784677"/>
                <a:gd name="connsiteX1" fmla="*/ 339365 w 3497344"/>
                <a:gd name="connsiteY1" fmla="*/ 1545999 h 1784677"/>
                <a:gd name="connsiteX2" fmla="*/ 537328 w 3497344"/>
                <a:gd name="connsiteY2" fmla="*/ 1508292 h 1784677"/>
                <a:gd name="connsiteX3" fmla="*/ 763571 w 3497344"/>
                <a:gd name="connsiteY3" fmla="*/ 1310329 h 1784677"/>
                <a:gd name="connsiteX4" fmla="*/ 895546 w 3497344"/>
                <a:gd name="connsiteY4" fmla="*/ 1291475 h 1784677"/>
                <a:gd name="connsiteX5" fmla="*/ 989814 w 3497344"/>
                <a:gd name="connsiteY5" fmla="*/ 1159500 h 1784677"/>
                <a:gd name="connsiteX6" fmla="*/ 1084082 w 3497344"/>
                <a:gd name="connsiteY6" fmla="*/ 999244 h 1784677"/>
                <a:gd name="connsiteX7" fmla="*/ 1234911 w 3497344"/>
                <a:gd name="connsiteY7" fmla="*/ 867269 h 1784677"/>
                <a:gd name="connsiteX8" fmla="*/ 1376313 w 3497344"/>
                <a:gd name="connsiteY8" fmla="*/ 952110 h 1784677"/>
                <a:gd name="connsiteX9" fmla="*/ 1508288 w 3497344"/>
                <a:gd name="connsiteY9" fmla="*/ 1093512 h 1784677"/>
                <a:gd name="connsiteX10" fmla="*/ 1621410 w 3497344"/>
                <a:gd name="connsiteY10" fmla="*/ 1102939 h 1784677"/>
                <a:gd name="connsiteX11" fmla="*/ 1753385 w 3497344"/>
                <a:gd name="connsiteY11" fmla="*/ 1008671 h 1784677"/>
                <a:gd name="connsiteX12" fmla="*/ 1847653 w 3497344"/>
                <a:gd name="connsiteY12" fmla="*/ 810708 h 1784677"/>
                <a:gd name="connsiteX13" fmla="*/ 1932495 w 3497344"/>
                <a:gd name="connsiteY13" fmla="*/ 744721 h 1784677"/>
                <a:gd name="connsiteX14" fmla="*/ 1979629 w 3497344"/>
                <a:gd name="connsiteY14" fmla="*/ 584465 h 1784677"/>
                <a:gd name="connsiteX15" fmla="*/ 2036189 w 3497344"/>
                <a:gd name="connsiteY15" fmla="*/ 3 h 1784677"/>
                <a:gd name="connsiteX16" fmla="*/ 2083323 w 3497344"/>
                <a:gd name="connsiteY16" fmla="*/ 593892 h 1784677"/>
                <a:gd name="connsiteX17" fmla="*/ 2281286 w 3497344"/>
                <a:gd name="connsiteY17" fmla="*/ 1489438 h 1784677"/>
                <a:gd name="connsiteX18" fmla="*/ 2648932 w 3497344"/>
                <a:gd name="connsiteY18" fmla="*/ 1772242 h 1784677"/>
                <a:gd name="connsiteX19" fmla="*/ 2922309 w 3497344"/>
                <a:gd name="connsiteY19" fmla="*/ 1715681 h 1784677"/>
                <a:gd name="connsiteX20" fmla="*/ 3139125 w 3497344"/>
                <a:gd name="connsiteY20" fmla="*/ 1545999 h 1784677"/>
                <a:gd name="connsiteX21" fmla="*/ 3497344 w 3497344"/>
                <a:gd name="connsiteY21" fmla="*/ 1517718 h 1784677"/>
                <a:gd name="connsiteX0" fmla="*/ 0 w 3497344"/>
                <a:gd name="connsiteY0" fmla="*/ 1536572 h 1783257"/>
                <a:gd name="connsiteX1" fmla="*/ 339365 w 3497344"/>
                <a:gd name="connsiteY1" fmla="*/ 1545999 h 1783257"/>
                <a:gd name="connsiteX2" fmla="*/ 537328 w 3497344"/>
                <a:gd name="connsiteY2" fmla="*/ 1508292 h 1783257"/>
                <a:gd name="connsiteX3" fmla="*/ 763571 w 3497344"/>
                <a:gd name="connsiteY3" fmla="*/ 1310329 h 1783257"/>
                <a:gd name="connsiteX4" fmla="*/ 895546 w 3497344"/>
                <a:gd name="connsiteY4" fmla="*/ 1291475 h 1783257"/>
                <a:gd name="connsiteX5" fmla="*/ 989814 w 3497344"/>
                <a:gd name="connsiteY5" fmla="*/ 1159500 h 1783257"/>
                <a:gd name="connsiteX6" fmla="*/ 1084082 w 3497344"/>
                <a:gd name="connsiteY6" fmla="*/ 999244 h 1783257"/>
                <a:gd name="connsiteX7" fmla="*/ 1234911 w 3497344"/>
                <a:gd name="connsiteY7" fmla="*/ 867269 h 1783257"/>
                <a:gd name="connsiteX8" fmla="*/ 1376313 w 3497344"/>
                <a:gd name="connsiteY8" fmla="*/ 952110 h 1783257"/>
                <a:gd name="connsiteX9" fmla="*/ 1508288 w 3497344"/>
                <a:gd name="connsiteY9" fmla="*/ 1093512 h 1783257"/>
                <a:gd name="connsiteX10" fmla="*/ 1621410 w 3497344"/>
                <a:gd name="connsiteY10" fmla="*/ 1102939 h 1783257"/>
                <a:gd name="connsiteX11" fmla="*/ 1753385 w 3497344"/>
                <a:gd name="connsiteY11" fmla="*/ 1008671 h 1783257"/>
                <a:gd name="connsiteX12" fmla="*/ 1847653 w 3497344"/>
                <a:gd name="connsiteY12" fmla="*/ 810708 h 1783257"/>
                <a:gd name="connsiteX13" fmla="*/ 1932495 w 3497344"/>
                <a:gd name="connsiteY13" fmla="*/ 744721 h 1783257"/>
                <a:gd name="connsiteX14" fmla="*/ 1979629 w 3497344"/>
                <a:gd name="connsiteY14" fmla="*/ 584465 h 1783257"/>
                <a:gd name="connsiteX15" fmla="*/ 2036189 w 3497344"/>
                <a:gd name="connsiteY15" fmla="*/ 3 h 1783257"/>
                <a:gd name="connsiteX16" fmla="*/ 2083323 w 3497344"/>
                <a:gd name="connsiteY16" fmla="*/ 593892 h 1783257"/>
                <a:gd name="connsiteX17" fmla="*/ 2281286 w 3497344"/>
                <a:gd name="connsiteY17" fmla="*/ 1489438 h 1783257"/>
                <a:gd name="connsiteX18" fmla="*/ 2648932 w 3497344"/>
                <a:gd name="connsiteY18" fmla="*/ 1772242 h 1783257"/>
                <a:gd name="connsiteX19" fmla="*/ 2922309 w 3497344"/>
                <a:gd name="connsiteY19" fmla="*/ 1715681 h 1783257"/>
                <a:gd name="connsiteX20" fmla="*/ 3139125 w 3497344"/>
                <a:gd name="connsiteY20" fmla="*/ 1621694 h 1783257"/>
                <a:gd name="connsiteX21" fmla="*/ 3497344 w 3497344"/>
                <a:gd name="connsiteY21" fmla="*/ 1517718 h 1783257"/>
                <a:gd name="connsiteX0" fmla="*/ 0 w 3497344"/>
                <a:gd name="connsiteY0" fmla="*/ 1536572 h 1783257"/>
                <a:gd name="connsiteX1" fmla="*/ 339365 w 3497344"/>
                <a:gd name="connsiteY1" fmla="*/ 1545999 h 1783257"/>
                <a:gd name="connsiteX2" fmla="*/ 537328 w 3497344"/>
                <a:gd name="connsiteY2" fmla="*/ 1508292 h 1783257"/>
                <a:gd name="connsiteX3" fmla="*/ 763571 w 3497344"/>
                <a:gd name="connsiteY3" fmla="*/ 1310329 h 1783257"/>
                <a:gd name="connsiteX4" fmla="*/ 895546 w 3497344"/>
                <a:gd name="connsiteY4" fmla="*/ 1291475 h 1783257"/>
                <a:gd name="connsiteX5" fmla="*/ 989814 w 3497344"/>
                <a:gd name="connsiteY5" fmla="*/ 1159500 h 1783257"/>
                <a:gd name="connsiteX6" fmla="*/ 1084082 w 3497344"/>
                <a:gd name="connsiteY6" fmla="*/ 999244 h 1783257"/>
                <a:gd name="connsiteX7" fmla="*/ 1234911 w 3497344"/>
                <a:gd name="connsiteY7" fmla="*/ 867269 h 1783257"/>
                <a:gd name="connsiteX8" fmla="*/ 1376313 w 3497344"/>
                <a:gd name="connsiteY8" fmla="*/ 952110 h 1783257"/>
                <a:gd name="connsiteX9" fmla="*/ 1508288 w 3497344"/>
                <a:gd name="connsiteY9" fmla="*/ 1093512 h 1783257"/>
                <a:gd name="connsiteX10" fmla="*/ 1621410 w 3497344"/>
                <a:gd name="connsiteY10" fmla="*/ 1102939 h 1783257"/>
                <a:gd name="connsiteX11" fmla="*/ 1753385 w 3497344"/>
                <a:gd name="connsiteY11" fmla="*/ 1008671 h 1783257"/>
                <a:gd name="connsiteX12" fmla="*/ 1847653 w 3497344"/>
                <a:gd name="connsiteY12" fmla="*/ 810708 h 1783257"/>
                <a:gd name="connsiteX13" fmla="*/ 1932495 w 3497344"/>
                <a:gd name="connsiteY13" fmla="*/ 744721 h 1783257"/>
                <a:gd name="connsiteX14" fmla="*/ 1979629 w 3497344"/>
                <a:gd name="connsiteY14" fmla="*/ 584465 h 1783257"/>
                <a:gd name="connsiteX15" fmla="*/ 2036189 w 3497344"/>
                <a:gd name="connsiteY15" fmla="*/ 3 h 1783257"/>
                <a:gd name="connsiteX16" fmla="*/ 2083323 w 3497344"/>
                <a:gd name="connsiteY16" fmla="*/ 593892 h 1783257"/>
                <a:gd name="connsiteX17" fmla="*/ 2281286 w 3497344"/>
                <a:gd name="connsiteY17" fmla="*/ 1489438 h 1783257"/>
                <a:gd name="connsiteX18" fmla="*/ 2648932 w 3497344"/>
                <a:gd name="connsiteY18" fmla="*/ 1772242 h 1783257"/>
                <a:gd name="connsiteX19" fmla="*/ 2922309 w 3497344"/>
                <a:gd name="connsiteY19" fmla="*/ 1715681 h 1783257"/>
                <a:gd name="connsiteX20" fmla="*/ 3139125 w 3497344"/>
                <a:gd name="connsiteY20" fmla="*/ 1621694 h 1783257"/>
                <a:gd name="connsiteX21" fmla="*/ 3497344 w 3497344"/>
                <a:gd name="connsiteY21" fmla="*/ 1551360 h 1783257"/>
                <a:gd name="connsiteX0" fmla="*/ 0 w 3497344"/>
                <a:gd name="connsiteY0" fmla="*/ 1536572 h 1768261"/>
                <a:gd name="connsiteX1" fmla="*/ 339365 w 3497344"/>
                <a:gd name="connsiteY1" fmla="*/ 1545999 h 1768261"/>
                <a:gd name="connsiteX2" fmla="*/ 537328 w 3497344"/>
                <a:gd name="connsiteY2" fmla="*/ 1508292 h 1768261"/>
                <a:gd name="connsiteX3" fmla="*/ 763571 w 3497344"/>
                <a:gd name="connsiteY3" fmla="*/ 1310329 h 1768261"/>
                <a:gd name="connsiteX4" fmla="*/ 895546 w 3497344"/>
                <a:gd name="connsiteY4" fmla="*/ 1291475 h 1768261"/>
                <a:gd name="connsiteX5" fmla="*/ 989814 w 3497344"/>
                <a:gd name="connsiteY5" fmla="*/ 1159500 h 1768261"/>
                <a:gd name="connsiteX6" fmla="*/ 1084082 w 3497344"/>
                <a:gd name="connsiteY6" fmla="*/ 999244 h 1768261"/>
                <a:gd name="connsiteX7" fmla="*/ 1234911 w 3497344"/>
                <a:gd name="connsiteY7" fmla="*/ 867269 h 1768261"/>
                <a:gd name="connsiteX8" fmla="*/ 1376313 w 3497344"/>
                <a:gd name="connsiteY8" fmla="*/ 952110 h 1768261"/>
                <a:gd name="connsiteX9" fmla="*/ 1508288 w 3497344"/>
                <a:gd name="connsiteY9" fmla="*/ 1093512 h 1768261"/>
                <a:gd name="connsiteX10" fmla="*/ 1621410 w 3497344"/>
                <a:gd name="connsiteY10" fmla="*/ 1102939 h 1768261"/>
                <a:gd name="connsiteX11" fmla="*/ 1753385 w 3497344"/>
                <a:gd name="connsiteY11" fmla="*/ 1008671 h 1768261"/>
                <a:gd name="connsiteX12" fmla="*/ 1847653 w 3497344"/>
                <a:gd name="connsiteY12" fmla="*/ 810708 h 1768261"/>
                <a:gd name="connsiteX13" fmla="*/ 1932495 w 3497344"/>
                <a:gd name="connsiteY13" fmla="*/ 744721 h 1768261"/>
                <a:gd name="connsiteX14" fmla="*/ 1979629 w 3497344"/>
                <a:gd name="connsiteY14" fmla="*/ 584465 h 1768261"/>
                <a:gd name="connsiteX15" fmla="*/ 2036189 w 3497344"/>
                <a:gd name="connsiteY15" fmla="*/ 3 h 1768261"/>
                <a:gd name="connsiteX16" fmla="*/ 2083323 w 3497344"/>
                <a:gd name="connsiteY16" fmla="*/ 593892 h 1768261"/>
                <a:gd name="connsiteX17" fmla="*/ 2281286 w 3497344"/>
                <a:gd name="connsiteY17" fmla="*/ 1489438 h 1768261"/>
                <a:gd name="connsiteX18" fmla="*/ 2620652 w 3497344"/>
                <a:gd name="connsiteY18" fmla="*/ 1755420 h 1768261"/>
                <a:gd name="connsiteX19" fmla="*/ 2922309 w 3497344"/>
                <a:gd name="connsiteY19" fmla="*/ 1715681 h 1768261"/>
                <a:gd name="connsiteX20" fmla="*/ 3139125 w 3497344"/>
                <a:gd name="connsiteY20" fmla="*/ 1621694 h 1768261"/>
                <a:gd name="connsiteX21" fmla="*/ 3497344 w 3497344"/>
                <a:gd name="connsiteY21" fmla="*/ 1551360 h 1768261"/>
                <a:gd name="connsiteX0" fmla="*/ 0 w 3497344"/>
                <a:gd name="connsiteY0" fmla="*/ 1872994 h 2104683"/>
                <a:gd name="connsiteX1" fmla="*/ 339365 w 3497344"/>
                <a:gd name="connsiteY1" fmla="*/ 1882421 h 2104683"/>
                <a:gd name="connsiteX2" fmla="*/ 537328 w 3497344"/>
                <a:gd name="connsiteY2" fmla="*/ 1844714 h 2104683"/>
                <a:gd name="connsiteX3" fmla="*/ 763571 w 3497344"/>
                <a:gd name="connsiteY3" fmla="*/ 1646751 h 2104683"/>
                <a:gd name="connsiteX4" fmla="*/ 895546 w 3497344"/>
                <a:gd name="connsiteY4" fmla="*/ 1627897 h 2104683"/>
                <a:gd name="connsiteX5" fmla="*/ 989814 w 3497344"/>
                <a:gd name="connsiteY5" fmla="*/ 1495922 h 2104683"/>
                <a:gd name="connsiteX6" fmla="*/ 1084082 w 3497344"/>
                <a:gd name="connsiteY6" fmla="*/ 1335666 h 2104683"/>
                <a:gd name="connsiteX7" fmla="*/ 1234911 w 3497344"/>
                <a:gd name="connsiteY7" fmla="*/ 1203691 h 2104683"/>
                <a:gd name="connsiteX8" fmla="*/ 1376313 w 3497344"/>
                <a:gd name="connsiteY8" fmla="*/ 1288532 h 2104683"/>
                <a:gd name="connsiteX9" fmla="*/ 1508288 w 3497344"/>
                <a:gd name="connsiteY9" fmla="*/ 1429934 h 2104683"/>
                <a:gd name="connsiteX10" fmla="*/ 1621410 w 3497344"/>
                <a:gd name="connsiteY10" fmla="*/ 1439361 h 2104683"/>
                <a:gd name="connsiteX11" fmla="*/ 1753385 w 3497344"/>
                <a:gd name="connsiteY11" fmla="*/ 1345093 h 2104683"/>
                <a:gd name="connsiteX12" fmla="*/ 1847653 w 3497344"/>
                <a:gd name="connsiteY12" fmla="*/ 1147130 h 2104683"/>
                <a:gd name="connsiteX13" fmla="*/ 1932495 w 3497344"/>
                <a:gd name="connsiteY13" fmla="*/ 1081143 h 2104683"/>
                <a:gd name="connsiteX14" fmla="*/ 1979629 w 3497344"/>
                <a:gd name="connsiteY14" fmla="*/ 920887 h 2104683"/>
                <a:gd name="connsiteX15" fmla="*/ 2026763 w 3497344"/>
                <a:gd name="connsiteY15" fmla="*/ 2 h 2104683"/>
                <a:gd name="connsiteX16" fmla="*/ 2083323 w 3497344"/>
                <a:gd name="connsiteY16" fmla="*/ 930314 h 2104683"/>
                <a:gd name="connsiteX17" fmla="*/ 2281286 w 3497344"/>
                <a:gd name="connsiteY17" fmla="*/ 1825860 h 2104683"/>
                <a:gd name="connsiteX18" fmla="*/ 2620652 w 3497344"/>
                <a:gd name="connsiteY18" fmla="*/ 2091842 h 2104683"/>
                <a:gd name="connsiteX19" fmla="*/ 2922309 w 3497344"/>
                <a:gd name="connsiteY19" fmla="*/ 2052103 h 2104683"/>
                <a:gd name="connsiteX20" fmla="*/ 3139125 w 3497344"/>
                <a:gd name="connsiteY20" fmla="*/ 1958116 h 2104683"/>
                <a:gd name="connsiteX21" fmla="*/ 3497344 w 3497344"/>
                <a:gd name="connsiteY21" fmla="*/ 1887782 h 2104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97344" h="2104683">
                  <a:moveTo>
                    <a:pt x="0" y="1872994"/>
                  </a:moveTo>
                  <a:cubicBezTo>
                    <a:pt x="124905" y="1880064"/>
                    <a:pt x="249810" y="1887134"/>
                    <a:pt x="339365" y="1882421"/>
                  </a:cubicBezTo>
                  <a:cubicBezTo>
                    <a:pt x="428920" y="1877708"/>
                    <a:pt x="466627" y="1883992"/>
                    <a:pt x="537328" y="1844714"/>
                  </a:cubicBezTo>
                  <a:cubicBezTo>
                    <a:pt x="608029" y="1805436"/>
                    <a:pt x="703868" y="1682887"/>
                    <a:pt x="763571" y="1646751"/>
                  </a:cubicBezTo>
                  <a:cubicBezTo>
                    <a:pt x="823274" y="1610615"/>
                    <a:pt x="857839" y="1653035"/>
                    <a:pt x="895546" y="1627897"/>
                  </a:cubicBezTo>
                  <a:cubicBezTo>
                    <a:pt x="933253" y="1602759"/>
                    <a:pt x="958391" y="1544627"/>
                    <a:pt x="989814" y="1495922"/>
                  </a:cubicBezTo>
                  <a:cubicBezTo>
                    <a:pt x="1021237" y="1447217"/>
                    <a:pt x="1043233" y="1384371"/>
                    <a:pt x="1084082" y="1335666"/>
                  </a:cubicBezTo>
                  <a:cubicBezTo>
                    <a:pt x="1124932" y="1286961"/>
                    <a:pt x="1186206" y="1211547"/>
                    <a:pt x="1234911" y="1203691"/>
                  </a:cubicBezTo>
                  <a:cubicBezTo>
                    <a:pt x="1283616" y="1195835"/>
                    <a:pt x="1330750" y="1250825"/>
                    <a:pt x="1376313" y="1288532"/>
                  </a:cubicBezTo>
                  <a:cubicBezTo>
                    <a:pt x="1421876" y="1326239"/>
                    <a:pt x="1467439" y="1404796"/>
                    <a:pt x="1508288" y="1429934"/>
                  </a:cubicBezTo>
                  <a:cubicBezTo>
                    <a:pt x="1549137" y="1455072"/>
                    <a:pt x="1580561" y="1453501"/>
                    <a:pt x="1621410" y="1439361"/>
                  </a:cubicBezTo>
                  <a:cubicBezTo>
                    <a:pt x="1662260" y="1425221"/>
                    <a:pt x="1715678" y="1393798"/>
                    <a:pt x="1753385" y="1345093"/>
                  </a:cubicBezTo>
                  <a:cubicBezTo>
                    <a:pt x="1791092" y="1296388"/>
                    <a:pt x="1817801" y="1191122"/>
                    <a:pt x="1847653" y="1147130"/>
                  </a:cubicBezTo>
                  <a:cubicBezTo>
                    <a:pt x="1877505" y="1103138"/>
                    <a:pt x="1910499" y="1118850"/>
                    <a:pt x="1932495" y="1081143"/>
                  </a:cubicBezTo>
                  <a:cubicBezTo>
                    <a:pt x="1954491" y="1043436"/>
                    <a:pt x="1963918" y="1101077"/>
                    <a:pt x="1979629" y="920887"/>
                  </a:cubicBezTo>
                  <a:cubicBezTo>
                    <a:pt x="1995340" y="740697"/>
                    <a:pt x="2009481" y="-1569"/>
                    <a:pt x="2026763" y="2"/>
                  </a:cubicBezTo>
                  <a:cubicBezTo>
                    <a:pt x="2044045" y="1573"/>
                    <a:pt x="2040903" y="626004"/>
                    <a:pt x="2083323" y="930314"/>
                  </a:cubicBezTo>
                  <a:cubicBezTo>
                    <a:pt x="2125743" y="1234624"/>
                    <a:pt x="2191731" y="1632272"/>
                    <a:pt x="2281286" y="1825860"/>
                  </a:cubicBezTo>
                  <a:cubicBezTo>
                    <a:pt x="2370841" y="2019448"/>
                    <a:pt x="2513815" y="2054135"/>
                    <a:pt x="2620652" y="2091842"/>
                  </a:cubicBezTo>
                  <a:cubicBezTo>
                    <a:pt x="2727489" y="2129549"/>
                    <a:pt x="2835897" y="2074391"/>
                    <a:pt x="2922309" y="2052103"/>
                  </a:cubicBezTo>
                  <a:cubicBezTo>
                    <a:pt x="3008721" y="2029815"/>
                    <a:pt x="3043286" y="1985503"/>
                    <a:pt x="3139125" y="1958116"/>
                  </a:cubicBezTo>
                  <a:cubicBezTo>
                    <a:pt x="3234964" y="1930729"/>
                    <a:pt x="3366154" y="1885425"/>
                    <a:pt x="3497344" y="1887782"/>
                  </a:cubicBezTo>
                </a:path>
              </a:pathLst>
            </a:cu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8C2BC25-15CB-45BD-B556-FA128E81F9F2}"/>
                </a:ext>
              </a:extLst>
            </p:cNvPr>
            <p:cNvCxnSpPr>
              <a:cxnSpLocks/>
            </p:cNvCxnSpPr>
            <p:nvPr/>
          </p:nvCxnSpPr>
          <p:spPr>
            <a:xfrm>
              <a:off x="2281288" y="3310016"/>
              <a:ext cx="3610465" cy="0"/>
            </a:xfrm>
            <a:prstGeom prst="line">
              <a:avLst/>
            </a:prstGeom>
            <a:ln w="28575">
              <a:solidFill>
                <a:srgbClr val="92D050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67A59C1-080F-4012-B6E1-883122E62E7E}"/>
                </a:ext>
              </a:extLst>
            </p:cNvPr>
            <p:cNvCxnSpPr>
              <a:cxnSpLocks/>
            </p:cNvCxnSpPr>
            <p:nvPr/>
          </p:nvCxnSpPr>
          <p:spPr>
            <a:xfrm>
              <a:off x="2281288" y="4177281"/>
              <a:ext cx="3610465" cy="0"/>
            </a:xfrm>
            <a:prstGeom prst="line">
              <a:avLst/>
            </a:prstGeom>
            <a:ln w="28575">
              <a:solidFill>
                <a:srgbClr val="92D050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B077787-679D-4EBB-8470-B3992B784364}"/>
                </a:ext>
              </a:extLst>
            </p:cNvPr>
            <p:cNvSpPr txBox="1"/>
            <p:nvPr/>
          </p:nvSpPr>
          <p:spPr>
            <a:xfrm>
              <a:off x="5881970" y="3140739"/>
              <a:ext cx="1556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n-lt"/>
                  <a:cs typeface="Times New Roman" panose="02020603050405020304" pitchFamily="18" charset="0"/>
                </a:rPr>
                <a:t>Firing Threshold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BED91AB-E02A-4E61-BD8B-154FE90776D8}"/>
                </a:ext>
              </a:extLst>
            </p:cNvPr>
            <p:cNvSpPr txBox="1"/>
            <p:nvPr/>
          </p:nvSpPr>
          <p:spPr>
            <a:xfrm>
              <a:off x="5882827" y="4008004"/>
              <a:ext cx="16207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n-lt"/>
                  <a:cs typeface="Times New Roman" panose="02020603050405020304" pitchFamily="18" charset="0"/>
                </a:rPr>
                <a:t>Resting Potential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8D46772-9712-49CE-B979-87F5C82AACD5}"/>
                </a:ext>
              </a:extLst>
            </p:cNvPr>
            <p:cNvSpPr txBox="1"/>
            <p:nvPr/>
          </p:nvSpPr>
          <p:spPr>
            <a:xfrm>
              <a:off x="2863014" y="4447764"/>
              <a:ext cx="13846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n-lt"/>
                  <a:cs typeface="Times New Roman" panose="02020603050405020304" pitchFamily="18" charset="0"/>
                </a:rPr>
                <a:t>Sub-threshold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n-lt"/>
                  <a:cs typeface="Times New Roman" panose="02020603050405020304" pitchFamily="18" charset="0"/>
                </a:rPr>
                <a:t> Oscillation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DE5DEFA-5058-4B8B-A0B1-C4FC0CAEB2A2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V="1">
              <a:off x="3555319" y="3542188"/>
              <a:ext cx="0" cy="905576"/>
            </a:xfrm>
            <a:prstGeom prst="straightConnector1">
              <a:avLst/>
            </a:prstGeom>
            <a:ln w="19050">
              <a:solidFill>
                <a:schemeClr val="accent5">
                  <a:lumMod val="60000"/>
                  <a:lumOff val="40000"/>
                </a:schemeClr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4150209-E534-41FD-929E-3DB44ED8B9C8}"/>
                </a:ext>
              </a:extLst>
            </p:cNvPr>
            <p:cNvSpPr txBox="1"/>
            <p:nvPr/>
          </p:nvSpPr>
          <p:spPr>
            <a:xfrm>
              <a:off x="4327944" y="2056257"/>
              <a:ext cx="9511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n-lt"/>
                  <a:cs typeface="Times New Roman" panose="02020603050405020304" pitchFamily="18" charset="0"/>
                </a:rPr>
                <a:t>Action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n-lt"/>
                  <a:cs typeface="Times New Roman" panose="02020603050405020304" pitchFamily="18" charset="0"/>
                </a:rPr>
                <a:t>Potential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A28DD88-B988-4AB6-B525-4A3590F903A4}"/>
                </a:ext>
              </a:extLst>
            </p:cNvPr>
            <p:cNvSpPr txBox="1"/>
            <p:nvPr/>
          </p:nvSpPr>
          <p:spPr>
            <a:xfrm>
              <a:off x="4294402" y="4760776"/>
              <a:ext cx="1671676" cy="3606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n-lt"/>
                  <a:cs typeface="Times New Roman" panose="02020603050405020304" pitchFamily="18" charset="0"/>
                </a:rPr>
                <a:t>Refractory Period</a:t>
              </a:r>
            </a:p>
          </p:txBody>
        </p:sp>
      </p:grpSp>
      <p:sp>
        <p:nvSpPr>
          <p:cNvPr id="2" name="Right Brace 1">
            <a:extLst>
              <a:ext uri="{FF2B5EF4-FFF2-40B4-BE49-F238E27FC236}">
                <a16:creationId xmlns:a16="http://schemas.microsoft.com/office/drawing/2014/main" id="{E88B4894-DF49-422D-8DB2-6BB1F0E1C61F}"/>
              </a:ext>
            </a:extLst>
          </p:cNvPr>
          <p:cNvSpPr/>
          <p:nvPr/>
        </p:nvSpPr>
        <p:spPr>
          <a:xfrm rot="5400000">
            <a:off x="4654782" y="4636506"/>
            <a:ext cx="279349" cy="996873"/>
          </a:xfrm>
          <a:prstGeom prst="rightBrac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8E393F-8BD3-49D1-8E62-D09892443413}"/>
              </a:ext>
            </a:extLst>
          </p:cNvPr>
          <p:cNvSpPr txBox="1"/>
          <p:nvPr/>
        </p:nvSpPr>
        <p:spPr>
          <a:xfrm rot="16200000">
            <a:off x="1539574" y="2879690"/>
            <a:ext cx="114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B0F0"/>
                </a:solidFill>
                <a:latin typeface="+mn-lt"/>
                <a:cs typeface="Times New Roman" panose="02020603050405020304" pitchFamily="18" charset="0"/>
              </a:rPr>
              <a:t>Voltage (mV)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C06B82-6CFA-4008-982A-E4E7FDD9476D}"/>
              </a:ext>
            </a:extLst>
          </p:cNvPr>
          <p:cNvSpPr txBox="1"/>
          <p:nvPr/>
        </p:nvSpPr>
        <p:spPr>
          <a:xfrm>
            <a:off x="6377821" y="4220263"/>
            <a:ext cx="923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B0F0"/>
                </a:solidFill>
                <a:latin typeface="+mn-lt"/>
                <a:cs typeface="Times New Roman" panose="02020603050405020304" pitchFamily="18" charset="0"/>
              </a:rPr>
              <a:t>Time (</a:t>
            </a:r>
            <a:r>
              <a:rPr lang="en-US" sz="1400" b="1" dirty="0" err="1">
                <a:solidFill>
                  <a:srgbClr val="00B0F0"/>
                </a:solidFill>
                <a:latin typeface="+mn-lt"/>
                <a:cs typeface="Times New Roman" panose="02020603050405020304" pitchFamily="18" charset="0"/>
              </a:rPr>
              <a:t>ms</a:t>
            </a:r>
            <a:r>
              <a:rPr lang="en-US" sz="1400" b="1" dirty="0">
                <a:solidFill>
                  <a:srgbClr val="00B0F0"/>
                </a:solidFill>
                <a:latin typeface="+mn-lt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746003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91DE6BD2-66B4-4678-9740-C3A6C616CF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4966" y="2205152"/>
            <a:ext cx="2214068" cy="584775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3200" b="1" u="sng" dirty="0"/>
              <a:t>Appendices</a:t>
            </a:r>
          </a:p>
        </p:txBody>
      </p:sp>
    </p:spTree>
    <p:extLst>
      <p:ext uri="{BB962C8B-B14F-4D97-AF65-F5344CB8AC3E}">
        <p14:creationId xmlns:p14="http://schemas.microsoft.com/office/powerpoint/2010/main" val="7172253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/>
          <p:cNvSpPr txBox="1">
            <a:spLocks noChangeArrowheads="1"/>
          </p:cNvSpPr>
          <p:nvPr/>
        </p:nvSpPr>
        <p:spPr bwMode="auto">
          <a:xfrm>
            <a:off x="2046404" y="2082603"/>
            <a:ext cx="5051191" cy="584775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3200" b="1" u="sng" dirty="0"/>
              <a:t>Details of Neural Activation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289578" y="197923"/>
            <a:ext cx="5155770" cy="3008326"/>
            <a:chOff x="188385" y="178992"/>
            <a:chExt cx="5058889" cy="3008326"/>
          </a:xfrm>
        </p:grpSpPr>
        <p:sp>
          <p:nvSpPr>
            <p:cNvPr id="8" name="Rectangle 7"/>
            <p:cNvSpPr/>
            <p:nvPr/>
          </p:nvSpPr>
          <p:spPr bwMode="auto">
            <a:xfrm>
              <a:off x="188385" y="178992"/>
              <a:ext cx="5058889" cy="3008326"/>
            </a:xfrm>
            <a:prstGeom prst="rect">
              <a:avLst/>
            </a:prstGeom>
            <a:solidFill>
              <a:srgbClr val="660033"/>
            </a:solidFill>
            <a:ln w="28575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pic>
          <p:nvPicPr>
            <p:cNvPr id="4" name="Picture 4" descr="figur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625" y="692749"/>
              <a:ext cx="4854340" cy="2211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286626" y="2910319"/>
              <a:ext cx="465189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9999FF"/>
                  </a:solidFill>
                </a:rPr>
                <a:t>http://humanphysiology.tuars.com/program/section8/8ch1/s8ch1_37.htm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12723" y="273994"/>
              <a:ext cx="27093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u="sng" dirty="0"/>
                <a:t>Postsynaptic Potentials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621356" y="2840314"/>
            <a:ext cx="3253839" cy="3810396"/>
            <a:chOff x="5594096" y="164198"/>
            <a:chExt cx="3253839" cy="3810396"/>
          </a:xfrm>
        </p:grpSpPr>
        <p:sp>
          <p:nvSpPr>
            <p:cNvPr id="9" name="Rectangle 8"/>
            <p:cNvSpPr/>
            <p:nvPr/>
          </p:nvSpPr>
          <p:spPr bwMode="auto">
            <a:xfrm>
              <a:off x="5594096" y="164198"/>
              <a:ext cx="3253839" cy="3810396"/>
            </a:xfrm>
            <a:prstGeom prst="rect">
              <a:avLst/>
            </a:prstGeom>
            <a:solidFill>
              <a:srgbClr val="660033"/>
            </a:solidFill>
            <a:ln w="28575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" name="Rectangle 2"/>
            <p:cNvSpPr/>
            <p:nvPr/>
          </p:nvSpPr>
          <p:spPr bwMode="auto">
            <a:xfrm>
              <a:off x="5800362" y="728260"/>
              <a:ext cx="2865246" cy="2941472"/>
            </a:xfrm>
            <a:prstGeom prst="rect">
              <a:avLst/>
            </a:prstGeom>
            <a:solidFill>
              <a:srgbClr val="FFFFFF"/>
            </a:solidFill>
            <a:ln w="28575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pic>
          <p:nvPicPr>
            <p:cNvPr id="2" name="Picture 2" descr="https://upload.wikimedia.org/wikipedia/commons/thumb/4/4a/Action_potential.svg/300px-Action_potential.sv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3489" y="777904"/>
              <a:ext cx="2774441" cy="2737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6243022" y="257727"/>
              <a:ext cx="19559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u="sng" dirty="0"/>
                <a:t>Action Potential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89578" y="3425956"/>
            <a:ext cx="5155770" cy="3207446"/>
            <a:chOff x="233094" y="3650554"/>
            <a:chExt cx="5155770" cy="3207446"/>
          </a:xfrm>
        </p:grpSpPr>
        <p:sp>
          <p:nvSpPr>
            <p:cNvPr id="12" name="Rectangle 11"/>
            <p:cNvSpPr/>
            <p:nvPr/>
          </p:nvSpPr>
          <p:spPr bwMode="auto">
            <a:xfrm>
              <a:off x="233094" y="3650554"/>
              <a:ext cx="5155770" cy="3207446"/>
            </a:xfrm>
            <a:prstGeom prst="rect">
              <a:avLst/>
            </a:prstGeom>
            <a:solidFill>
              <a:srgbClr val="660033"/>
            </a:solidFill>
            <a:ln w="28575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pic>
          <p:nvPicPr>
            <p:cNvPr id="151556" name="Picture 4" descr="http://classes.midlandstech.edu/carterp/Courses/bio210/chap11/Slide23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153" y="4291524"/>
              <a:ext cx="4718812" cy="2228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778483" y="3757366"/>
              <a:ext cx="387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u="sng" dirty="0"/>
                <a:t>Spatial and Temporal Summation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33094" y="6575968"/>
              <a:ext cx="513486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9999FF"/>
                  </a:solidFill>
                </a:rPr>
                <a:t>http://classes.midlandstech.edu/carterp/Courses/bio210/chap11/lecture1.html</a:t>
              </a:r>
            </a:p>
          </p:txBody>
        </p:sp>
      </p:grp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5984434" y="1178027"/>
            <a:ext cx="2527680" cy="52322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2800" b="1" u="sng" dirty="0"/>
              <a:t>Neural Activity</a:t>
            </a:r>
          </a:p>
        </p:txBody>
      </p:sp>
    </p:spTree>
    <p:extLst>
      <p:ext uri="{BB962C8B-B14F-4D97-AF65-F5344CB8AC3E}">
        <p14:creationId xmlns:p14="http://schemas.microsoft.com/office/powerpoint/2010/main" val="15050241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3073400" y="153988"/>
            <a:ext cx="2376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u="sng" dirty="0"/>
              <a:t>Neural Signaling</a:t>
            </a:r>
          </a:p>
        </p:txBody>
      </p:sp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444500" y="5964238"/>
            <a:ext cx="5156200" cy="366712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/>
              <a:t>Neurons signal by changing their membrane potential.</a:t>
            </a:r>
          </a:p>
        </p:txBody>
      </p:sp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733425" y="2562225"/>
            <a:ext cx="7410450" cy="1273175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b="1" u="sng"/>
              <a:t>Membrane potential :</a:t>
            </a:r>
          </a:p>
          <a:p>
            <a:pPr>
              <a:spcBef>
                <a:spcPct val="30000"/>
              </a:spcBef>
            </a:pPr>
            <a:r>
              <a:rPr lang="en-US"/>
              <a:t> There is usually an electrical voltage across the neuron’s membrane caused by</a:t>
            </a:r>
          </a:p>
          <a:p>
            <a:r>
              <a:rPr lang="en-US"/>
              <a:t>  the asymmetric distribution of ions inside and outside the cell. This is called</a:t>
            </a:r>
          </a:p>
          <a:p>
            <a:r>
              <a:rPr lang="en-US"/>
              <a:t>  the </a:t>
            </a:r>
            <a:r>
              <a:rPr lang="en-US">
                <a:solidFill>
                  <a:srgbClr val="66FFFF"/>
                </a:solidFill>
              </a:rPr>
              <a:t>membrane potential, V</a:t>
            </a:r>
            <a:r>
              <a:rPr lang="en-US" baseline="-25000">
                <a:solidFill>
                  <a:srgbClr val="66FFFF"/>
                </a:solidFill>
              </a:rPr>
              <a:t>m</a:t>
            </a:r>
            <a:r>
              <a:rPr lang="en-US"/>
              <a:t>, of the neuron.</a:t>
            </a:r>
          </a:p>
        </p:txBody>
      </p:sp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833438" y="912813"/>
            <a:ext cx="7080250" cy="641350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/>
              <a:t>Neurons form large and complex networks with specific connectivity to</a:t>
            </a:r>
          </a:p>
          <a:p>
            <a:r>
              <a:rPr lang="en-US"/>
              <a:t> perform functions such as sensory processing, memory, motor control, etc.</a:t>
            </a:r>
          </a:p>
        </p:txBody>
      </p:sp>
      <p:sp>
        <p:nvSpPr>
          <p:cNvPr id="33798" name="Text Box 6"/>
          <p:cNvSpPr txBox="1">
            <a:spLocks noChangeArrowheads="1"/>
          </p:cNvSpPr>
          <p:nvPr/>
        </p:nvSpPr>
        <p:spPr bwMode="auto">
          <a:xfrm>
            <a:off x="3641725" y="1684338"/>
            <a:ext cx="1739900" cy="404812"/>
          </a:xfrm>
          <a:prstGeom prst="rect">
            <a:avLst/>
          </a:prstGeom>
          <a:solidFill>
            <a:srgbClr val="993300"/>
          </a:solidFill>
          <a:ln w="38100" cap="sq">
            <a:solidFill>
              <a:srgbClr val="FFCC99"/>
            </a:solidFill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/>
              <a:t>Neural networks</a:t>
            </a:r>
          </a:p>
        </p:txBody>
      </p:sp>
      <p:sp>
        <p:nvSpPr>
          <p:cNvPr id="33799" name="Line 7"/>
          <p:cNvSpPr>
            <a:spLocks noChangeShapeType="1"/>
          </p:cNvSpPr>
          <p:nvPr/>
        </p:nvSpPr>
        <p:spPr bwMode="auto">
          <a:xfrm>
            <a:off x="2698750" y="1917700"/>
            <a:ext cx="79375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3800" name="Line 8"/>
          <p:cNvSpPr>
            <a:spLocks noChangeShapeType="1"/>
          </p:cNvSpPr>
          <p:nvPr/>
        </p:nvSpPr>
        <p:spPr bwMode="auto">
          <a:xfrm>
            <a:off x="2093913" y="4560888"/>
            <a:ext cx="514350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3801" name="Line 9"/>
          <p:cNvSpPr>
            <a:spLocks noChangeShapeType="1"/>
          </p:cNvSpPr>
          <p:nvPr/>
        </p:nvSpPr>
        <p:spPr bwMode="auto">
          <a:xfrm>
            <a:off x="2116138" y="5254625"/>
            <a:ext cx="514350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3802" name="Rectangle 10"/>
          <p:cNvSpPr>
            <a:spLocks noChangeArrowheads="1"/>
          </p:cNvSpPr>
          <p:nvPr/>
        </p:nvSpPr>
        <p:spPr bwMode="auto">
          <a:xfrm>
            <a:off x="2133600" y="4221163"/>
            <a:ext cx="5167313" cy="33655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66FFFF"/>
                </a:solidFill>
              </a:rPr>
              <a:t>+++++++++++++++++++++++++++++++++++++++++++</a:t>
            </a:r>
          </a:p>
        </p:txBody>
      </p:sp>
      <p:sp>
        <p:nvSpPr>
          <p:cNvPr id="33803" name="Rectangle 11"/>
          <p:cNvSpPr>
            <a:spLocks noChangeArrowheads="1"/>
          </p:cNvSpPr>
          <p:nvPr/>
        </p:nvSpPr>
        <p:spPr bwMode="auto">
          <a:xfrm>
            <a:off x="2120900" y="5260975"/>
            <a:ext cx="5167313" cy="33655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66FFFF"/>
                </a:solidFill>
              </a:rPr>
              <a:t>+++++++++++++++++++++++++++++++++++++++++++</a:t>
            </a:r>
          </a:p>
        </p:txBody>
      </p:sp>
      <p:sp>
        <p:nvSpPr>
          <p:cNvPr id="33804" name="Text Box 12"/>
          <p:cNvSpPr txBox="1">
            <a:spLocks noChangeArrowheads="1"/>
          </p:cNvSpPr>
          <p:nvPr/>
        </p:nvSpPr>
        <p:spPr bwMode="auto">
          <a:xfrm>
            <a:off x="2130425" y="4497388"/>
            <a:ext cx="5184775" cy="336550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66FFFF"/>
                </a:solidFill>
                <a:sym typeface="WP MathA" pitchFamily="2" charset="2"/>
              </a:rPr>
              <a:t>- - - - - - - - - - - - - - - - - - - - - - - - - - - - - - - - - - - - - - - - - - </a:t>
            </a:r>
          </a:p>
        </p:txBody>
      </p:sp>
      <p:sp>
        <p:nvSpPr>
          <p:cNvPr id="33805" name="Text Box 13"/>
          <p:cNvSpPr txBox="1">
            <a:spLocks noChangeArrowheads="1"/>
          </p:cNvSpPr>
          <p:nvPr/>
        </p:nvSpPr>
        <p:spPr bwMode="auto">
          <a:xfrm>
            <a:off x="4297363" y="4751388"/>
            <a:ext cx="682625" cy="33655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2"/>
                </a:solidFill>
              </a:rPr>
              <a:t>Inside</a:t>
            </a:r>
          </a:p>
        </p:txBody>
      </p:sp>
      <p:sp>
        <p:nvSpPr>
          <p:cNvPr id="33806" name="Text Box 14"/>
          <p:cNvSpPr txBox="1">
            <a:spLocks noChangeArrowheads="1"/>
          </p:cNvSpPr>
          <p:nvPr/>
        </p:nvSpPr>
        <p:spPr bwMode="auto">
          <a:xfrm>
            <a:off x="4251325" y="3951288"/>
            <a:ext cx="817563" cy="33655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99FF"/>
                </a:solidFill>
              </a:rPr>
              <a:t>Outside</a:t>
            </a:r>
          </a:p>
        </p:txBody>
      </p:sp>
      <p:sp>
        <p:nvSpPr>
          <p:cNvPr id="33807" name="Text Box 15"/>
          <p:cNvSpPr txBox="1">
            <a:spLocks noChangeArrowheads="1"/>
          </p:cNvSpPr>
          <p:nvPr/>
        </p:nvSpPr>
        <p:spPr bwMode="auto">
          <a:xfrm>
            <a:off x="4216400" y="5586413"/>
            <a:ext cx="817563" cy="33655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99FF"/>
                </a:solidFill>
              </a:rPr>
              <a:t>Outside</a:t>
            </a:r>
          </a:p>
        </p:txBody>
      </p:sp>
      <p:sp>
        <p:nvSpPr>
          <p:cNvPr id="33808" name="Text Box 16"/>
          <p:cNvSpPr txBox="1">
            <a:spLocks noChangeArrowheads="1"/>
          </p:cNvSpPr>
          <p:nvPr/>
        </p:nvSpPr>
        <p:spPr bwMode="auto">
          <a:xfrm>
            <a:off x="2098675" y="4954588"/>
            <a:ext cx="5184775" cy="336550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66FFFF"/>
                </a:solidFill>
                <a:sym typeface="WP MathA" pitchFamily="2" charset="2"/>
              </a:rPr>
              <a:t>- - - - - - - - - - - - - - - - - - - - - - - - - - - - - - - - - - - - - - - - - - 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232611" y="3930315"/>
            <a:ext cx="8630652" cy="26506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 cap="sq" cmpd="sng" algn="ctr">
            <a:noFill/>
            <a:prstDash val="solid"/>
            <a:round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232611" y="670404"/>
            <a:ext cx="8630652" cy="316454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 cap="sq" cmpd="sng" algn="ctr">
            <a:noFill/>
            <a:prstDash val="solid"/>
            <a:round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58722" name="Picture 2" descr="https://upload.wikimedia.org/wikipedia/commons/thumb/d/da/Cell_membrane_detailed_diagram_en.svg/877px-Cell_membrane_detailed_diagram_e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638" y="835551"/>
            <a:ext cx="7286625" cy="299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3354137" y="155576"/>
            <a:ext cx="283282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u="sng" dirty="0"/>
              <a:t>The Cell Membrane</a:t>
            </a:r>
          </a:p>
        </p:txBody>
      </p:sp>
      <p:sp>
        <p:nvSpPr>
          <p:cNvPr id="3" name="Rectangle 2"/>
          <p:cNvSpPr/>
          <p:nvPr/>
        </p:nvSpPr>
        <p:spPr>
          <a:xfrm>
            <a:off x="479537" y="6317678"/>
            <a:ext cx="68339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B0F0"/>
                </a:solidFill>
              </a:rPr>
              <a:t>https://en.wikipedia.org/wiki/Membrane_potential#/media/File:Cell_membrane_detailed_diagram_en.svg</a:t>
            </a:r>
          </a:p>
        </p:txBody>
      </p:sp>
      <p:pic>
        <p:nvPicPr>
          <p:cNvPr id="158724" name="Picture 4" descr="https://upload.wikimedia.org/wikipedia/commons/thumb/a/a5/Scheme_sodium-potassium_pump-en.svg/635px-Scheme_sodium-potassium_pump-en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095" y="3993969"/>
            <a:ext cx="5372379" cy="241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84265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7569200" y="3448050"/>
            <a:ext cx="1233488" cy="1003300"/>
          </a:xfrm>
          <a:prstGeom prst="rect">
            <a:avLst/>
          </a:prstGeom>
          <a:solidFill>
            <a:srgbClr val="800000"/>
          </a:solidFill>
          <a:ln w="38100" cap="sq">
            <a:solidFill>
              <a:srgbClr val="FFCC99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19" name="Line 3"/>
          <p:cNvSpPr>
            <a:spLocks noChangeShapeType="1"/>
          </p:cNvSpPr>
          <p:nvPr/>
        </p:nvSpPr>
        <p:spPr bwMode="auto">
          <a:xfrm flipV="1">
            <a:off x="8023225" y="5354638"/>
            <a:ext cx="603250" cy="0"/>
          </a:xfrm>
          <a:prstGeom prst="line">
            <a:avLst/>
          </a:prstGeom>
          <a:noFill/>
          <a:ln w="10160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4820" name="Line 4"/>
          <p:cNvSpPr>
            <a:spLocks noChangeShapeType="1"/>
          </p:cNvSpPr>
          <p:nvPr/>
        </p:nvSpPr>
        <p:spPr bwMode="auto">
          <a:xfrm flipV="1">
            <a:off x="7537450" y="5365750"/>
            <a:ext cx="230188" cy="0"/>
          </a:xfrm>
          <a:prstGeom prst="line">
            <a:avLst/>
          </a:prstGeom>
          <a:noFill/>
          <a:ln w="10160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4821" name="Line 5"/>
          <p:cNvSpPr>
            <a:spLocks noChangeShapeType="1"/>
          </p:cNvSpPr>
          <p:nvPr/>
        </p:nvSpPr>
        <p:spPr bwMode="auto">
          <a:xfrm flipV="1">
            <a:off x="6919913" y="5365750"/>
            <a:ext cx="373062" cy="0"/>
          </a:xfrm>
          <a:prstGeom prst="line">
            <a:avLst/>
          </a:prstGeom>
          <a:noFill/>
          <a:ln w="10160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4822" name="Line 6"/>
          <p:cNvSpPr>
            <a:spLocks noChangeShapeType="1"/>
          </p:cNvSpPr>
          <p:nvPr/>
        </p:nvSpPr>
        <p:spPr bwMode="auto">
          <a:xfrm flipV="1">
            <a:off x="6103938" y="5365750"/>
            <a:ext cx="328612" cy="0"/>
          </a:xfrm>
          <a:prstGeom prst="line">
            <a:avLst/>
          </a:prstGeom>
          <a:noFill/>
          <a:ln w="10160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4823" name="Line 7"/>
          <p:cNvSpPr>
            <a:spLocks noChangeShapeType="1"/>
          </p:cNvSpPr>
          <p:nvPr/>
        </p:nvSpPr>
        <p:spPr bwMode="auto">
          <a:xfrm flipV="1">
            <a:off x="5530850" y="5354638"/>
            <a:ext cx="328613" cy="0"/>
          </a:xfrm>
          <a:prstGeom prst="line">
            <a:avLst/>
          </a:prstGeom>
          <a:noFill/>
          <a:ln w="10160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4824" name="Line 8"/>
          <p:cNvSpPr>
            <a:spLocks noChangeShapeType="1"/>
          </p:cNvSpPr>
          <p:nvPr/>
        </p:nvSpPr>
        <p:spPr bwMode="auto">
          <a:xfrm flipV="1">
            <a:off x="5067300" y="5365750"/>
            <a:ext cx="228600" cy="0"/>
          </a:xfrm>
          <a:prstGeom prst="line">
            <a:avLst/>
          </a:prstGeom>
          <a:noFill/>
          <a:ln w="10160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4825" name="Line 9"/>
          <p:cNvSpPr>
            <a:spLocks noChangeShapeType="1"/>
          </p:cNvSpPr>
          <p:nvPr/>
        </p:nvSpPr>
        <p:spPr bwMode="auto">
          <a:xfrm flipV="1">
            <a:off x="4273550" y="5354638"/>
            <a:ext cx="414338" cy="0"/>
          </a:xfrm>
          <a:prstGeom prst="line">
            <a:avLst/>
          </a:prstGeom>
          <a:noFill/>
          <a:ln w="10160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4826" name="Line 10"/>
          <p:cNvSpPr>
            <a:spLocks noChangeShapeType="1"/>
          </p:cNvSpPr>
          <p:nvPr/>
        </p:nvSpPr>
        <p:spPr bwMode="auto">
          <a:xfrm flipV="1">
            <a:off x="3557588" y="5332413"/>
            <a:ext cx="271462" cy="0"/>
          </a:xfrm>
          <a:prstGeom prst="line">
            <a:avLst/>
          </a:prstGeom>
          <a:noFill/>
          <a:ln w="10160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4827" name="Line 11"/>
          <p:cNvSpPr>
            <a:spLocks noChangeShapeType="1"/>
          </p:cNvSpPr>
          <p:nvPr/>
        </p:nvSpPr>
        <p:spPr bwMode="auto">
          <a:xfrm flipV="1">
            <a:off x="2719388" y="5354638"/>
            <a:ext cx="436562" cy="0"/>
          </a:xfrm>
          <a:prstGeom prst="line">
            <a:avLst/>
          </a:prstGeom>
          <a:noFill/>
          <a:ln w="10160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4828" name="Text Box 12"/>
          <p:cNvSpPr txBox="1">
            <a:spLocks noChangeArrowheads="1"/>
          </p:cNvSpPr>
          <p:nvPr/>
        </p:nvSpPr>
        <p:spPr bwMode="auto">
          <a:xfrm>
            <a:off x="2554288" y="265113"/>
            <a:ext cx="34496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b="1" u="sng"/>
              <a:t>The Membrane Potential</a:t>
            </a:r>
            <a:endParaRPr lang="en-US" sz="2400" b="1" i="1" baseline="-25000"/>
          </a:p>
        </p:txBody>
      </p:sp>
      <p:sp>
        <p:nvSpPr>
          <p:cNvPr id="34829" name="Text Box 13"/>
          <p:cNvSpPr txBox="1">
            <a:spLocks noChangeArrowheads="1"/>
          </p:cNvSpPr>
          <p:nvPr/>
        </p:nvSpPr>
        <p:spPr bwMode="auto">
          <a:xfrm>
            <a:off x="614363" y="901700"/>
            <a:ext cx="6165850" cy="915988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/>
              <a:t>Assume no potential drop across the membrane.</a:t>
            </a:r>
          </a:p>
          <a:p>
            <a:r>
              <a:rPr lang="en-US"/>
              <a:t>K</a:t>
            </a:r>
            <a:r>
              <a:rPr lang="en-US" baseline="30000"/>
              <a:t>+</a:t>
            </a:r>
            <a:r>
              <a:rPr lang="en-US"/>
              <a:t> concentration higher inside, Na</a:t>
            </a:r>
            <a:r>
              <a:rPr lang="en-US" baseline="30000"/>
              <a:t>+</a:t>
            </a:r>
            <a:r>
              <a:rPr lang="en-US"/>
              <a:t> concentration higher outside.</a:t>
            </a:r>
          </a:p>
          <a:p>
            <a:r>
              <a:rPr lang="en-US"/>
              <a:t>K</a:t>
            </a:r>
            <a:r>
              <a:rPr lang="en-US" baseline="30000"/>
              <a:t>+</a:t>
            </a:r>
            <a:r>
              <a:rPr lang="en-US"/>
              <a:t> ions can diffuse across the membrane, Na</a:t>
            </a:r>
            <a:r>
              <a:rPr lang="en-US" baseline="30000"/>
              <a:t>+</a:t>
            </a:r>
            <a:r>
              <a:rPr lang="en-US"/>
              <a:t> cannot.</a:t>
            </a:r>
          </a:p>
        </p:txBody>
      </p:sp>
      <p:sp>
        <p:nvSpPr>
          <p:cNvPr id="34830" name="Line 14"/>
          <p:cNvSpPr>
            <a:spLocks noChangeShapeType="1"/>
          </p:cNvSpPr>
          <p:nvPr/>
        </p:nvSpPr>
        <p:spPr bwMode="auto">
          <a:xfrm flipV="1">
            <a:off x="268288" y="5367338"/>
            <a:ext cx="1230312" cy="0"/>
          </a:xfrm>
          <a:prstGeom prst="line">
            <a:avLst/>
          </a:prstGeom>
          <a:noFill/>
          <a:ln w="10160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grpSp>
        <p:nvGrpSpPr>
          <p:cNvPr id="34831" name="Group 15"/>
          <p:cNvGrpSpPr>
            <a:grpSpLocks/>
          </p:cNvGrpSpPr>
          <p:nvPr/>
        </p:nvGrpSpPr>
        <p:grpSpPr bwMode="auto">
          <a:xfrm>
            <a:off x="7834313" y="5251450"/>
            <a:ext cx="163512" cy="203200"/>
            <a:chOff x="848" y="2329"/>
            <a:chExt cx="103" cy="128"/>
          </a:xfrm>
        </p:grpSpPr>
        <p:sp>
          <p:nvSpPr>
            <p:cNvPr id="34904" name="Line 16"/>
            <p:cNvSpPr>
              <a:spLocks noChangeShapeType="1"/>
            </p:cNvSpPr>
            <p:nvPr/>
          </p:nvSpPr>
          <p:spPr bwMode="auto">
            <a:xfrm flipV="1">
              <a:off x="848" y="2329"/>
              <a:ext cx="0" cy="128"/>
            </a:xfrm>
            <a:prstGeom prst="line">
              <a:avLst/>
            </a:prstGeom>
            <a:noFill/>
            <a:ln w="101600" cap="sq">
              <a:solidFill>
                <a:srgbClr val="FF6600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905" name="Line 17"/>
            <p:cNvSpPr>
              <a:spLocks noChangeShapeType="1"/>
            </p:cNvSpPr>
            <p:nvPr/>
          </p:nvSpPr>
          <p:spPr bwMode="auto">
            <a:xfrm flipV="1">
              <a:off x="951" y="2329"/>
              <a:ext cx="0" cy="128"/>
            </a:xfrm>
            <a:prstGeom prst="line">
              <a:avLst/>
            </a:prstGeom>
            <a:noFill/>
            <a:ln w="101600" cap="sq">
              <a:solidFill>
                <a:srgbClr val="FF6600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4832" name="Group 18"/>
          <p:cNvGrpSpPr>
            <a:grpSpLocks/>
          </p:cNvGrpSpPr>
          <p:nvPr/>
        </p:nvGrpSpPr>
        <p:grpSpPr bwMode="auto">
          <a:xfrm>
            <a:off x="4681538" y="5240338"/>
            <a:ext cx="366712" cy="203200"/>
            <a:chOff x="1923" y="2329"/>
            <a:chExt cx="231" cy="128"/>
          </a:xfrm>
        </p:grpSpPr>
        <p:sp>
          <p:nvSpPr>
            <p:cNvPr id="34902" name="Line 19"/>
            <p:cNvSpPr>
              <a:spLocks noChangeShapeType="1"/>
            </p:cNvSpPr>
            <p:nvPr/>
          </p:nvSpPr>
          <p:spPr bwMode="auto">
            <a:xfrm flipV="1">
              <a:off x="1923" y="2329"/>
              <a:ext cx="0" cy="128"/>
            </a:xfrm>
            <a:prstGeom prst="line">
              <a:avLst/>
            </a:prstGeom>
            <a:noFill/>
            <a:ln w="101600" cap="sq">
              <a:solidFill>
                <a:srgbClr val="00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903" name="Line 20"/>
            <p:cNvSpPr>
              <a:spLocks noChangeShapeType="1"/>
            </p:cNvSpPr>
            <p:nvPr/>
          </p:nvSpPr>
          <p:spPr bwMode="auto">
            <a:xfrm flipV="1">
              <a:off x="2154" y="2329"/>
              <a:ext cx="0" cy="128"/>
            </a:xfrm>
            <a:prstGeom prst="line">
              <a:avLst/>
            </a:prstGeom>
            <a:noFill/>
            <a:ln w="101600" cap="sq">
              <a:solidFill>
                <a:srgbClr val="00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4833" name="Line 21"/>
          <p:cNvSpPr>
            <a:spLocks noChangeShapeType="1"/>
          </p:cNvSpPr>
          <p:nvPr/>
        </p:nvSpPr>
        <p:spPr bwMode="auto">
          <a:xfrm flipV="1">
            <a:off x="1916113" y="5365750"/>
            <a:ext cx="514350" cy="0"/>
          </a:xfrm>
          <a:prstGeom prst="line">
            <a:avLst/>
          </a:prstGeom>
          <a:noFill/>
          <a:ln w="10160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grpSp>
        <p:nvGrpSpPr>
          <p:cNvPr id="34834" name="Group 22"/>
          <p:cNvGrpSpPr>
            <a:grpSpLocks/>
          </p:cNvGrpSpPr>
          <p:nvPr/>
        </p:nvGrpSpPr>
        <p:grpSpPr bwMode="auto">
          <a:xfrm>
            <a:off x="3875088" y="5251450"/>
            <a:ext cx="366712" cy="203200"/>
            <a:chOff x="1923" y="2329"/>
            <a:chExt cx="231" cy="128"/>
          </a:xfrm>
        </p:grpSpPr>
        <p:sp>
          <p:nvSpPr>
            <p:cNvPr id="34900" name="Line 23"/>
            <p:cNvSpPr>
              <a:spLocks noChangeShapeType="1"/>
            </p:cNvSpPr>
            <p:nvPr/>
          </p:nvSpPr>
          <p:spPr bwMode="auto">
            <a:xfrm flipV="1">
              <a:off x="1923" y="2329"/>
              <a:ext cx="0" cy="128"/>
            </a:xfrm>
            <a:prstGeom prst="line">
              <a:avLst/>
            </a:prstGeom>
            <a:noFill/>
            <a:ln w="101600" cap="sq">
              <a:solidFill>
                <a:srgbClr val="00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901" name="Line 24"/>
            <p:cNvSpPr>
              <a:spLocks noChangeShapeType="1"/>
            </p:cNvSpPr>
            <p:nvPr/>
          </p:nvSpPr>
          <p:spPr bwMode="auto">
            <a:xfrm flipV="1">
              <a:off x="2154" y="2329"/>
              <a:ext cx="0" cy="128"/>
            </a:xfrm>
            <a:prstGeom prst="line">
              <a:avLst/>
            </a:prstGeom>
            <a:noFill/>
            <a:ln w="101600" cap="sq">
              <a:solidFill>
                <a:srgbClr val="00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4835" name="Group 25"/>
          <p:cNvGrpSpPr>
            <a:grpSpLocks/>
          </p:cNvGrpSpPr>
          <p:nvPr/>
        </p:nvGrpSpPr>
        <p:grpSpPr bwMode="auto">
          <a:xfrm>
            <a:off x="6510338" y="5240338"/>
            <a:ext cx="366712" cy="203200"/>
            <a:chOff x="1923" y="2329"/>
            <a:chExt cx="231" cy="128"/>
          </a:xfrm>
        </p:grpSpPr>
        <p:sp>
          <p:nvSpPr>
            <p:cNvPr id="34898" name="Line 26"/>
            <p:cNvSpPr>
              <a:spLocks noChangeShapeType="1"/>
            </p:cNvSpPr>
            <p:nvPr/>
          </p:nvSpPr>
          <p:spPr bwMode="auto">
            <a:xfrm flipV="1">
              <a:off x="1923" y="2329"/>
              <a:ext cx="0" cy="128"/>
            </a:xfrm>
            <a:prstGeom prst="line">
              <a:avLst/>
            </a:prstGeom>
            <a:noFill/>
            <a:ln w="101600" cap="sq">
              <a:solidFill>
                <a:srgbClr val="00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899" name="Line 27"/>
            <p:cNvSpPr>
              <a:spLocks noChangeShapeType="1"/>
            </p:cNvSpPr>
            <p:nvPr/>
          </p:nvSpPr>
          <p:spPr bwMode="auto">
            <a:xfrm flipV="1">
              <a:off x="2154" y="2329"/>
              <a:ext cx="0" cy="128"/>
            </a:xfrm>
            <a:prstGeom prst="line">
              <a:avLst/>
            </a:prstGeom>
            <a:noFill/>
            <a:ln w="101600" cap="sq">
              <a:solidFill>
                <a:srgbClr val="00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4836" name="Group 28"/>
          <p:cNvGrpSpPr>
            <a:grpSpLocks/>
          </p:cNvGrpSpPr>
          <p:nvPr/>
        </p:nvGrpSpPr>
        <p:grpSpPr bwMode="auto">
          <a:xfrm>
            <a:off x="5334000" y="5240338"/>
            <a:ext cx="163513" cy="203200"/>
            <a:chOff x="848" y="2329"/>
            <a:chExt cx="103" cy="128"/>
          </a:xfrm>
        </p:grpSpPr>
        <p:sp>
          <p:nvSpPr>
            <p:cNvPr id="34896" name="Line 29"/>
            <p:cNvSpPr>
              <a:spLocks noChangeShapeType="1"/>
            </p:cNvSpPr>
            <p:nvPr/>
          </p:nvSpPr>
          <p:spPr bwMode="auto">
            <a:xfrm flipV="1">
              <a:off x="848" y="2329"/>
              <a:ext cx="0" cy="128"/>
            </a:xfrm>
            <a:prstGeom prst="line">
              <a:avLst/>
            </a:prstGeom>
            <a:noFill/>
            <a:ln w="101600" cap="sq">
              <a:solidFill>
                <a:srgbClr val="FF6600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897" name="Line 30"/>
            <p:cNvSpPr>
              <a:spLocks noChangeShapeType="1"/>
            </p:cNvSpPr>
            <p:nvPr/>
          </p:nvSpPr>
          <p:spPr bwMode="auto">
            <a:xfrm flipV="1">
              <a:off x="951" y="2329"/>
              <a:ext cx="0" cy="128"/>
            </a:xfrm>
            <a:prstGeom prst="line">
              <a:avLst/>
            </a:prstGeom>
            <a:noFill/>
            <a:ln w="101600" cap="sq">
              <a:solidFill>
                <a:srgbClr val="FF6600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4837" name="Group 31"/>
          <p:cNvGrpSpPr>
            <a:grpSpLocks/>
          </p:cNvGrpSpPr>
          <p:nvPr/>
        </p:nvGrpSpPr>
        <p:grpSpPr bwMode="auto">
          <a:xfrm>
            <a:off x="5891213" y="5240338"/>
            <a:ext cx="163512" cy="203200"/>
            <a:chOff x="848" y="2329"/>
            <a:chExt cx="103" cy="128"/>
          </a:xfrm>
        </p:grpSpPr>
        <p:sp>
          <p:nvSpPr>
            <p:cNvPr id="34894" name="Line 32"/>
            <p:cNvSpPr>
              <a:spLocks noChangeShapeType="1"/>
            </p:cNvSpPr>
            <p:nvPr/>
          </p:nvSpPr>
          <p:spPr bwMode="auto">
            <a:xfrm flipV="1">
              <a:off x="848" y="2329"/>
              <a:ext cx="0" cy="128"/>
            </a:xfrm>
            <a:prstGeom prst="line">
              <a:avLst/>
            </a:prstGeom>
            <a:noFill/>
            <a:ln w="101600" cap="sq">
              <a:solidFill>
                <a:srgbClr val="FF6600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895" name="Line 33"/>
            <p:cNvSpPr>
              <a:spLocks noChangeShapeType="1"/>
            </p:cNvSpPr>
            <p:nvPr/>
          </p:nvSpPr>
          <p:spPr bwMode="auto">
            <a:xfrm flipV="1">
              <a:off x="951" y="2329"/>
              <a:ext cx="0" cy="128"/>
            </a:xfrm>
            <a:prstGeom prst="line">
              <a:avLst/>
            </a:prstGeom>
            <a:noFill/>
            <a:ln w="101600" cap="sq">
              <a:solidFill>
                <a:srgbClr val="FF6600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4838" name="Group 34"/>
          <p:cNvGrpSpPr>
            <a:grpSpLocks/>
          </p:cNvGrpSpPr>
          <p:nvPr/>
        </p:nvGrpSpPr>
        <p:grpSpPr bwMode="auto">
          <a:xfrm>
            <a:off x="7369175" y="5251450"/>
            <a:ext cx="163513" cy="203200"/>
            <a:chOff x="848" y="2329"/>
            <a:chExt cx="103" cy="128"/>
          </a:xfrm>
        </p:grpSpPr>
        <p:sp>
          <p:nvSpPr>
            <p:cNvPr id="34892" name="Line 35"/>
            <p:cNvSpPr>
              <a:spLocks noChangeShapeType="1"/>
            </p:cNvSpPr>
            <p:nvPr/>
          </p:nvSpPr>
          <p:spPr bwMode="auto">
            <a:xfrm flipV="1">
              <a:off x="848" y="2329"/>
              <a:ext cx="0" cy="128"/>
            </a:xfrm>
            <a:prstGeom prst="line">
              <a:avLst/>
            </a:prstGeom>
            <a:noFill/>
            <a:ln w="101600" cap="sq">
              <a:solidFill>
                <a:srgbClr val="FF6600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893" name="Line 36"/>
            <p:cNvSpPr>
              <a:spLocks noChangeShapeType="1"/>
            </p:cNvSpPr>
            <p:nvPr/>
          </p:nvSpPr>
          <p:spPr bwMode="auto">
            <a:xfrm flipV="1">
              <a:off x="951" y="2329"/>
              <a:ext cx="0" cy="128"/>
            </a:xfrm>
            <a:prstGeom prst="line">
              <a:avLst/>
            </a:prstGeom>
            <a:noFill/>
            <a:ln w="101600" cap="sq">
              <a:solidFill>
                <a:srgbClr val="FF6600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4839" name="Group 37"/>
          <p:cNvGrpSpPr>
            <a:grpSpLocks/>
          </p:cNvGrpSpPr>
          <p:nvPr/>
        </p:nvGrpSpPr>
        <p:grpSpPr bwMode="auto">
          <a:xfrm>
            <a:off x="1549400" y="5240338"/>
            <a:ext cx="366713" cy="203200"/>
            <a:chOff x="1923" y="2329"/>
            <a:chExt cx="231" cy="128"/>
          </a:xfrm>
        </p:grpSpPr>
        <p:sp>
          <p:nvSpPr>
            <p:cNvPr id="34890" name="Line 38"/>
            <p:cNvSpPr>
              <a:spLocks noChangeShapeType="1"/>
            </p:cNvSpPr>
            <p:nvPr/>
          </p:nvSpPr>
          <p:spPr bwMode="auto">
            <a:xfrm flipV="1">
              <a:off x="1923" y="2329"/>
              <a:ext cx="0" cy="128"/>
            </a:xfrm>
            <a:prstGeom prst="line">
              <a:avLst/>
            </a:prstGeom>
            <a:noFill/>
            <a:ln w="101600" cap="sq">
              <a:solidFill>
                <a:srgbClr val="00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891" name="Line 39"/>
            <p:cNvSpPr>
              <a:spLocks noChangeShapeType="1"/>
            </p:cNvSpPr>
            <p:nvPr/>
          </p:nvSpPr>
          <p:spPr bwMode="auto">
            <a:xfrm flipV="1">
              <a:off x="2154" y="2329"/>
              <a:ext cx="0" cy="128"/>
            </a:xfrm>
            <a:prstGeom prst="line">
              <a:avLst/>
            </a:prstGeom>
            <a:noFill/>
            <a:ln w="101600" cap="sq">
              <a:solidFill>
                <a:srgbClr val="00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4840" name="Group 40"/>
          <p:cNvGrpSpPr>
            <a:grpSpLocks/>
          </p:cNvGrpSpPr>
          <p:nvPr/>
        </p:nvGrpSpPr>
        <p:grpSpPr bwMode="auto">
          <a:xfrm>
            <a:off x="3182938" y="5251450"/>
            <a:ext cx="366712" cy="203200"/>
            <a:chOff x="1923" y="2329"/>
            <a:chExt cx="231" cy="128"/>
          </a:xfrm>
        </p:grpSpPr>
        <p:sp>
          <p:nvSpPr>
            <p:cNvPr id="34888" name="Line 41"/>
            <p:cNvSpPr>
              <a:spLocks noChangeShapeType="1"/>
            </p:cNvSpPr>
            <p:nvPr/>
          </p:nvSpPr>
          <p:spPr bwMode="auto">
            <a:xfrm flipV="1">
              <a:off x="1923" y="2329"/>
              <a:ext cx="0" cy="128"/>
            </a:xfrm>
            <a:prstGeom prst="line">
              <a:avLst/>
            </a:prstGeom>
            <a:noFill/>
            <a:ln w="101600" cap="sq">
              <a:solidFill>
                <a:srgbClr val="00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889" name="Line 42"/>
            <p:cNvSpPr>
              <a:spLocks noChangeShapeType="1"/>
            </p:cNvSpPr>
            <p:nvPr/>
          </p:nvSpPr>
          <p:spPr bwMode="auto">
            <a:xfrm flipV="1">
              <a:off x="2154" y="2329"/>
              <a:ext cx="0" cy="128"/>
            </a:xfrm>
            <a:prstGeom prst="line">
              <a:avLst/>
            </a:prstGeom>
            <a:noFill/>
            <a:ln w="101600" cap="sq">
              <a:solidFill>
                <a:srgbClr val="00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4841" name="Group 43"/>
          <p:cNvGrpSpPr>
            <a:grpSpLocks/>
          </p:cNvGrpSpPr>
          <p:nvPr/>
        </p:nvGrpSpPr>
        <p:grpSpPr bwMode="auto">
          <a:xfrm>
            <a:off x="2486025" y="5251450"/>
            <a:ext cx="163513" cy="203200"/>
            <a:chOff x="848" y="2329"/>
            <a:chExt cx="103" cy="128"/>
          </a:xfrm>
        </p:grpSpPr>
        <p:sp>
          <p:nvSpPr>
            <p:cNvPr id="34886" name="Line 44"/>
            <p:cNvSpPr>
              <a:spLocks noChangeShapeType="1"/>
            </p:cNvSpPr>
            <p:nvPr/>
          </p:nvSpPr>
          <p:spPr bwMode="auto">
            <a:xfrm flipV="1">
              <a:off x="848" y="2329"/>
              <a:ext cx="0" cy="128"/>
            </a:xfrm>
            <a:prstGeom prst="line">
              <a:avLst/>
            </a:prstGeom>
            <a:noFill/>
            <a:ln w="101600" cap="sq">
              <a:solidFill>
                <a:srgbClr val="FF6600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4887" name="Line 45"/>
            <p:cNvSpPr>
              <a:spLocks noChangeShapeType="1"/>
            </p:cNvSpPr>
            <p:nvPr/>
          </p:nvSpPr>
          <p:spPr bwMode="auto">
            <a:xfrm flipV="1">
              <a:off x="951" y="2329"/>
              <a:ext cx="0" cy="128"/>
            </a:xfrm>
            <a:prstGeom prst="line">
              <a:avLst/>
            </a:prstGeom>
            <a:noFill/>
            <a:ln w="101600" cap="sq">
              <a:solidFill>
                <a:srgbClr val="FF6600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4842" name="Oval 46"/>
          <p:cNvSpPr>
            <a:spLocks noChangeArrowheads="1"/>
          </p:cNvSpPr>
          <p:nvPr/>
        </p:nvSpPr>
        <p:spPr bwMode="auto">
          <a:xfrm>
            <a:off x="7889875" y="4098925"/>
            <a:ext cx="165100" cy="165100"/>
          </a:xfrm>
          <a:prstGeom prst="ellipse">
            <a:avLst/>
          </a:prstGeom>
          <a:solidFill>
            <a:srgbClr val="FF0000"/>
          </a:solidFill>
          <a:ln w="381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43" name="Oval 47"/>
          <p:cNvSpPr>
            <a:spLocks noChangeArrowheads="1"/>
          </p:cNvSpPr>
          <p:nvPr/>
        </p:nvSpPr>
        <p:spPr bwMode="auto">
          <a:xfrm>
            <a:off x="7821613" y="3594100"/>
            <a:ext cx="274637" cy="287338"/>
          </a:xfrm>
          <a:prstGeom prst="ellipse">
            <a:avLst/>
          </a:prstGeom>
          <a:solidFill>
            <a:srgbClr val="00FF00"/>
          </a:solidFill>
          <a:ln w="38100" cap="sq">
            <a:solidFill>
              <a:srgbClr val="00FF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44" name="Oval 48"/>
          <p:cNvSpPr>
            <a:spLocks noChangeArrowheads="1"/>
          </p:cNvSpPr>
          <p:nvPr/>
        </p:nvSpPr>
        <p:spPr bwMode="auto">
          <a:xfrm>
            <a:off x="1223963" y="5683250"/>
            <a:ext cx="165100" cy="165100"/>
          </a:xfrm>
          <a:prstGeom prst="ellipse">
            <a:avLst/>
          </a:prstGeom>
          <a:solidFill>
            <a:srgbClr val="FF0000"/>
          </a:solidFill>
          <a:ln w="381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45" name="Oval 49"/>
          <p:cNvSpPr>
            <a:spLocks noChangeArrowheads="1"/>
          </p:cNvSpPr>
          <p:nvPr/>
        </p:nvSpPr>
        <p:spPr bwMode="auto">
          <a:xfrm>
            <a:off x="1654175" y="5265738"/>
            <a:ext cx="165100" cy="165100"/>
          </a:xfrm>
          <a:prstGeom prst="ellipse">
            <a:avLst/>
          </a:prstGeom>
          <a:solidFill>
            <a:srgbClr val="FF0000"/>
          </a:solidFill>
          <a:ln w="381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46" name="Oval 50"/>
          <p:cNvSpPr>
            <a:spLocks noChangeArrowheads="1"/>
          </p:cNvSpPr>
          <p:nvPr/>
        </p:nvSpPr>
        <p:spPr bwMode="auto">
          <a:xfrm>
            <a:off x="2051050" y="5595938"/>
            <a:ext cx="165100" cy="165100"/>
          </a:xfrm>
          <a:prstGeom prst="ellipse">
            <a:avLst/>
          </a:prstGeom>
          <a:solidFill>
            <a:srgbClr val="FF0000"/>
          </a:solidFill>
          <a:ln w="381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47" name="Oval 51"/>
          <p:cNvSpPr>
            <a:spLocks noChangeArrowheads="1"/>
          </p:cNvSpPr>
          <p:nvPr/>
        </p:nvSpPr>
        <p:spPr bwMode="auto">
          <a:xfrm>
            <a:off x="2921000" y="5892800"/>
            <a:ext cx="165100" cy="165100"/>
          </a:xfrm>
          <a:prstGeom prst="ellipse">
            <a:avLst/>
          </a:prstGeom>
          <a:solidFill>
            <a:srgbClr val="FF0000"/>
          </a:solidFill>
          <a:ln w="381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48" name="Oval 52"/>
          <p:cNvSpPr>
            <a:spLocks noChangeArrowheads="1"/>
          </p:cNvSpPr>
          <p:nvPr/>
        </p:nvSpPr>
        <p:spPr bwMode="auto">
          <a:xfrm>
            <a:off x="3592513" y="5803900"/>
            <a:ext cx="165100" cy="165100"/>
          </a:xfrm>
          <a:prstGeom prst="ellipse">
            <a:avLst/>
          </a:prstGeom>
          <a:solidFill>
            <a:srgbClr val="FF0000"/>
          </a:solidFill>
          <a:ln w="381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49" name="Oval 53"/>
          <p:cNvSpPr>
            <a:spLocks noChangeArrowheads="1"/>
          </p:cNvSpPr>
          <p:nvPr/>
        </p:nvSpPr>
        <p:spPr bwMode="auto">
          <a:xfrm>
            <a:off x="4560888" y="5803900"/>
            <a:ext cx="165100" cy="165100"/>
          </a:xfrm>
          <a:prstGeom prst="ellipse">
            <a:avLst/>
          </a:prstGeom>
          <a:solidFill>
            <a:srgbClr val="FF0000"/>
          </a:solidFill>
          <a:ln w="381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50" name="Oval 54"/>
          <p:cNvSpPr>
            <a:spLocks noChangeArrowheads="1"/>
          </p:cNvSpPr>
          <p:nvPr/>
        </p:nvSpPr>
        <p:spPr bwMode="auto">
          <a:xfrm>
            <a:off x="4859338" y="5594350"/>
            <a:ext cx="165100" cy="165100"/>
          </a:xfrm>
          <a:prstGeom prst="ellipse">
            <a:avLst/>
          </a:prstGeom>
          <a:solidFill>
            <a:srgbClr val="FF0000"/>
          </a:solidFill>
          <a:ln w="381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51" name="Oval 55"/>
          <p:cNvSpPr>
            <a:spLocks noChangeArrowheads="1"/>
          </p:cNvSpPr>
          <p:nvPr/>
        </p:nvSpPr>
        <p:spPr bwMode="auto">
          <a:xfrm>
            <a:off x="5618163" y="5815013"/>
            <a:ext cx="165100" cy="165100"/>
          </a:xfrm>
          <a:prstGeom prst="ellipse">
            <a:avLst/>
          </a:prstGeom>
          <a:solidFill>
            <a:srgbClr val="FF0000"/>
          </a:solidFill>
          <a:ln w="381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52" name="Oval 56"/>
          <p:cNvSpPr>
            <a:spLocks noChangeArrowheads="1"/>
          </p:cNvSpPr>
          <p:nvPr/>
        </p:nvSpPr>
        <p:spPr bwMode="auto">
          <a:xfrm>
            <a:off x="1819275" y="6037263"/>
            <a:ext cx="165100" cy="165100"/>
          </a:xfrm>
          <a:prstGeom prst="ellipse">
            <a:avLst/>
          </a:prstGeom>
          <a:solidFill>
            <a:srgbClr val="FF0000"/>
          </a:solidFill>
          <a:ln w="381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53" name="Oval 57"/>
          <p:cNvSpPr>
            <a:spLocks noChangeArrowheads="1"/>
          </p:cNvSpPr>
          <p:nvPr/>
        </p:nvSpPr>
        <p:spPr bwMode="auto">
          <a:xfrm>
            <a:off x="3538538" y="6191250"/>
            <a:ext cx="165100" cy="165100"/>
          </a:xfrm>
          <a:prstGeom prst="ellipse">
            <a:avLst/>
          </a:prstGeom>
          <a:solidFill>
            <a:srgbClr val="FF0000"/>
          </a:solidFill>
          <a:ln w="381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54" name="Oval 58"/>
          <p:cNvSpPr>
            <a:spLocks noChangeArrowheads="1"/>
          </p:cNvSpPr>
          <p:nvPr/>
        </p:nvSpPr>
        <p:spPr bwMode="auto">
          <a:xfrm>
            <a:off x="3856038" y="4756150"/>
            <a:ext cx="165100" cy="165100"/>
          </a:xfrm>
          <a:prstGeom prst="ellipse">
            <a:avLst/>
          </a:prstGeom>
          <a:solidFill>
            <a:srgbClr val="FF0000"/>
          </a:solidFill>
          <a:ln w="381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55" name="Oval 59"/>
          <p:cNvSpPr>
            <a:spLocks noChangeArrowheads="1"/>
          </p:cNvSpPr>
          <p:nvPr/>
        </p:nvSpPr>
        <p:spPr bwMode="auto">
          <a:xfrm>
            <a:off x="2006600" y="4362450"/>
            <a:ext cx="165100" cy="165100"/>
          </a:xfrm>
          <a:prstGeom prst="ellipse">
            <a:avLst/>
          </a:prstGeom>
          <a:solidFill>
            <a:srgbClr val="FF0000"/>
          </a:solidFill>
          <a:ln w="381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56" name="Oval 60"/>
          <p:cNvSpPr>
            <a:spLocks noChangeArrowheads="1"/>
          </p:cNvSpPr>
          <p:nvPr/>
        </p:nvSpPr>
        <p:spPr bwMode="auto">
          <a:xfrm>
            <a:off x="6864350" y="5902325"/>
            <a:ext cx="165100" cy="165100"/>
          </a:xfrm>
          <a:prstGeom prst="ellipse">
            <a:avLst/>
          </a:prstGeom>
          <a:solidFill>
            <a:srgbClr val="FF0000"/>
          </a:solidFill>
          <a:ln w="381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57" name="Oval 61"/>
          <p:cNvSpPr>
            <a:spLocks noChangeArrowheads="1"/>
          </p:cNvSpPr>
          <p:nvPr/>
        </p:nvSpPr>
        <p:spPr bwMode="auto">
          <a:xfrm>
            <a:off x="6226175" y="5859463"/>
            <a:ext cx="165100" cy="165100"/>
          </a:xfrm>
          <a:prstGeom prst="ellipse">
            <a:avLst/>
          </a:prstGeom>
          <a:solidFill>
            <a:srgbClr val="FF0000"/>
          </a:solidFill>
          <a:ln w="381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58" name="Oval 62"/>
          <p:cNvSpPr>
            <a:spLocks noChangeArrowheads="1"/>
          </p:cNvSpPr>
          <p:nvPr/>
        </p:nvSpPr>
        <p:spPr bwMode="auto">
          <a:xfrm>
            <a:off x="6611938" y="5076825"/>
            <a:ext cx="165100" cy="165100"/>
          </a:xfrm>
          <a:prstGeom prst="ellipse">
            <a:avLst/>
          </a:prstGeom>
          <a:solidFill>
            <a:srgbClr val="FF0000"/>
          </a:solidFill>
          <a:ln w="381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59" name="Oval 63"/>
          <p:cNvSpPr>
            <a:spLocks noChangeArrowheads="1"/>
          </p:cNvSpPr>
          <p:nvPr/>
        </p:nvSpPr>
        <p:spPr bwMode="auto">
          <a:xfrm>
            <a:off x="7591425" y="5638800"/>
            <a:ext cx="165100" cy="165100"/>
          </a:xfrm>
          <a:prstGeom prst="ellipse">
            <a:avLst/>
          </a:prstGeom>
          <a:solidFill>
            <a:srgbClr val="FF0000"/>
          </a:solidFill>
          <a:ln w="381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60" name="Oval 64"/>
          <p:cNvSpPr>
            <a:spLocks noChangeArrowheads="1"/>
          </p:cNvSpPr>
          <p:nvPr/>
        </p:nvSpPr>
        <p:spPr bwMode="auto">
          <a:xfrm>
            <a:off x="7315200" y="6122988"/>
            <a:ext cx="165100" cy="165100"/>
          </a:xfrm>
          <a:prstGeom prst="ellipse">
            <a:avLst/>
          </a:prstGeom>
          <a:solidFill>
            <a:srgbClr val="FF0000"/>
          </a:solidFill>
          <a:ln w="381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61" name="Oval 65"/>
          <p:cNvSpPr>
            <a:spLocks noChangeArrowheads="1"/>
          </p:cNvSpPr>
          <p:nvPr/>
        </p:nvSpPr>
        <p:spPr bwMode="auto">
          <a:xfrm>
            <a:off x="5564188" y="6189663"/>
            <a:ext cx="165100" cy="165100"/>
          </a:xfrm>
          <a:prstGeom prst="ellipse">
            <a:avLst/>
          </a:prstGeom>
          <a:solidFill>
            <a:srgbClr val="FF0000"/>
          </a:solidFill>
          <a:ln w="381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62" name="Oval 66"/>
          <p:cNvSpPr>
            <a:spLocks noChangeArrowheads="1"/>
          </p:cNvSpPr>
          <p:nvPr/>
        </p:nvSpPr>
        <p:spPr bwMode="auto">
          <a:xfrm>
            <a:off x="4902200" y="6069013"/>
            <a:ext cx="165100" cy="165100"/>
          </a:xfrm>
          <a:prstGeom prst="ellipse">
            <a:avLst/>
          </a:prstGeom>
          <a:solidFill>
            <a:srgbClr val="FF0000"/>
          </a:solidFill>
          <a:ln w="381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63" name="Oval 67"/>
          <p:cNvSpPr>
            <a:spLocks noChangeArrowheads="1"/>
          </p:cNvSpPr>
          <p:nvPr/>
        </p:nvSpPr>
        <p:spPr bwMode="auto">
          <a:xfrm>
            <a:off x="992188" y="4749800"/>
            <a:ext cx="274637" cy="287338"/>
          </a:xfrm>
          <a:prstGeom prst="ellipse">
            <a:avLst/>
          </a:prstGeom>
          <a:solidFill>
            <a:srgbClr val="00FF00"/>
          </a:solidFill>
          <a:ln w="38100" cap="sq">
            <a:solidFill>
              <a:srgbClr val="00FF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64" name="Oval 68"/>
          <p:cNvSpPr>
            <a:spLocks noChangeArrowheads="1"/>
          </p:cNvSpPr>
          <p:nvPr/>
        </p:nvSpPr>
        <p:spPr bwMode="auto">
          <a:xfrm>
            <a:off x="2368550" y="4683125"/>
            <a:ext cx="274638" cy="287338"/>
          </a:xfrm>
          <a:prstGeom prst="ellipse">
            <a:avLst/>
          </a:prstGeom>
          <a:solidFill>
            <a:srgbClr val="00FF00"/>
          </a:solidFill>
          <a:ln w="38100" cap="sq">
            <a:solidFill>
              <a:srgbClr val="00FF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65" name="Oval 69"/>
          <p:cNvSpPr>
            <a:spLocks noChangeArrowheads="1"/>
          </p:cNvSpPr>
          <p:nvPr/>
        </p:nvSpPr>
        <p:spPr bwMode="auto">
          <a:xfrm>
            <a:off x="2908300" y="4418013"/>
            <a:ext cx="274638" cy="287337"/>
          </a:xfrm>
          <a:prstGeom prst="ellipse">
            <a:avLst/>
          </a:prstGeom>
          <a:solidFill>
            <a:srgbClr val="00FF00"/>
          </a:solidFill>
          <a:ln w="38100" cap="sq">
            <a:solidFill>
              <a:srgbClr val="00FF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66" name="Oval 70"/>
          <p:cNvSpPr>
            <a:spLocks noChangeArrowheads="1"/>
          </p:cNvSpPr>
          <p:nvPr/>
        </p:nvSpPr>
        <p:spPr bwMode="auto">
          <a:xfrm>
            <a:off x="4230688" y="4440238"/>
            <a:ext cx="274637" cy="287337"/>
          </a:xfrm>
          <a:prstGeom prst="ellipse">
            <a:avLst/>
          </a:prstGeom>
          <a:solidFill>
            <a:srgbClr val="00FF00"/>
          </a:solidFill>
          <a:ln w="38100" cap="sq">
            <a:solidFill>
              <a:srgbClr val="00FF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67" name="Oval 71"/>
          <p:cNvSpPr>
            <a:spLocks noChangeArrowheads="1"/>
          </p:cNvSpPr>
          <p:nvPr/>
        </p:nvSpPr>
        <p:spPr bwMode="auto">
          <a:xfrm>
            <a:off x="5254625" y="4692650"/>
            <a:ext cx="274638" cy="287338"/>
          </a:xfrm>
          <a:prstGeom prst="ellipse">
            <a:avLst/>
          </a:prstGeom>
          <a:solidFill>
            <a:srgbClr val="00FF00"/>
          </a:solidFill>
          <a:ln w="38100" cap="sq">
            <a:solidFill>
              <a:srgbClr val="00FF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68" name="Oval 72"/>
          <p:cNvSpPr>
            <a:spLocks noChangeArrowheads="1"/>
          </p:cNvSpPr>
          <p:nvPr/>
        </p:nvSpPr>
        <p:spPr bwMode="auto">
          <a:xfrm>
            <a:off x="6137275" y="4219575"/>
            <a:ext cx="274638" cy="287338"/>
          </a:xfrm>
          <a:prstGeom prst="ellipse">
            <a:avLst/>
          </a:prstGeom>
          <a:solidFill>
            <a:srgbClr val="00FF00"/>
          </a:solidFill>
          <a:ln w="38100" cap="sq">
            <a:solidFill>
              <a:srgbClr val="00FF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69" name="Oval 73"/>
          <p:cNvSpPr>
            <a:spLocks noChangeArrowheads="1"/>
          </p:cNvSpPr>
          <p:nvPr/>
        </p:nvSpPr>
        <p:spPr bwMode="auto">
          <a:xfrm>
            <a:off x="6743700" y="4638675"/>
            <a:ext cx="274638" cy="287338"/>
          </a:xfrm>
          <a:prstGeom prst="ellipse">
            <a:avLst/>
          </a:prstGeom>
          <a:solidFill>
            <a:srgbClr val="00FF00"/>
          </a:solidFill>
          <a:ln w="38100" cap="sq">
            <a:solidFill>
              <a:srgbClr val="00FF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70" name="Oval 74"/>
          <p:cNvSpPr>
            <a:spLocks noChangeArrowheads="1"/>
          </p:cNvSpPr>
          <p:nvPr/>
        </p:nvSpPr>
        <p:spPr bwMode="auto">
          <a:xfrm>
            <a:off x="7140575" y="4386263"/>
            <a:ext cx="274638" cy="287337"/>
          </a:xfrm>
          <a:prstGeom prst="ellipse">
            <a:avLst/>
          </a:prstGeom>
          <a:solidFill>
            <a:srgbClr val="00FF00"/>
          </a:solidFill>
          <a:ln w="38100" cap="sq">
            <a:solidFill>
              <a:srgbClr val="00FF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71" name="Oval 75"/>
          <p:cNvSpPr>
            <a:spLocks noChangeArrowheads="1"/>
          </p:cNvSpPr>
          <p:nvPr/>
        </p:nvSpPr>
        <p:spPr bwMode="auto">
          <a:xfrm>
            <a:off x="5807075" y="4583113"/>
            <a:ext cx="274638" cy="287337"/>
          </a:xfrm>
          <a:prstGeom prst="ellipse">
            <a:avLst/>
          </a:prstGeom>
          <a:solidFill>
            <a:srgbClr val="00FF00"/>
          </a:solidFill>
          <a:ln w="38100" cap="sq">
            <a:solidFill>
              <a:srgbClr val="00FF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72" name="Oval 76"/>
          <p:cNvSpPr>
            <a:spLocks noChangeArrowheads="1"/>
          </p:cNvSpPr>
          <p:nvPr/>
        </p:nvSpPr>
        <p:spPr bwMode="auto">
          <a:xfrm>
            <a:off x="1322388" y="4352925"/>
            <a:ext cx="274637" cy="287338"/>
          </a:xfrm>
          <a:prstGeom prst="ellipse">
            <a:avLst/>
          </a:prstGeom>
          <a:solidFill>
            <a:srgbClr val="00FF00"/>
          </a:solidFill>
          <a:ln w="38100" cap="sq">
            <a:solidFill>
              <a:srgbClr val="00FF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73" name="Oval 77"/>
          <p:cNvSpPr>
            <a:spLocks noChangeArrowheads="1"/>
          </p:cNvSpPr>
          <p:nvPr/>
        </p:nvSpPr>
        <p:spPr bwMode="auto">
          <a:xfrm>
            <a:off x="3414713" y="4395788"/>
            <a:ext cx="274637" cy="287337"/>
          </a:xfrm>
          <a:prstGeom prst="ellipse">
            <a:avLst/>
          </a:prstGeom>
          <a:solidFill>
            <a:srgbClr val="00FF00"/>
          </a:solidFill>
          <a:ln w="38100" cap="sq">
            <a:solidFill>
              <a:srgbClr val="00FF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74" name="Oval 78"/>
          <p:cNvSpPr>
            <a:spLocks noChangeArrowheads="1"/>
          </p:cNvSpPr>
          <p:nvPr/>
        </p:nvSpPr>
        <p:spPr bwMode="auto">
          <a:xfrm>
            <a:off x="949325" y="6037263"/>
            <a:ext cx="165100" cy="165100"/>
          </a:xfrm>
          <a:prstGeom prst="ellipse">
            <a:avLst/>
          </a:prstGeom>
          <a:solidFill>
            <a:srgbClr val="FF0000"/>
          </a:solidFill>
          <a:ln w="381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75" name="Text Box 79"/>
          <p:cNvSpPr txBox="1">
            <a:spLocks noChangeArrowheads="1"/>
          </p:cNvSpPr>
          <p:nvPr/>
        </p:nvSpPr>
        <p:spPr bwMode="auto">
          <a:xfrm>
            <a:off x="592138" y="2025650"/>
            <a:ext cx="7337425" cy="1190625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FFFF"/>
                </a:solidFill>
              </a:rPr>
              <a:t>Concentration [K</a:t>
            </a:r>
            <a:r>
              <a:rPr lang="en-US" baseline="30000">
                <a:solidFill>
                  <a:srgbClr val="66FFFF"/>
                </a:solidFill>
              </a:rPr>
              <a:t>+</a:t>
            </a:r>
            <a:r>
              <a:rPr lang="en-US">
                <a:solidFill>
                  <a:srgbClr val="66FFFF"/>
                </a:solidFill>
              </a:rPr>
              <a:t>]</a:t>
            </a:r>
            <a:r>
              <a:rPr lang="en-US" baseline="-25000">
                <a:solidFill>
                  <a:srgbClr val="66FFFF"/>
                </a:solidFill>
              </a:rPr>
              <a:t>in</a:t>
            </a:r>
            <a:r>
              <a:rPr lang="en-US">
                <a:solidFill>
                  <a:srgbClr val="66FFFF"/>
                </a:solidFill>
              </a:rPr>
              <a:t> &gt; [K</a:t>
            </a:r>
            <a:r>
              <a:rPr lang="en-US" baseline="30000">
                <a:solidFill>
                  <a:srgbClr val="66FFFF"/>
                </a:solidFill>
              </a:rPr>
              <a:t>+</a:t>
            </a:r>
            <a:r>
              <a:rPr lang="en-US">
                <a:solidFill>
                  <a:srgbClr val="66FFFF"/>
                </a:solidFill>
              </a:rPr>
              <a:t>]</a:t>
            </a:r>
            <a:r>
              <a:rPr lang="en-US" baseline="-25000">
                <a:solidFill>
                  <a:srgbClr val="66FFFF"/>
                </a:solidFill>
              </a:rPr>
              <a:t>out</a:t>
            </a:r>
            <a:r>
              <a:rPr lang="en-US">
                <a:solidFill>
                  <a:srgbClr val="66FFFF"/>
                </a:solidFill>
              </a:rPr>
              <a:t> </a:t>
            </a:r>
            <a:r>
              <a:rPr lang="en-US">
                <a:solidFill>
                  <a:srgbClr val="66FFFF"/>
                </a:solidFill>
                <a:cs typeface="Times New Roman" pitchFamily="18" charset="0"/>
              </a:rPr>
              <a:t>→ K</a:t>
            </a:r>
            <a:r>
              <a:rPr lang="en-US" baseline="30000">
                <a:solidFill>
                  <a:srgbClr val="66FFFF"/>
                </a:solidFill>
                <a:cs typeface="Times New Roman" pitchFamily="18" charset="0"/>
              </a:rPr>
              <a:t>+</a:t>
            </a:r>
            <a:r>
              <a:rPr lang="en-US">
                <a:solidFill>
                  <a:srgbClr val="66FFFF"/>
                </a:solidFill>
                <a:cs typeface="Times New Roman" pitchFamily="18" charset="0"/>
              </a:rPr>
              <a:t> flows out</a:t>
            </a:r>
          </a:p>
          <a:p>
            <a:r>
              <a:rPr lang="en-US">
                <a:solidFill>
                  <a:srgbClr val="66FFFF"/>
                </a:solidFill>
                <a:cs typeface="Times New Roman" pitchFamily="18" charset="0"/>
              </a:rPr>
              <a:t>    → Negative charge builds inside the membrane</a:t>
            </a:r>
          </a:p>
          <a:p>
            <a:r>
              <a:rPr lang="en-US">
                <a:solidFill>
                  <a:srgbClr val="66FFFF"/>
                </a:solidFill>
                <a:cs typeface="Times New Roman" pitchFamily="18" charset="0"/>
              </a:rPr>
              <a:t>         → Wants to pull K</a:t>
            </a:r>
            <a:r>
              <a:rPr lang="en-US" baseline="30000">
                <a:solidFill>
                  <a:srgbClr val="66FFFF"/>
                </a:solidFill>
                <a:cs typeface="Times New Roman" pitchFamily="18" charset="0"/>
              </a:rPr>
              <a:t>+</a:t>
            </a:r>
            <a:r>
              <a:rPr lang="en-US">
                <a:solidFill>
                  <a:srgbClr val="66FFFF"/>
                </a:solidFill>
                <a:cs typeface="Times New Roman" pitchFamily="18" charset="0"/>
              </a:rPr>
              <a:t> back into the cell </a:t>
            </a:r>
          </a:p>
          <a:p>
            <a:r>
              <a:rPr lang="en-US">
                <a:solidFill>
                  <a:srgbClr val="66FFFF"/>
                </a:solidFill>
                <a:cs typeface="Times New Roman" pitchFamily="18" charset="0"/>
              </a:rPr>
              <a:t>             → [K</a:t>
            </a:r>
            <a:r>
              <a:rPr lang="en-US" baseline="30000">
                <a:solidFill>
                  <a:srgbClr val="66FFFF"/>
                </a:solidFill>
                <a:cs typeface="Times New Roman" pitchFamily="18" charset="0"/>
              </a:rPr>
              <a:t>+</a:t>
            </a:r>
            <a:r>
              <a:rPr lang="en-US">
                <a:solidFill>
                  <a:srgbClr val="66FFFF"/>
                </a:solidFill>
                <a:cs typeface="Times New Roman" pitchFamily="18" charset="0"/>
              </a:rPr>
              <a:t>] reaches asymmetric equilibrium where the two flows balance.</a:t>
            </a:r>
          </a:p>
        </p:txBody>
      </p:sp>
      <p:sp>
        <p:nvSpPr>
          <p:cNvPr id="34876" name="Text Box 80"/>
          <p:cNvSpPr txBox="1">
            <a:spLocks noChangeArrowheads="1"/>
          </p:cNvSpPr>
          <p:nvPr/>
        </p:nvSpPr>
        <p:spPr bwMode="auto">
          <a:xfrm>
            <a:off x="514350" y="3424238"/>
            <a:ext cx="6503703" cy="369332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FFFF"/>
                </a:solidFill>
              </a:rPr>
              <a:t>Concentration [Na</a:t>
            </a:r>
            <a:r>
              <a:rPr lang="en-US" baseline="30000" dirty="0">
                <a:solidFill>
                  <a:srgbClr val="66FFFF"/>
                </a:solidFill>
              </a:rPr>
              <a:t>+</a:t>
            </a:r>
            <a:r>
              <a:rPr lang="en-US" dirty="0">
                <a:solidFill>
                  <a:srgbClr val="66FFFF"/>
                </a:solidFill>
              </a:rPr>
              <a:t>]</a:t>
            </a:r>
            <a:r>
              <a:rPr lang="en-US" baseline="-25000" dirty="0">
                <a:solidFill>
                  <a:srgbClr val="66FFFF"/>
                </a:solidFill>
              </a:rPr>
              <a:t>out</a:t>
            </a:r>
            <a:r>
              <a:rPr lang="en-US" dirty="0">
                <a:solidFill>
                  <a:srgbClr val="66FFFF"/>
                </a:solidFill>
              </a:rPr>
              <a:t> &gt; [Na</a:t>
            </a:r>
            <a:r>
              <a:rPr lang="en-US" baseline="30000" dirty="0">
                <a:solidFill>
                  <a:srgbClr val="66FFFF"/>
                </a:solidFill>
              </a:rPr>
              <a:t>+</a:t>
            </a:r>
            <a:r>
              <a:rPr lang="en-US" dirty="0">
                <a:solidFill>
                  <a:srgbClr val="66FFFF"/>
                </a:solidFill>
              </a:rPr>
              <a:t>]</a:t>
            </a:r>
            <a:r>
              <a:rPr lang="en-US" baseline="-25000" dirty="0">
                <a:solidFill>
                  <a:srgbClr val="66FFFF"/>
                </a:solidFill>
              </a:rPr>
              <a:t>in</a:t>
            </a:r>
            <a:r>
              <a:rPr lang="en-US" dirty="0">
                <a:solidFill>
                  <a:srgbClr val="66FFFF"/>
                </a:solidFill>
              </a:rPr>
              <a:t> </a:t>
            </a:r>
            <a:r>
              <a:rPr lang="en-US" dirty="0">
                <a:solidFill>
                  <a:srgbClr val="66FFFF"/>
                </a:solidFill>
                <a:cs typeface="Times New Roman" pitchFamily="18" charset="0"/>
              </a:rPr>
              <a:t>→ Na</a:t>
            </a:r>
            <a:r>
              <a:rPr lang="en-US" baseline="30000" dirty="0">
                <a:solidFill>
                  <a:srgbClr val="66FFFF"/>
                </a:solidFill>
                <a:cs typeface="Times New Roman" pitchFamily="18" charset="0"/>
              </a:rPr>
              <a:t>+</a:t>
            </a:r>
            <a:r>
              <a:rPr lang="en-US" dirty="0">
                <a:solidFill>
                  <a:srgbClr val="66FFFF"/>
                </a:solidFill>
                <a:cs typeface="Times New Roman" pitchFamily="18" charset="0"/>
              </a:rPr>
              <a:t> wants to flow in, but cannot</a:t>
            </a:r>
          </a:p>
        </p:txBody>
      </p:sp>
      <p:sp>
        <p:nvSpPr>
          <p:cNvPr id="34877" name="Line 81"/>
          <p:cNvSpPr>
            <a:spLocks noChangeShapeType="1"/>
          </p:cNvSpPr>
          <p:nvPr/>
        </p:nvSpPr>
        <p:spPr bwMode="auto">
          <a:xfrm flipV="1">
            <a:off x="1739900" y="4792663"/>
            <a:ext cx="0" cy="4191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4878" name="Line 82"/>
          <p:cNvSpPr>
            <a:spLocks noChangeShapeType="1"/>
          </p:cNvSpPr>
          <p:nvPr/>
        </p:nvSpPr>
        <p:spPr bwMode="auto">
          <a:xfrm>
            <a:off x="6697663" y="5287963"/>
            <a:ext cx="20637" cy="550862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4879" name="Text Box 83"/>
          <p:cNvSpPr txBox="1">
            <a:spLocks noChangeArrowheads="1"/>
          </p:cNvSpPr>
          <p:nvPr/>
        </p:nvSpPr>
        <p:spPr bwMode="auto">
          <a:xfrm>
            <a:off x="8181975" y="3556000"/>
            <a:ext cx="536575" cy="366713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/>
              <a:t>Na</a:t>
            </a:r>
            <a:r>
              <a:rPr lang="en-US" baseline="30000"/>
              <a:t>+</a:t>
            </a:r>
          </a:p>
        </p:txBody>
      </p:sp>
      <p:sp>
        <p:nvSpPr>
          <p:cNvPr id="34880" name="Text Box 84"/>
          <p:cNvSpPr txBox="1">
            <a:spLocks noChangeArrowheads="1"/>
          </p:cNvSpPr>
          <p:nvPr/>
        </p:nvSpPr>
        <p:spPr bwMode="auto">
          <a:xfrm>
            <a:off x="8235950" y="3963988"/>
            <a:ext cx="434975" cy="366712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/>
              <a:t>K</a:t>
            </a:r>
            <a:r>
              <a:rPr lang="en-US" baseline="30000"/>
              <a:t>+</a:t>
            </a:r>
          </a:p>
        </p:txBody>
      </p:sp>
      <p:sp>
        <p:nvSpPr>
          <p:cNvPr id="34881" name="Text Box 85"/>
          <p:cNvSpPr txBox="1">
            <a:spLocks noChangeArrowheads="1"/>
          </p:cNvSpPr>
          <p:nvPr/>
        </p:nvSpPr>
        <p:spPr bwMode="auto">
          <a:xfrm>
            <a:off x="161925" y="4889500"/>
            <a:ext cx="895350" cy="366713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/>
              <a:t>Outside</a:t>
            </a:r>
          </a:p>
        </p:txBody>
      </p:sp>
      <p:sp>
        <p:nvSpPr>
          <p:cNvPr id="34882" name="Text Box 86"/>
          <p:cNvSpPr txBox="1">
            <a:spLocks noChangeArrowheads="1"/>
          </p:cNvSpPr>
          <p:nvPr/>
        </p:nvSpPr>
        <p:spPr bwMode="auto">
          <a:xfrm>
            <a:off x="184150" y="5429250"/>
            <a:ext cx="742950" cy="366713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/>
              <a:t>Inside</a:t>
            </a:r>
          </a:p>
        </p:txBody>
      </p:sp>
      <p:sp>
        <p:nvSpPr>
          <p:cNvPr id="34883" name="Text Box 87"/>
          <p:cNvSpPr txBox="1">
            <a:spLocks noChangeArrowheads="1"/>
          </p:cNvSpPr>
          <p:nvPr/>
        </p:nvSpPr>
        <p:spPr bwMode="auto">
          <a:xfrm>
            <a:off x="1968500" y="6286500"/>
            <a:ext cx="1384300" cy="404813"/>
          </a:xfrm>
          <a:prstGeom prst="rect">
            <a:avLst/>
          </a:prstGeom>
          <a:solidFill>
            <a:srgbClr val="333300"/>
          </a:solidFill>
          <a:ln w="38100" cap="sq">
            <a:solidFill>
              <a:srgbClr val="808000"/>
            </a:solidFill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/>
              <a:t>Ion channels</a:t>
            </a:r>
          </a:p>
        </p:txBody>
      </p:sp>
      <p:sp>
        <p:nvSpPr>
          <p:cNvPr id="34884" name="Line 88"/>
          <p:cNvSpPr>
            <a:spLocks noChangeShapeType="1"/>
          </p:cNvSpPr>
          <p:nvPr/>
        </p:nvSpPr>
        <p:spPr bwMode="auto">
          <a:xfrm flipH="1" flipV="1">
            <a:off x="2563813" y="5570538"/>
            <a:ext cx="84137" cy="704850"/>
          </a:xfrm>
          <a:prstGeom prst="line">
            <a:avLst/>
          </a:prstGeom>
          <a:noFill/>
          <a:ln w="28575" cap="sq">
            <a:solidFill>
              <a:srgbClr val="808000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4885" name="Line 89"/>
          <p:cNvSpPr>
            <a:spLocks noChangeShapeType="1"/>
          </p:cNvSpPr>
          <p:nvPr/>
        </p:nvSpPr>
        <p:spPr bwMode="auto">
          <a:xfrm flipV="1">
            <a:off x="3100388" y="5559425"/>
            <a:ext cx="261937" cy="715963"/>
          </a:xfrm>
          <a:prstGeom prst="line">
            <a:avLst/>
          </a:prstGeom>
          <a:noFill/>
          <a:ln w="28575" cap="sq">
            <a:solidFill>
              <a:srgbClr val="808000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Line 2"/>
          <p:cNvSpPr>
            <a:spLocks noChangeShapeType="1"/>
          </p:cNvSpPr>
          <p:nvPr/>
        </p:nvSpPr>
        <p:spPr bwMode="auto">
          <a:xfrm flipV="1">
            <a:off x="8342313" y="5354638"/>
            <a:ext cx="603250" cy="0"/>
          </a:xfrm>
          <a:prstGeom prst="line">
            <a:avLst/>
          </a:prstGeom>
          <a:noFill/>
          <a:ln w="10160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053" name="Line 3"/>
          <p:cNvSpPr>
            <a:spLocks noChangeShapeType="1"/>
          </p:cNvSpPr>
          <p:nvPr/>
        </p:nvSpPr>
        <p:spPr bwMode="auto">
          <a:xfrm flipV="1">
            <a:off x="7856538" y="5365750"/>
            <a:ext cx="230187" cy="0"/>
          </a:xfrm>
          <a:prstGeom prst="line">
            <a:avLst/>
          </a:prstGeom>
          <a:noFill/>
          <a:ln w="10160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054" name="Line 4"/>
          <p:cNvSpPr>
            <a:spLocks noChangeShapeType="1"/>
          </p:cNvSpPr>
          <p:nvPr/>
        </p:nvSpPr>
        <p:spPr bwMode="auto">
          <a:xfrm flipV="1">
            <a:off x="7239000" y="5365750"/>
            <a:ext cx="373063" cy="0"/>
          </a:xfrm>
          <a:prstGeom prst="line">
            <a:avLst/>
          </a:prstGeom>
          <a:noFill/>
          <a:ln w="10160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055" name="Line 5"/>
          <p:cNvSpPr>
            <a:spLocks noChangeShapeType="1"/>
          </p:cNvSpPr>
          <p:nvPr/>
        </p:nvSpPr>
        <p:spPr bwMode="auto">
          <a:xfrm flipV="1">
            <a:off x="6423025" y="5365750"/>
            <a:ext cx="328613" cy="0"/>
          </a:xfrm>
          <a:prstGeom prst="line">
            <a:avLst/>
          </a:prstGeom>
          <a:noFill/>
          <a:ln w="10160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056" name="Line 6"/>
          <p:cNvSpPr>
            <a:spLocks noChangeShapeType="1"/>
          </p:cNvSpPr>
          <p:nvPr/>
        </p:nvSpPr>
        <p:spPr bwMode="auto">
          <a:xfrm flipV="1">
            <a:off x="5849938" y="5354638"/>
            <a:ext cx="328612" cy="0"/>
          </a:xfrm>
          <a:prstGeom prst="line">
            <a:avLst/>
          </a:prstGeom>
          <a:noFill/>
          <a:ln w="10160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057" name="Line 7"/>
          <p:cNvSpPr>
            <a:spLocks noChangeShapeType="1"/>
          </p:cNvSpPr>
          <p:nvPr/>
        </p:nvSpPr>
        <p:spPr bwMode="auto">
          <a:xfrm flipV="1">
            <a:off x="5386388" y="5365750"/>
            <a:ext cx="228600" cy="0"/>
          </a:xfrm>
          <a:prstGeom prst="line">
            <a:avLst/>
          </a:prstGeom>
          <a:noFill/>
          <a:ln w="10160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058" name="Line 8"/>
          <p:cNvSpPr>
            <a:spLocks noChangeShapeType="1"/>
          </p:cNvSpPr>
          <p:nvPr/>
        </p:nvSpPr>
        <p:spPr bwMode="auto">
          <a:xfrm flipV="1">
            <a:off x="4592638" y="5354638"/>
            <a:ext cx="414337" cy="0"/>
          </a:xfrm>
          <a:prstGeom prst="line">
            <a:avLst/>
          </a:prstGeom>
          <a:noFill/>
          <a:ln w="10160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059" name="Line 9"/>
          <p:cNvSpPr>
            <a:spLocks noChangeShapeType="1"/>
          </p:cNvSpPr>
          <p:nvPr/>
        </p:nvSpPr>
        <p:spPr bwMode="auto">
          <a:xfrm flipV="1">
            <a:off x="3876675" y="5332413"/>
            <a:ext cx="271463" cy="0"/>
          </a:xfrm>
          <a:prstGeom prst="line">
            <a:avLst/>
          </a:prstGeom>
          <a:noFill/>
          <a:ln w="10160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060" name="Line 10"/>
          <p:cNvSpPr>
            <a:spLocks noChangeShapeType="1"/>
          </p:cNvSpPr>
          <p:nvPr/>
        </p:nvSpPr>
        <p:spPr bwMode="auto">
          <a:xfrm flipV="1">
            <a:off x="3038475" y="5354638"/>
            <a:ext cx="436563" cy="0"/>
          </a:xfrm>
          <a:prstGeom prst="line">
            <a:avLst/>
          </a:prstGeom>
          <a:noFill/>
          <a:ln w="10160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061" name="Text Box 11"/>
          <p:cNvSpPr txBox="1">
            <a:spLocks noChangeArrowheads="1"/>
          </p:cNvSpPr>
          <p:nvPr/>
        </p:nvSpPr>
        <p:spPr bwMode="auto">
          <a:xfrm>
            <a:off x="2589213" y="131763"/>
            <a:ext cx="2994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b="1" u="sng"/>
              <a:t>The Resting Potential</a:t>
            </a:r>
            <a:endParaRPr lang="en-US" sz="2400" b="1" i="1" baseline="-25000"/>
          </a:p>
        </p:txBody>
      </p:sp>
      <p:sp>
        <p:nvSpPr>
          <p:cNvPr id="2062" name="Line 12"/>
          <p:cNvSpPr>
            <a:spLocks noChangeShapeType="1"/>
          </p:cNvSpPr>
          <p:nvPr/>
        </p:nvSpPr>
        <p:spPr bwMode="auto">
          <a:xfrm flipV="1">
            <a:off x="993775" y="5367338"/>
            <a:ext cx="823913" cy="0"/>
          </a:xfrm>
          <a:prstGeom prst="line">
            <a:avLst/>
          </a:prstGeom>
          <a:noFill/>
          <a:ln w="10160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grpSp>
        <p:nvGrpSpPr>
          <p:cNvPr id="2063" name="Group 13"/>
          <p:cNvGrpSpPr>
            <a:grpSpLocks/>
          </p:cNvGrpSpPr>
          <p:nvPr/>
        </p:nvGrpSpPr>
        <p:grpSpPr bwMode="auto">
          <a:xfrm>
            <a:off x="8153400" y="5251450"/>
            <a:ext cx="163513" cy="203200"/>
            <a:chOff x="848" y="2329"/>
            <a:chExt cx="103" cy="128"/>
          </a:xfrm>
        </p:grpSpPr>
        <p:sp>
          <p:nvSpPr>
            <p:cNvPr id="2138" name="Line 14"/>
            <p:cNvSpPr>
              <a:spLocks noChangeShapeType="1"/>
            </p:cNvSpPr>
            <p:nvPr/>
          </p:nvSpPr>
          <p:spPr bwMode="auto">
            <a:xfrm flipV="1">
              <a:off x="848" y="2329"/>
              <a:ext cx="0" cy="128"/>
            </a:xfrm>
            <a:prstGeom prst="line">
              <a:avLst/>
            </a:prstGeom>
            <a:noFill/>
            <a:ln w="101600" cap="sq">
              <a:solidFill>
                <a:srgbClr val="FF6600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39" name="Line 15"/>
            <p:cNvSpPr>
              <a:spLocks noChangeShapeType="1"/>
            </p:cNvSpPr>
            <p:nvPr/>
          </p:nvSpPr>
          <p:spPr bwMode="auto">
            <a:xfrm flipV="1">
              <a:off x="951" y="2329"/>
              <a:ext cx="0" cy="128"/>
            </a:xfrm>
            <a:prstGeom prst="line">
              <a:avLst/>
            </a:prstGeom>
            <a:noFill/>
            <a:ln w="101600" cap="sq">
              <a:solidFill>
                <a:srgbClr val="FF6600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064" name="Group 16"/>
          <p:cNvGrpSpPr>
            <a:grpSpLocks/>
          </p:cNvGrpSpPr>
          <p:nvPr/>
        </p:nvGrpSpPr>
        <p:grpSpPr bwMode="auto">
          <a:xfrm>
            <a:off x="5000625" y="5240338"/>
            <a:ext cx="366713" cy="203200"/>
            <a:chOff x="1923" y="2329"/>
            <a:chExt cx="231" cy="128"/>
          </a:xfrm>
        </p:grpSpPr>
        <p:sp>
          <p:nvSpPr>
            <p:cNvPr id="2136" name="Line 17"/>
            <p:cNvSpPr>
              <a:spLocks noChangeShapeType="1"/>
            </p:cNvSpPr>
            <p:nvPr/>
          </p:nvSpPr>
          <p:spPr bwMode="auto">
            <a:xfrm flipV="1">
              <a:off x="1923" y="2329"/>
              <a:ext cx="0" cy="128"/>
            </a:xfrm>
            <a:prstGeom prst="line">
              <a:avLst/>
            </a:prstGeom>
            <a:noFill/>
            <a:ln w="101600" cap="sq">
              <a:solidFill>
                <a:srgbClr val="00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37" name="Line 18"/>
            <p:cNvSpPr>
              <a:spLocks noChangeShapeType="1"/>
            </p:cNvSpPr>
            <p:nvPr/>
          </p:nvSpPr>
          <p:spPr bwMode="auto">
            <a:xfrm flipV="1">
              <a:off x="2154" y="2329"/>
              <a:ext cx="0" cy="128"/>
            </a:xfrm>
            <a:prstGeom prst="line">
              <a:avLst/>
            </a:prstGeom>
            <a:noFill/>
            <a:ln w="101600" cap="sq">
              <a:solidFill>
                <a:srgbClr val="00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065" name="Line 19"/>
          <p:cNvSpPr>
            <a:spLocks noChangeShapeType="1"/>
          </p:cNvSpPr>
          <p:nvPr/>
        </p:nvSpPr>
        <p:spPr bwMode="auto">
          <a:xfrm flipV="1">
            <a:off x="2235200" y="5365750"/>
            <a:ext cx="514350" cy="0"/>
          </a:xfrm>
          <a:prstGeom prst="line">
            <a:avLst/>
          </a:prstGeom>
          <a:noFill/>
          <a:ln w="10160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grpSp>
        <p:nvGrpSpPr>
          <p:cNvPr id="2066" name="Group 20"/>
          <p:cNvGrpSpPr>
            <a:grpSpLocks/>
          </p:cNvGrpSpPr>
          <p:nvPr/>
        </p:nvGrpSpPr>
        <p:grpSpPr bwMode="auto">
          <a:xfrm>
            <a:off x="4194175" y="5251450"/>
            <a:ext cx="366713" cy="203200"/>
            <a:chOff x="1923" y="2329"/>
            <a:chExt cx="231" cy="128"/>
          </a:xfrm>
        </p:grpSpPr>
        <p:sp>
          <p:nvSpPr>
            <p:cNvPr id="2134" name="Line 21"/>
            <p:cNvSpPr>
              <a:spLocks noChangeShapeType="1"/>
            </p:cNvSpPr>
            <p:nvPr/>
          </p:nvSpPr>
          <p:spPr bwMode="auto">
            <a:xfrm flipV="1">
              <a:off x="1923" y="2329"/>
              <a:ext cx="0" cy="128"/>
            </a:xfrm>
            <a:prstGeom prst="line">
              <a:avLst/>
            </a:prstGeom>
            <a:noFill/>
            <a:ln w="101600" cap="sq">
              <a:solidFill>
                <a:srgbClr val="00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35" name="Line 22"/>
            <p:cNvSpPr>
              <a:spLocks noChangeShapeType="1"/>
            </p:cNvSpPr>
            <p:nvPr/>
          </p:nvSpPr>
          <p:spPr bwMode="auto">
            <a:xfrm flipV="1">
              <a:off x="2154" y="2329"/>
              <a:ext cx="0" cy="128"/>
            </a:xfrm>
            <a:prstGeom prst="line">
              <a:avLst/>
            </a:prstGeom>
            <a:noFill/>
            <a:ln w="101600" cap="sq">
              <a:solidFill>
                <a:srgbClr val="00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067" name="Group 23"/>
          <p:cNvGrpSpPr>
            <a:grpSpLocks/>
          </p:cNvGrpSpPr>
          <p:nvPr/>
        </p:nvGrpSpPr>
        <p:grpSpPr bwMode="auto">
          <a:xfrm>
            <a:off x="6829425" y="5240338"/>
            <a:ext cx="366713" cy="203200"/>
            <a:chOff x="1923" y="2329"/>
            <a:chExt cx="231" cy="128"/>
          </a:xfrm>
        </p:grpSpPr>
        <p:sp>
          <p:nvSpPr>
            <p:cNvPr id="2132" name="Line 24"/>
            <p:cNvSpPr>
              <a:spLocks noChangeShapeType="1"/>
            </p:cNvSpPr>
            <p:nvPr/>
          </p:nvSpPr>
          <p:spPr bwMode="auto">
            <a:xfrm flipV="1">
              <a:off x="1923" y="2329"/>
              <a:ext cx="0" cy="128"/>
            </a:xfrm>
            <a:prstGeom prst="line">
              <a:avLst/>
            </a:prstGeom>
            <a:noFill/>
            <a:ln w="101600" cap="sq">
              <a:solidFill>
                <a:srgbClr val="00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33" name="Line 25"/>
            <p:cNvSpPr>
              <a:spLocks noChangeShapeType="1"/>
            </p:cNvSpPr>
            <p:nvPr/>
          </p:nvSpPr>
          <p:spPr bwMode="auto">
            <a:xfrm flipV="1">
              <a:off x="2154" y="2329"/>
              <a:ext cx="0" cy="128"/>
            </a:xfrm>
            <a:prstGeom prst="line">
              <a:avLst/>
            </a:prstGeom>
            <a:noFill/>
            <a:ln w="101600" cap="sq">
              <a:solidFill>
                <a:srgbClr val="00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068" name="Group 26"/>
          <p:cNvGrpSpPr>
            <a:grpSpLocks/>
          </p:cNvGrpSpPr>
          <p:nvPr/>
        </p:nvGrpSpPr>
        <p:grpSpPr bwMode="auto">
          <a:xfrm>
            <a:off x="5653088" y="5240338"/>
            <a:ext cx="163512" cy="203200"/>
            <a:chOff x="848" y="2329"/>
            <a:chExt cx="103" cy="128"/>
          </a:xfrm>
        </p:grpSpPr>
        <p:sp>
          <p:nvSpPr>
            <p:cNvPr id="2130" name="Line 27"/>
            <p:cNvSpPr>
              <a:spLocks noChangeShapeType="1"/>
            </p:cNvSpPr>
            <p:nvPr/>
          </p:nvSpPr>
          <p:spPr bwMode="auto">
            <a:xfrm flipV="1">
              <a:off x="848" y="2329"/>
              <a:ext cx="0" cy="128"/>
            </a:xfrm>
            <a:prstGeom prst="line">
              <a:avLst/>
            </a:prstGeom>
            <a:noFill/>
            <a:ln w="101600" cap="sq">
              <a:solidFill>
                <a:srgbClr val="FF6600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31" name="Line 28"/>
            <p:cNvSpPr>
              <a:spLocks noChangeShapeType="1"/>
            </p:cNvSpPr>
            <p:nvPr/>
          </p:nvSpPr>
          <p:spPr bwMode="auto">
            <a:xfrm flipV="1">
              <a:off x="951" y="2329"/>
              <a:ext cx="0" cy="128"/>
            </a:xfrm>
            <a:prstGeom prst="line">
              <a:avLst/>
            </a:prstGeom>
            <a:noFill/>
            <a:ln w="101600" cap="sq">
              <a:solidFill>
                <a:srgbClr val="FF6600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069" name="Group 29"/>
          <p:cNvGrpSpPr>
            <a:grpSpLocks/>
          </p:cNvGrpSpPr>
          <p:nvPr/>
        </p:nvGrpSpPr>
        <p:grpSpPr bwMode="auto">
          <a:xfrm>
            <a:off x="6210300" y="5240338"/>
            <a:ext cx="163513" cy="203200"/>
            <a:chOff x="848" y="2329"/>
            <a:chExt cx="103" cy="128"/>
          </a:xfrm>
        </p:grpSpPr>
        <p:sp>
          <p:nvSpPr>
            <p:cNvPr id="2128" name="Line 30"/>
            <p:cNvSpPr>
              <a:spLocks noChangeShapeType="1"/>
            </p:cNvSpPr>
            <p:nvPr/>
          </p:nvSpPr>
          <p:spPr bwMode="auto">
            <a:xfrm flipV="1">
              <a:off x="848" y="2329"/>
              <a:ext cx="0" cy="128"/>
            </a:xfrm>
            <a:prstGeom prst="line">
              <a:avLst/>
            </a:prstGeom>
            <a:noFill/>
            <a:ln w="101600" cap="sq">
              <a:solidFill>
                <a:srgbClr val="FF6600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29" name="Line 31"/>
            <p:cNvSpPr>
              <a:spLocks noChangeShapeType="1"/>
            </p:cNvSpPr>
            <p:nvPr/>
          </p:nvSpPr>
          <p:spPr bwMode="auto">
            <a:xfrm flipV="1">
              <a:off x="951" y="2329"/>
              <a:ext cx="0" cy="128"/>
            </a:xfrm>
            <a:prstGeom prst="line">
              <a:avLst/>
            </a:prstGeom>
            <a:noFill/>
            <a:ln w="101600" cap="sq">
              <a:solidFill>
                <a:srgbClr val="FF6600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070" name="Group 32"/>
          <p:cNvGrpSpPr>
            <a:grpSpLocks/>
          </p:cNvGrpSpPr>
          <p:nvPr/>
        </p:nvGrpSpPr>
        <p:grpSpPr bwMode="auto">
          <a:xfrm>
            <a:off x="7688263" y="5251450"/>
            <a:ext cx="163512" cy="203200"/>
            <a:chOff x="848" y="2329"/>
            <a:chExt cx="103" cy="128"/>
          </a:xfrm>
        </p:grpSpPr>
        <p:sp>
          <p:nvSpPr>
            <p:cNvPr id="2126" name="Line 33"/>
            <p:cNvSpPr>
              <a:spLocks noChangeShapeType="1"/>
            </p:cNvSpPr>
            <p:nvPr/>
          </p:nvSpPr>
          <p:spPr bwMode="auto">
            <a:xfrm flipV="1">
              <a:off x="848" y="2329"/>
              <a:ext cx="0" cy="128"/>
            </a:xfrm>
            <a:prstGeom prst="line">
              <a:avLst/>
            </a:prstGeom>
            <a:noFill/>
            <a:ln w="101600" cap="sq">
              <a:solidFill>
                <a:srgbClr val="FF6600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27" name="Line 34"/>
            <p:cNvSpPr>
              <a:spLocks noChangeShapeType="1"/>
            </p:cNvSpPr>
            <p:nvPr/>
          </p:nvSpPr>
          <p:spPr bwMode="auto">
            <a:xfrm flipV="1">
              <a:off x="951" y="2329"/>
              <a:ext cx="0" cy="128"/>
            </a:xfrm>
            <a:prstGeom prst="line">
              <a:avLst/>
            </a:prstGeom>
            <a:noFill/>
            <a:ln w="101600" cap="sq">
              <a:solidFill>
                <a:srgbClr val="FF6600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071" name="Group 35"/>
          <p:cNvGrpSpPr>
            <a:grpSpLocks/>
          </p:cNvGrpSpPr>
          <p:nvPr/>
        </p:nvGrpSpPr>
        <p:grpSpPr bwMode="auto">
          <a:xfrm>
            <a:off x="1868488" y="5240338"/>
            <a:ext cx="366712" cy="203200"/>
            <a:chOff x="1923" y="2329"/>
            <a:chExt cx="231" cy="128"/>
          </a:xfrm>
        </p:grpSpPr>
        <p:sp>
          <p:nvSpPr>
            <p:cNvPr id="2124" name="Line 36"/>
            <p:cNvSpPr>
              <a:spLocks noChangeShapeType="1"/>
            </p:cNvSpPr>
            <p:nvPr/>
          </p:nvSpPr>
          <p:spPr bwMode="auto">
            <a:xfrm flipV="1">
              <a:off x="1923" y="2329"/>
              <a:ext cx="0" cy="128"/>
            </a:xfrm>
            <a:prstGeom prst="line">
              <a:avLst/>
            </a:prstGeom>
            <a:noFill/>
            <a:ln w="101600" cap="sq">
              <a:solidFill>
                <a:srgbClr val="00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25" name="Line 37"/>
            <p:cNvSpPr>
              <a:spLocks noChangeShapeType="1"/>
            </p:cNvSpPr>
            <p:nvPr/>
          </p:nvSpPr>
          <p:spPr bwMode="auto">
            <a:xfrm flipV="1">
              <a:off x="2154" y="2329"/>
              <a:ext cx="0" cy="128"/>
            </a:xfrm>
            <a:prstGeom prst="line">
              <a:avLst/>
            </a:prstGeom>
            <a:noFill/>
            <a:ln w="101600" cap="sq">
              <a:solidFill>
                <a:srgbClr val="00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072" name="Group 38"/>
          <p:cNvGrpSpPr>
            <a:grpSpLocks/>
          </p:cNvGrpSpPr>
          <p:nvPr/>
        </p:nvGrpSpPr>
        <p:grpSpPr bwMode="auto">
          <a:xfrm>
            <a:off x="3502025" y="5251450"/>
            <a:ext cx="366713" cy="203200"/>
            <a:chOff x="1923" y="2329"/>
            <a:chExt cx="231" cy="128"/>
          </a:xfrm>
        </p:grpSpPr>
        <p:sp>
          <p:nvSpPr>
            <p:cNvPr id="2122" name="Line 39"/>
            <p:cNvSpPr>
              <a:spLocks noChangeShapeType="1"/>
            </p:cNvSpPr>
            <p:nvPr/>
          </p:nvSpPr>
          <p:spPr bwMode="auto">
            <a:xfrm flipV="1">
              <a:off x="1923" y="2329"/>
              <a:ext cx="0" cy="128"/>
            </a:xfrm>
            <a:prstGeom prst="line">
              <a:avLst/>
            </a:prstGeom>
            <a:noFill/>
            <a:ln w="101600" cap="sq">
              <a:solidFill>
                <a:srgbClr val="00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23" name="Line 40"/>
            <p:cNvSpPr>
              <a:spLocks noChangeShapeType="1"/>
            </p:cNvSpPr>
            <p:nvPr/>
          </p:nvSpPr>
          <p:spPr bwMode="auto">
            <a:xfrm flipV="1">
              <a:off x="2154" y="2329"/>
              <a:ext cx="0" cy="128"/>
            </a:xfrm>
            <a:prstGeom prst="line">
              <a:avLst/>
            </a:prstGeom>
            <a:noFill/>
            <a:ln w="101600" cap="sq">
              <a:solidFill>
                <a:srgbClr val="00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073" name="Group 41"/>
          <p:cNvGrpSpPr>
            <a:grpSpLocks/>
          </p:cNvGrpSpPr>
          <p:nvPr/>
        </p:nvGrpSpPr>
        <p:grpSpPr bwMode="auto">
          <a:xfrm>
            <a:off x="2805113" y="5251450"/>
            <a:ext cx="163512" cy="203200"/>
            <a:chOff x="848" y="2329"/>
            <a:chExt cx="103" cy="128"/>
          </a:xfrm>
        </p:grpSpPr>
        <p:sp>
          <p:nvSpPr>
            <p:cNvPr id="2120" name="Line 42"/>
            <p:cNvSpPr>
              <a:spLocks noChangeShapeType="1"/>
            </p:cNvSpPr>
            <p:nvPr/>
          </p:nvSpPr>
          <p:spPr bwMode="auto">
            <a:xfrm flipV="1">
              <a:off x="848" y="2329"/>
              <a:ext cx="0" cy="128"/>
            </a:xfrm>
            <a:prstGeom prst="line">
              <a:avLst/>
            </a:prstGeom>
            <a:noFill/>
            <a:ln w="101600" cap="sq">
              <a:solidFill>
                <a:srgbClr val="FF6600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21" name="Line 43"/>
            <p:cNvSpPr>
              <a:spLocks noChangeShapeType="1"/>
            </p:cNvSpPr>
            <p:nvPr/>
          </p:nvSpPr>
          <p:spPr bwMode="auto">
            <a:xfrm flipV="1">
              <a:off x="951" y="2329"/>
              <a:ext cx="0" cy="128"/>
            </a:xfrm>
            <a:prstGeom prst="line">
              <a:avLst/>
            </a:prstGeom>
            <a:noFill/>
            <a:ln w="101600" cap="sq">
              <a:solidFill>
                <a:srgbClr val="FF6600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074" name="Oval 44"/>
          <p:cNvSpPr>
            <a:spLocks noChangeArrowheads="1"/>
          </p:cNvSpPr>
          <p:nvPr/>
        </p:nvSpPr>
        <p:spPr bwMode="auto">
          <a:xfrm>
            <a:off x="1543050" y="5683250"/>
            <a:ext cx="165100" cy="165100"/>
          </a:xfrm>
          <a:prstGeom prst="ellipse">
            <a:avLst/>
          </a:prstGeom>
          <a:solidFill>
            <a:srgbClr val="FF0000"/>
          </a:solidFill>
          <a:ln w="381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75" name="Oval 45"/>
          <p:cNvSpPr>
            <a:spLocks noChangeArrowheads="1"/>
          </p:cNvSpPr>
          <p:nvPr/>
        </p:nvSpPr>
        <p:spPr bwMode="auto">
          <a:xfrm>
            <a:off x="1973263" y="5265738"/>
            <a:ext cx="165100" cy="165100"/>
          </a:xfrm>
          <a:prstGeom prst="ellipse">
            <a:avLst/>
          </a:prstGeom>
          <a:solidFill>
            <a:srgbClr val="FF0000"/>
          </a:solidFill>
          <a:ln w="381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76" name="Oval 46"/>
          <p:cNvSpPr>
            <a:spLocks noChangeArrowheads="1"/>
          </p:cNvSpPr>
          <p:nvPr/>
        </p:nvSpPr>
        <p:spPr bwMode="auto">
          <a:xfrm>
            <a:off x="2370138" y="5708650"/>
            <a:ext cx="165100" cy="165100"/>
          </a:xfrm>
          <a:prstGeom prst="ellipse">
            <a:avLst/>
          </a:prstGeom>
          <a:solidFill>
            <a:srgbClr val="FF0000"/>
          </a:solidFill>
          <a:ln w="381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77" name="Oval 47"/>
          <p:cNvSpPr>
            <a:spLocks noChangeArrowheads="1"/>
          </p:cNvSpPr>
          <p:nvPr/>
        </p:nvSpPr>
        <p:spPr bwMode="auto">
          <a:xfrm>
            <a:off x="3240088" y="5892800"/>
            <a:ext cx="165100" cy="165100"/>
          </a:xfrm>
          <a:prstGeom prst="ellipse">
            <a:avLst/>
          </a:prstGeom>
          <a:solidFill>
            <a:srgbClr val="FF0000"/>
          </a:solidFill>
          <a:ln w="381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78" name="Oval 48"/>
          <p:cNvSpPr>
            <a:spLocks noChangeArrowheads="1"/>
          </p:cNvSpPr>
          <p:nvPr/>
        </p:nvSpPr>
        <p:spPr bwMode="auto">
          <a:xfrm>
            <a:off x="3911600" y="5803900"/>
            <a:ext cx="165100" cy="165100"/>
          </a:xfrm>
          <a:prstGeom prst="ellipse">
            <a:avLst/>
          </a:prstGeom>
          <a:solidFill>
            <a:srgbClr val="FF0000"/>
          </a:solidFill>
          <a:ln w="381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79" name="Oval 49"/>
          <p:cNvSpPr>
            <a:spLocks noChangeArrowheads="1"/>
          </p:cNvSpPr>
          <p:nvPr/>
        </p:nvSpPr>
        <p:spPr bwMode="auto">
          <a:xfrm>
            <a:off x="4879975" y="5803900"/>
            <a:ext cx="165100" cy="165100"/>
          </a:xfrm>
          <a:prstGeom prst="ellipse">
            <a:avLst/>
          </a:prstGeom>
          <a:solidFill>
            <a:srgbClr val="FF0000"/>
          </a:solidFill>
          <a:ln w="381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80" name="Oval 50"/>
          <p:cNvSpPr>
            <a:spLocks noChangeArrowheads="1"/>
          </p:cNvSpPr>
          <p:nvPr/>
        </p:nvSpPr>
        <p:spPr bwMode="auto">
          <a:xfrm>
            <a:off x="5178425" y="5594350"/>
            <a:ext cx="165100" cy="165100"/>
          </a:xfrm>
          <a:prstGeom prst="ellipse">
            <a:avLst/>
          </a:prstGeom>
          <a:solidFill>
            <a:srgbClr val="FF0000"/>
          </a:solidFill>
          <a:ln w="381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81" name="Oval 51"/>
          <p:cNvSpPr>
            <a:spLocks noChangeArrowheads="1"/>
          </p:cNvSpPr>
          <p:nvPr/>
        </p:nvSpPr>
        <p:spPr bwMode="auto">
          <a:xfrm>
            <a:off x="5937250" y="5815013"/>
            <a:ext cx="165100" cy="165100"/>
          </a:xfrm>
          <a:prstGeom prst="ellipse">
            <a:avLst/>
          </a:prstGeom>
          <a:solidFill>
            <a:srgbClr val="FF0000"/>
          </a:solidFill>
          <a:ln w="381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82" name="Oval 52"/>
          <p:cNvSpPr>
            <a:spLocks noChangeArrowheads="1"/>
          </p:cNvSpPr>
          <p:nvPr/>
        </p:nvSpPr>
        <p:spPr bwMode="auto">
          <a:xfrm>
            <a:off x="2138363" y="6037263"/>
            <a:ext cx="165100" cy="165100"/>
          </a:xfrm>
          <a:prstGeom prst="ellipse">
            <a:avLst/>
          </a:prstGeom>
          <a:solidFill>
            <a:srgbClr val="FF0000"/>
          </a:solidFill>
          <a:ln w="381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83" name="Oval 53"/>
          <p:cNvSpPr>
            <a:spLocks noChangeArrowheads="1"/>
          </p:cNvSpPr>
          <p:nvPr/>
        </p:nvSpPr>
        <p:spPr bwMode="auto">
          <a:xfrm>
            <a:off x="3857625" y="6191250"/>
            <a:ext cx="165100" cy="165100"/>
          </a:xfrm>
          <a:prstGeom prst="ellipse">
            <a:avLst/>
          </a:prstGeom>
          <a:solidFill>
            <a:srgbClr val="FF0000"/>
          </a:solidFill>
          <a:ln w="381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84" name="Oval 54"/>
          <p:cNvSpPr>
            <a:spLocks noChangeArrowheads="1"/>
          </p:cNvSpPr>
          <p:nvPr/>
        </p:nvSpPr>
        <p:spPr bwMode="auto">
          <a:xfrm>
            <a:off x="4175125" y="4756150"/>
            <a:ext cx="165100" cy="165100"/>
          </a:xfrm>
          <a:prstGeom prst="ellipse">
            <a:avLst/>
          </a:prstGeom>
          <a:solidFill>
            <a:srgbClr val="FF0000"/>
          </a:solidFill>
          <a:ln w="381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85" name="Oval 55"/>
          <p:cNvSpPr>
            <a:spLocks noChangeArrowheads="1"/>
          </p:cNvSpPr>
          <p:nvPr/>
        </p:nvSpPr>
        <p:spPr bwMode="auto">
          <a:xfrm>
            <a:off x="2325688" y="4362450"/>
            <a:ext cx="165100" cy="165100"/>
          </a:xfrm>
          <a:prstGeom prst="ellipse">
            <a:avLst/>
          </a:prstGeom>
          <a:solidFill>
            <a:srgbClr val="FF0000"/>
          </a:solidFill>
          <a:ln w="381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86" name="Oval 56"/>
          <p:cNvSpPr>
            <a:spLocks noChangeArrowheads="1"/>
          </p:cNvSpPr>
          <p:nvPr/>
        </p:nvSpPr>
        <p:spPr bwMode="auto">
          <a:xfrm>
            <a:off x="7183438" y="5902325"/>
            <a:ext cx="165100" cy="165100"/>
          </a:xfrm>
          <a:prstGeom prst="ellipse">
            <a:avLst/>
          </a:prstGeom>
          <a:solidFill>
            <a:srgbClr val="FF0000"/>
          </a:solidFill>
          <a:ln w="381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87" name="Oval 57"/>
          <p:cNvSpPr>
            <a:spLocks noChangeArrowheads="1"/>
          </p:cNvSpPr>
          <p:nvPr/>
        </p:nvSpPr>
        <p:spPr bwMode="auto">
          <a:xfrm>
            <a:off x="6545263" y="5859463"/>
            <a:ext cx="165100" cy="165100"/>
          </a:xfrm>
          <a:prstGeom prst="ellipse">
            <a:avLst/>
          </a:prstGeom>
          <a:solidFill>
            <a:srgbClr val="FF0000"/>
          </a:solidFill>
          <a:ln w="381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88" name="Oval 58"/>
          <p:cNvSpPr>
            <a:spLocks noChangeArrowheads="1"/>
          </p:cNvSpPr>
          <p:nvPr/>
        </p:nvSpPr>
        <p:spPr bwMode="auto">
          <a:xfrm>
            <a:off x="6931025" y="5076825"/>
            <a:ext cx="165100" cy="165100"/>
          </a:xfrm>
          <a:prstGeom prst="ellipse">
            <a:avLst/>
          </a:prstGeom>
          <a:solidFill>
            <a:srgbClr val="FF0000"/>
          </a:solidFill>
          <a:ln w="381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89" name="Oval 59"/>
          <p:cNvSpPr>
            <a:spLocks noChangeArrowheads="1"/>
          </p:cNvSpPr>
          <p:nvPr/>
        </p:nvSpPr>
        <p:spPr bwMode="auto">
          <a:xfrm>
            <a:off x="7910513" y="5638800"/>
            <a:ext cx="165100" cy="165100"/>
          </a:xfrm>
          <a:prstGeom prst="ellipse">
            <a:avLst/>
          </a:prstGeom>
          <a:solidFill>
            <a:srgbClr val="FF0000"/>
          </a:solidFill>
          <a:ln w="381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90" name="Oval 60"/>
          <p:cNvSpPr>
            <a:spLocks noChangeArrowheads="1"/>
          </p:cNvSpPr>
          <p:nvPr/>
        </p:nvSpPr>
        <p:spPr bwMode="auto">
          <a:xfrm>
            <a:off x="7634288" y="6122988"/>
            <a:ext cx="165100" cy="165100"/>
          </a:xfrm>
          <a:prstGeom prst="ellipse">
            <a:avLst/>
          </a:prstGeom>
          <a:solidFill>
            <a:srgbClr val="FF0000"/>
          </a:solidFill>
          <a:ln w="381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91" name="Oval 61"/>
          <p:cNvSpPr>
            <a:spLocks noChangeArrowheads="1"/>
          </p:cNvSpPr>
          <p:nvPr/>
        </p:nvSpPr>
        <p:spPr bwMode="auto">
          <a:xfrm>
            <a:off x="5883275" y="6189663"/>
            <a:ext cx="165100" cy="165100"/>
          </a:xfrm>
          <a:prstGeom prst="ellipse">
            <a:avLst/>
          </a:prstGeom>
          <a:solidFill>
            <a:srgbClr val="FF0000"/>
          </a:solidFill>
          <a:ln w="381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92" name="Oval 62"/>
          <p:cNvSpPr>
            <a:spLocks noChangeArrowheads="1"/>
          </p:cNvSpPr>
          <p:nvPr/>
        </p:nvSpPr>
        <p:spPr bwMode="auto">
          <a:xfrm>
            <a:off x="5221288" y="6069013"/>
            <a:ext cx="165100" cy="165100"/>
          </a:xfrm>
          <a:prstGeom prst="ellipse">
            <a:avLst/>
          </a:prstGeom>
          <a:solidFill>
            <a:srgbClr val="FF0000"/>
          </a:solidFill>
          <a:ln w="381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93" name="Oval 63"/>
          <p:cNvSpPr>
            <a:spLocks noChangeArrowheads="1"/>
          </p:cNvSpPr>
          <p:nvPr/>
        </p:nvSpPr>
        <p:spPr bwMode="auto">
          <a:xfrm>
            <a:off x="1311275" y="4749800"/>
            <a:ext cx="274638" cy="287338"/>
          </a:xfrm>
          <a:prstGeom prst="ellipse">
            <a:avLst/>
          </a:prstGeom>
          <a:solidFill>
            <a:srgbClr val="00FF00"/>
          </a:solidFill>
          <a:ln w="38100" cap="sq">
            <a:solidFill>
              <a:srgbClr val="00FF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94" name="Oval 64"/>
          <p:cNvSpPr>
            <a:spLocks noChangeArrowheads="1"/>
          </p:cNvSpPr>
          <p:nvPr/>
        </p:nvSpPr>
        <p:spPr bwMode="auto">
          <a:xfrm>
            <a:off x="2687638" y="4683125"/>
            <a:ext cx="274637" cy="287338"/>
          </a:xfrm>
          <a:prstGeom prst="ellipse">
            <a:avLst/>
          </a:prstGeom>
          <a:solidFill>
            <a:srgbClr val="00FF00"/>
          </a:solidFill>
          <a:ln w="38100" cap="sq">
            <a:solidFill>
              <a:srgbClr val="00FF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95" name="Oval 65"/>
          <p:cNvSpPr>
            <a:spLocks noChangeArrowheads="1"/>
          </p:cNvSpPr>
          <p:nvPr/>
        </p:nvSpPr>
        <p:spPr bwMode="auto">
          <a:xfrm>
            <a:off x="3227388" y="4418013"/>
            <a:ext cx="274637" cy="287337"/>
          </a:xfrm>
          <a:prstGeom prst="ellipse">
            <a:avLst/>
          </a:prstGeom>
          <a:solidFill>
            <a:srgbClr val="00FF00"/>
          </a:solidFill>
          <a:ln w="38100" cap="sq">
            <a:solidFill>
              <a:srgbClr val="00FF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96" name="Oval 66"/>
          <p:cNvSpPr>
            <a:spLocks noChangeArrowheads="1"/>
          </p:cNvSpPr>
          <p:nvPr/>
        </p:nvSpPr>
        <p:spPr bwMode="auto">
          <a:xfrm>
            <a:off x="4549775" y="4440238"/>
            <a:ext cx="274638" cy="287337"/>
          </a:xfrm>
          <a:prstGeom prst="ellipse">
            <a:avLst/>
          </a:prstGeom>
          <a:solidFill>
            <a:srgbClr val="00FF00"/>
          </a:solidFill>
          <a:ln w="38100" cap="sq">
            <a:solidFill>
              <a:srgbClr val="00FF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97" name="Oval 67"/>
          <p:cNvSpPr>
            <a:spLocks noChangeArrowheads="1"/>
          </p:cNvSpPr>
          <p:nvPr/>
        </p:nvSpPr>
        <p:spPr bwMode="auto">
          <a:xfrm>
            <a:off x="5573713" y="4692650"/>
            <a:ext cx="274637" cy="287338"/>
          </a:xfrm>
          <a:prstGeom prst="ellipse">
            <a:avLst/>
          </a:prstGeom>
          <a:solidFill>
            <a:srgbClr val="00FF00"/>
          </a:solidFill>
          <a:ln w="38100" cap="sq">
            <a:solidFill>
              <a:srgbClr val="00FF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98" name="Oval 68"/>
          <p:cNvSpPr>
            <a:spLocks noChangeArrowheads="1"/>
          </p:cNvSpPr>
          <p:nvPr/>
        </p:nvSpPr>
        <p:spPr bwMode="auto">
          <a:xfrm>
            <a:off x="6456363" y="4219575"/>
            <a:ext cx="274637" cy="287338"/>
          </a:xfrm>
          <a:prstGeom prst="ellipse">
            <a:avLst/>
          </a:prstGeom>
          <a:solidFill>
            <a:srgbClr val="00FF00"/>
          </a:solidFill>
          <a:ln w="38100" cap="sq">
            <a:solidFill>
              <a:srgbClr val="00FF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99" name="Oval 69"/>
          <p:cNvSpPr>
            <a:spLocks noChangeArrowheads="1"/>
          </p:cNvSpPr>
          <p:nvPr/>
        </p:nvSpPr>
        <p:spPr bwMode="auto">
          <a:xfrm>
            <a:off x="7062788" y="4638675"/>
            <a:ext cx="274637" cy="287338"/>
          </a:xfrm>
          <a:prstGeom prst="ellipse">
            <a:avLst/>
          </a:prstGeom>
          <a:solidFill>
            <a:srgbClr val="00FF00"/>
          </a:solidFill>
          <a:ln w="38100" cap="sq">
            <a:solidFill>
              <a:srgbClr val="00FF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00" name="Oval 70"/>
          <p:cNvSpPr>
            <a:spLocks noChangeArrowheads="1"/>
          </p:cNvSpPr>
          <p:nvPr/>
        </p:nvSpPr>
        <p:spPr bwMode="auto">
          <a:xfrm>
            <a:off x="7459663" y="4386263"/>
            <a:ext cx="274637" cy="287337"/>
          </a:xfrm>
          <a:prstGeom prst="ellipse">
            <a:avLst/>
          </a:prstGeom>
          <a:solidFill>
            <a:srgbClr val="00FF00"/>
          </a:solidFill>
          <a:ln w="38100" cap="sq">
            <a:solidFill>
              <a:srgbClr val="00FF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01" name="Oval 71"/>
          <p:cNvSpPr>
            <a:spLocks noChangeArrowheads="1"/>
          </p:cNvSpPr>
          <p:nvPr/>
        </p:nvSpPr>
        <p:spPr bwMode="auto">
          <a:xfrm>
            <a:off x="6126163" y="4583113"/>
            <a:ext cx="274637" cy="287337"/>
          </a:xfrm>
          <a:prstGeom prst="ellipse">
            <a:avLst/>
          </a:prstGeom>
          <a:solidFill>
            <a:srgbClr val="00FF00"/>
          </a:solidFill>
          <a:ln w="38100" cap="sq">
            <a:solidFill>
              <a:srgbClr val="00FF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02" name="Oval 72"/>
          <p:cNvSpPr>
            <a:spLocks noChangeArrowheads="1"/>
          </p:cNvSpPr>
          <p:nvPr/>
        </p:nvSpPr>
        <p:spPr bwMode="auto">
          <a:xfrm>
            <a:off x="1641475" y="4352925"/>
            <a:ext cx="274638" cy="287338"/>
          </a:xfrm>
          <a:prstGeom prst="ellipse">
            <a:avLst/>
          </a:prstGeom>
          <a:solidFill>
            <a:srgbClr val="00FF00"/>
          </a:solidFill>
          <a:ln w="38100" cap="sq">
            <a:solidFill>
              <a:srgbClr val="00FF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03" name="Oval 73"/>
          <p:cNvSpPr>
            <a:spLocks noChangeArrowheads="1"/>
          </p:cNvSpPr>
          <p:nvPr/>
        </p:nvSpPr>
        <p:spPr bwMode="auto">
          <a:xfrm>
            <a:off x="3733800" y="4395788"/>
            <a:ext cx="274638" cy="287337"/>
          </a:xfrm>
          <a:prstGeom prst="ellipse">
            <a:avLst/>
          </a:prstGeom>
          <a:solidFill>
            <a:srgbClr val="00FF00"/>
          </a:solidFill>
          <a:ln w="38100" cap="sq">
            <a:solidFill>
              <a:srgbClr val="00FF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04" name="Oval 74"/>
          <p:cNvSpPr>
            <a:spLocks noChangeArrowheads="1"/>
          </p:cNvSpPr>
          <p:nvPr/>
        </p:nvSpPr>
        <p:spPr bwMode="auto">
          <a:xfrm>
            <a:off x="1268413" y="6037263"/>
            <a:ext cx="165100" cy="165100"/>
          </a:xfrm>
          <a:prstGeom prst="ellipse">
            <a:avLst/>
          </a:prstGeom>
          <a:solidFill>
            <a:srgbClr val="FF0000"/>
          </a:solidFill>
          <a:ln w="381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05" name="Text Box 75"/>
          <p:cNvSpPr txBox="1">
            <a:spLocks noChangeArrowheads="1"/>
          </p:cNvSpPr>
          <p:nvPr/>
        </p:nvSpPr>
        <p:spPr bwMode="auto">
          <a:xfrm>
            <a:off x="6003925" y="1452563"/>
            <a:ext cx="2585964" cy="369332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i="1" dirty="0" err="1"/>
              <a:t>p</a:t>
            </a:r>
            <a:r>
              <a:rPr lang="en-US" i="1" baseline="-25000" dirty="0" err="1"/>
              <a:t>L</a:t>
            </a:r>
            <a:r>
              <a:rPr lang="en-US" dirty="0"/>
              <a:t> = permeability to ion L</a:t>
            </a:r>
          </a:p>
        </p:txBody>
      </p:sp>
      <p:sp>
        <p:nvSpPr>
          <p:cNvPr id="2106" name="Text Box 76"/>
          <p:cNvSpPr txBox="1">
            <a:spLocks noChangeArrowheads="1"/>
          </p:cNvSpPr>
          <p:nvPr/>
        </p:nvSpPr>
        <p:spPr bwMode="auto">
          <a:xfrm>
            <a:off x="514350" y="736600"/>
            <a:ext cx="3576638" cy="366713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/>
              <a:t>Membrane potential, </a:t>
            </a:r>
            <a:r>
              <a:rPr lang="en-US" i="1"/>
              <a:t>V</a:t>
            </a:r>
            <a:r>
              <a:rPr lang="en-US" i="1" baseline="-25000"/>
              <a:t>m</a:t>
            </a:r>
            <a:r>
              <a:rPr lang="en-US"/>
              <a:t>, is given by:</a:t>
            </a:r>
          </a:p>
        </p:txBody>
      </p:sp>
      <p:sp>
        <p:nvSpPr>
          <p:cNvPr id="2107" name="Text Box 77"/>
          <p:cNvSpPr txBox="1">
            <a:spLocks noChangeArrowheads="1"/>
          </p:cNvSpPr>
          <p:nvPr/>
        </p:nvSpPr>
        <p:spPr bwMode="auto">
          <a:xfrm>
            <a:off x="557213" y="2449513"/>
            <a:ext cx="1509712" cy="366712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/>
              <a:t>Since </a:t>
            </a:r>
            <a:r>
              <a:rPr lang="en-US" i="1"/>
              <a:t>p</a:t>
            </a:r>
            <a:r>
              <a:rPr lang="en-US" i="1" baseline="-25000"/>
              <a:t>Na</a:t>
            </a:r>
            <a:r>
              <a:rPr lang="en-US"/>
              <a:t> </a:t>
            </a:r>
            <a:r>
              <a:rPr lang="en-US">
                <a:sym typeface="Symbol" pitchFamily="18" charset="2"/>
              </a:rPr>
              <a:t> 0, </a:t>
            </a:r>
          </a:p>
        </p:txBody>
      </p:sp>
      <p:graphicFrame>
        <p:nvGraphicFramePr>
          <p:cNvPr id="2050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686265"/>
              </p:ext>
            </p:extLst>
          </p:nvPr>
        </p:nvGraphicFramePr>
        <p:xfrm>
          <a:off x="352425" y="1362075"/>
          <a:ext cx="56515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" name="Equation" r:id="rId4" imgW="2908080" imgH="457200" progId="Equation.3">
                  <p:embed/>
                </p:oleObj>
              </mc:Choice>
              <mc:Fallback>
                <p:oleObj name="Equation" r:id="rId4" imgW="2908080" imgH="457200" progId="Equation.3">
                  <p:embed/>
                  <p:pic>
                    <p:nvPicPr>
                      <p:cNvPr id="0" name="Object 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425" y="1362075"/>
                        <a:ext cx="5651500" cy="889000"/>
                      </a:xfrm>
                      <a:prstGeom prst="rect">
                        <a:avLst/>
                      </a:prstGeom>
                      <a:solidFill>
                        <a:srgbClr val="99CC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4301656"/>
              </p:ext>
            </p:extLst>
          </p:nvPr>
        </p:nvGraphicFramePr>
        <p:xfrm>
          <a:off x="495300" y="2949575"/>
          <a:ext cx="5062538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" name="Equation" r:id="rId6" imgW="2654280" imgH="457200" progId="Equation.3">
                  <p:embed/>
                </p:oleObj>
              </mc:Choice>
              <mc:Fallback>
                <p:oleObj name="Equation" r:id="rId6" imgW="2654280" imgH="457200" progId="Equation.3">
                  <p:embed/>
                  <p:pic>
                    <p:nvPicPr>
                      <p:cNvPr id="0" name="Object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" y="2949575"/>
                        <a:ext cx="5062538" cy="871538"/>
                      </a:xfrm>
                      <a:prstGeom prst="rect">
                        <a:avLst/>
                      </a:prstGeom>
                      <a:solidFill>
                        <a:srgbClr val="99CC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08" name="Text Box 80"/>
          <p:cNvSpPr txBox="1">
            <a:spLocks noChangeArrowheads="1"/>
          </p:cNvSpPr>
          <p:nvPr/>
        </p:nvSpPr>
        <p:spPr bwMode="auto">
          <a:xfrm>
            <a:off x="5614988" y="2949575"/>
            <a:ext cx="2778125" cy="641350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FFFF"/>
                </a:solidFill>
              </a:rPr>
              <a:t>Equilibrium potential</a:t>
            </a:r>
            <a:r>
              <a:rPr lang="en-US"/>
              <a:t> for K</a:t>
            </a:r>
            <a:r>
              <a:rPr lang="en-US" baseline="30000"/>
              <a:t>+</a:t>
            </a:r>
          </a:p>
          <a:p>
            <a:r>
              <a:rPr lang="en-US" baseline="30000"/>
              <a:t> </a:t>
            </a:r>
            <a:r>
              <a:rPr lang="en-US">
                <a:sym typeface="Symbol" pitchFamily="18" charset="2"/>
              </a:rPr>
              <a:t> </a:t>
            </a:r>
            <a:r>
              <a:rPr lang="en-US">
                <a:solidFill>
                  <a:srgbClr val="66FFFF"/>
                </a:solidFill>
                <a:sym typeface="Symbol" pitchFamily="18" charset="2"/>
              </a:rPr>
              <a:t>Resting potential</a:t>
            </a:r>
            <a:endParaRPr lang="en-US" baseline="30000">
              <a:solidFill>
                <a:srgbClr val="66FFFF"/>
              </a:solidFill>
              <a:sym typeface="Symbol" pitchFamily="18" charset="2"/>
            </a:endParaRPr>
          </a:p>
        </p:txBody>
      </p:sp>
      <p:sp>
        <p:nvSpPr>
          <p:cNvPr id="2109" name="Text Box 81"/>
          <p:cNvSpPr txBox="1">
            <a:spLocks noChangeArrowheads="1"/>
          </p:cNvSpPr>
          <p:nvPr/>
        </p:nvSpPr>
        <p:spPr bwMode="auto">
          <a:xfrm>
            <a:off x="920750" y="4926013"/>
            <a:ext cx="8085138" cy="457200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2400" b="1"/>
              <a:t>++++        ++     ++       +       ++      +    +    ++       ++    +    +++</a:t>
            </a:r>
          </a:p>
        </p:txBody>
      </p:sp>
      <p:sp>
        <p:nvSpPr>
          <p:cNvPr id="2110" name="Text Box 82"/>
          <p:cNvSpPr txBox="1">
            <a:spLocks noChangeArrowheads="1"/>
          </p:cNvSpPr>
          <p:nvPr/>
        </p:nvSpPr>
        <p:spPr bwMode="auto">
          <a:xfrm>
            <a:off x="942975" y="5318125"/>
            <a:ext cx="8032750" cy="457200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2400" b="1">
                <a:sym typeface="WP MathA" pitchFamily="2" charset="2"/>
              </a:rPr>
              <a:t>- - - -         - -      - -        -        - -       -     -     - -       - -     -     - - -</a:t>
            </a:r>
          </a:p>
        </p:txBody>
      </p:sp>
      <p:sp>
        <p:nvSpPr>
          <p:cNvPr id="2111" name="Line 83"/>
          <p:cNvSpPr>
            <a:spLocks noChangeShapeType="1"/>
          </p:cNvSpPr>
          <p:nvPr/>
        </p:nvSpPr>
        <p:spPr bwMode="auto">
          <a:xfrm>
            <a:off x="280988" y="5410200"/>
            <a:ext cx="171450" cy="0"/>
          </a:xfrm>
          <a:prstGeom prst="line">
            <a:avLst/>
          </a:prstGeom>
          <a:noFill/>
          <a:ln w="38100" cap="sq">
            <a:solidFill>
              <a:srgbClr val="FFCCCC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112" name="Line 84"/>
          <p:cNvSpPr>
            <a:spLocks noChangeShapeType="1"/>
          </p:cNvSpPr>
          <p:nvPr/>
        </p:nvSpPr>
        <p:spPr bwMode="auto">
          <a:xfrm>
            <a:off x="193675" y="5332413"/>
            <a:ext cx="320675" cy="0"/>
          </a:xfrm>
          <a:prstGeom prst="line">
            <a:avLst/>
          </a:prstGeom>
          <a:noFill/>
          <a:ln w="38100" cap="sq">
            <a:solidFill>
              <a:srgbClr val="FFCCCC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113" name="Line 85"/>
          <p:cNvSpPr>
            <a:spLocks noChangeShapeType="1"/>
          </p:cNvSpPr>
          <p:nvPr/>
        </p:nvSpPr>
        <p:spPr bwMode="auto">
          <a:xfrm flipV="1">
            <a:off x="365125" y="4459288"/>
            <a:ext cx="0" cy="836612"/>
          </a:xfrm>
          <a:prstGeom prst="line">
            <a:avLst/>
          </a:prstGeom>
          <a:noFill/>
          <a:ln w="38100" cap="sq">
            <a:solidFill>
              <a:srgbClr val="FFCCCC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114" name="Line 86"/>
          <p:cNvSpPr>
            <a:spLocks noChangeShapeType="1"/>
          </p:cNvSpPr>
          <p:nvPr/>
        </p:nvSpPr>
        <p:spPr bwMode="auto">
          <a:xfrm>
            <a:off x="365125" y="5430838"/>
            <a:ext cx="0" cy="593725"/>
          </a:xfrm>
          <a:prstGeom prst="line">
            <a:avLst/>
          </a:prstGeom>
          <a:noFill/>
          <a:ln w="38100" cap="sq">
            <a:solidFill>
              <a:srgbClr val="FFCCCC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115" name="Text Box 87"/>
          <p:cNvSpPr txBox="1">
            <a:spLocks noChangeArrowheads="1"/>
          </p:cNvSpPr>
          <p:nvPr/>
        </p:nvSpPr>
        <p:spPr bwMode="auto">
          <a:xfrm>
            <a:off x="52388" y="4970463"/>
            <a:ext cx="312737" cy="366712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/>
              <a:t>+</a:t>
            </a:r>
          </a:p>
        </p:txBody>
      </p:sp>
      <p:sp>
        <p:nvSpPr>
          <p:cNvPr id="2116" name="Text Box 88"/>
          <p:cNvSpPr txBox="1">
            <a:spLocks noChangeArrowheads="1"/>
          </p:cNvSpPr>
          <p:nvPr/>
        </p:nvSpPr>
        <p:spPr bwMode="auto">
          <a:xfrm>
            <a:off x="52388" y="5403850"/>
            <a:ext cx="309562" cy="366713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>
                <a:sym typeface="Symbol" pitchFamily="18" charset="2"/>
              </a:rPr>
              <a:t></a:t>
            </a:r>
          </a:p>
        </p:txBody>
      </p:sp>
      <p:sp>
        <p:nvSpPr>
          <p:cNvPr id="2117" name="Text Box 89"/>
          <p:cNvSpPr txBox="1">
            <a:spLocks noChangeArrowheads="1"/>
          </p:cNvSpPr>
          <p:nvPr/>
        </p:nvSpPr>
        <p:spPr bwMode="auto">
          <a:xfrm>
            <a:off x="385763" y="4852988"/>
            <a:ext cx="425450" cy="366712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i="1"/>
              <a:t>E</a:t>
            </a:r>
            <a:r>
              <a:rPr lang="en-US" i="1" baseline="-25000"/>
              <a:t>K</a:t>
            </a:r>
          </a:p>
        </p:txBody>
      </p:sp>
      <p:sp>
        <p:nvSpPr>
          <p:cNvPr id="2118" name="Text Box 90"/>
          <p:cNvSpPr txBox="1">
            <a:spLocks noChangeArrowheads="1"/>
          </p:cNvSpPr>
          <p:nvPr/>
        </p:nvSpPr>
        <p:spPr bwMode="auto">
          <a:xfrm>
            <a:off x="6126163" y="423863"/>
            <a:ext cx="2457450" cy="679450"/>
          </a:xfrm>
          <a:prstGeom prst="rect">
            <a:avLst/>
          </a:prstGeom>
          <a:solidFill>
            <a:srgbClr val="800000"/>
          </a:solidFill>
          <a:ln w="38100" cap="sq">
            <a:solidFill>
              <a:srgbClr val="FFCC99"/>
            </a:solidFill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Goldman-Hodgkin-Katz</a:t>
            </a:r>
          </a:p>
          <a:p>
            <a:pPr algn="ctr"/>
            <a:r>
              <a:rPr lang="en-US"/>
              <a:t>Equation</a:t>
            </a:r>
          </a:p>
        </p:txBody>
      </p:sp>
      <p:sp>
        <p:nvSpPr>
          <p:cNvPr id="2119" name="Line 91"/>
          <p:cNvSpPr>
            <a:spLocks noChangeShapeType="1"/>
          </p:cNvSpPr>
          <p:nvPr/>
        </p:nvSpPr>
        <p:spPr bwMode="auto">
          <a:xfrm flipH="1">
            <a:off x="5816600" y="1104900"/>
            <a:ext cx="309563" cy="257175"/>
          </a:xfrm>
          <a:prstGeom prst="line">
            <a:avLst/>
          </a:prstGeom>
          <a:noFill/>
          <a:ln w="38100" cap="sq">
            <a:solidFill>
              <a:srgbClr val="FFCC99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5970588" y="296863"/>
            <a:ext cx="3041650" cy="2600325"/>
          </a:xfrm>
          <a:prstGeom prst="rect">
            <a:avLst/>
          </a:prstGeom>
          <a:solidFill>
            <a:srgbClr val="333300"/>
          </a:solidFill>
          <a:ln w="38100" cap="sq">
            <a:solidFill>
              <a:srgbClr val="99CC00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6" name="Line 3"/>
          <p:cNvSpPr>
            <a:spLocks noChangeShapeType="1"/>
          </p:cNvSpPr>
          <p:nvPr/>
        </p:nvSpPr>
        <p:spPr bwMode="auto">
          <a:xfrm flipV="1">
            <a:off x="7708900" y="5065713"/>
            <a:ext cx="373063" cy="0"/>
          </a:xfrm>
          <a:prstGeom prst="line">
            <a:avLst/>
          </a:prstGeom>
          <a:noFill/>
          <a:ln w="10160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077" name="Line 4"/>
          <p:cNvSpPr>
            <a:spLocks noChangeShapeType="1"/>
          </p:cNvSpPr>
          <p:nvPr/>
        </p:nvSpPr>
        <p:spPr bwMode="auto">
          <a:xfrm flipV="1">
            <a:off x="6892925" y="5065713"/>
            <a:ext cx="328613" cy="0"/>
          </a:xfrm>
          <a:prstGeom prst="line">
            <a:avLst/>
          </a:prstGeom>
          <a:noFill/>
          <a:ln w="10160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078" name="Line 5"/>
          <p:cNvSpPr>
            <a:spLocks noChangeShapeType="1"/>
          </p:cNvSpPr>
          <p:nvPr/>
        </p:nvSpPr>
        <p:spPr bwMode="auto">
          <a:xfrm flipV="1">
            <a:off x="6022975" y="5054600"/>
            <a:ext cx="328613" cy="0"/>
          </a:xfrm>
          <a:prstGeom prst="line">
            <a:avLst/>
          </a:prstGeom>
          <a:noFill/>
          <a:ln w="10160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079" name="Line 6"/>
          <p:cNvSpPr>
            <a:spLocks noChangeShapeType="1"/>
          </p:cNvSpPr>
          <p:nvPr/>
        </p:nvSpPr>
        <p:spPr bwMode="auto">
          <a:xfrm flipV="1">
            <a:off x="5294313" y="5054600"/>
            <a:ext cx="228600" cy="0"/>
          </a:xfrm>
          <a:prstGeom prst="line">
            <a:avLst/>
          </a:prstGeom>
          <a:noFill/>
          <a:ln w="10160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080" name="Line 7"/>
          <p:cNvSpPr>
            <a:spLocks noChangeShapeType="1"/>
          </p:cNvSpPr>
          <p:nvPr/>
        </p:nvSpPr>
        <p:spPr bwMode="auto">
          <a:xfrm flipV="1">
            <a:off x="4468813" y="5054600"/>
            <a:ext cx="414337" cy="0"/>
          </a:xfrm>
          <a:prstGeom prst="line">
            <a:avLst/>
          </a:prstGeom>
          <a:noFill/>
          <a:ln w="10160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081" name="Line 8"/>
          <p:cNvSpPr>
            <a:spLocks noChangeShapeType="1"/>
          </p:cNvSpPr>
          <p:nvPr/>
        </p:nvSpPr>
        <p:spPr bwMode="auto">
          <a:xfrm flipV="1">
            <a:off x="3752850" y="5032375"/>
            <a:ext cx="271463" cy="0"/>
          </a:xfrm>
          <a:prstGeom prst="line">
            <a:avLst/>
          </a:prstGeom>
          <a:noFill/>
          <a:ln w="10160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082" name="Line 9"/>
          <p:cNvSpPr>
            <a:spLocks noChangeShapeType="1"/>
          </p:cNvSpPr>
          <p:nvPr/>
        </p:nvSpPr>
        <p:spPr bwMode="auto">
          <a:xfrm flipV="1">
            <a:off x="2914650" y="5054600"/>
            <a:ext cx="436563" cy="0"/>
          </a:xfrm>
          <a:prstGeom prst="line">
            <a:avLst/>
          </a:prstGeom>
          <a:noFill/>
          <a:ln w="10160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083" name="Text Box 10"/>
          <p:cNvSpPr txBox="1">
            <a:spLocks noChangeArrowheads="1"/>
          </p:cNvSpPr>
          <p:nvPr/>
        </p:nvSpPr>
        <p:spPr bwMode="auto">
          <a:xfrm>
            <a:off x="1987550" y="153988"/>
            <a:ext cx="36274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b="1" u="sng"/>
              <a:t>Membrane Depolarization</a:t>
            </a:r>
            <a:endParaRPr lang="en-US" sz="2400" b="1" i="1" baseline="-25000"/>
          </a:p>
        </p:txBody>
      </p:sp>
      <p:sp>
        <p:nvSpPr>
          <p:cNvPr id="3084" name="Line 11"/>
          <p:cNvSpPr>
            <a:spLocks noChangeShapeType="1"/>
          </p:cNvSpPr>
          <p:nvPr/>
        </p:nvSpPr>
        <p:spPr bwMode="auto">
          <a:xfrm flipV="1">
            <a:off x="627063" y="5067300"/>
            <a:ext cx="823912" cy="0"/>
          </a:xfrm>
          <a:prstGeom prst="line">
            <a:avLst/>
          </a:prstGeom>
          <a:noFill/>
          <a:ln w="10160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grpSp>
        <p:nvGrpSpPr>
          <p:cNvPr id="3085" name="Group 12"/>
          <p:cNvGrpSpPr>
            <a:grpSpLocks/>
          </p:cNvGrpSpPr>
          <p:nvPr/>
        </p:nvGrpSpPr>
        <p:grpSpPr bwMode="auto">
          <a:xfrm>
            <a:off x="4899025" y="4940300"/>
            <a:ext cx="366713" cy="203200"/>
            <a:chOff x="1923" y="2329"/>
            <a:chExt cx="231" cy="128"/>
          </a:xfrm>
        </p:grpSpPr>
        <p:sp>
          <p:nvSpPr>
            <p:cNvPr id="3161" name="Line 13"/>
            <p:cNvSpPr>
              <a:spLocks noChangeShapeType="1"/>
            </p:cNvSpPr>
            <p:nvPr/>
          </p:nvSpPr>
          <p:spPr bwMode="auto">
            <a:xfrm flipV="1">
              <a:off x="1923" y="2329"/>
              <a:ext cx="0" cy="128"/>
            </a:xfrm>
            <a:prstGeom prst="line">
              <a:avLst/>
            </a:prstGeom>
            <a:noFill/>
            <a:ln w="101600" cap="sq">
              <a:solidFill>
                <a:srgbClr val="00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162" name="Line 14"/>
            <p:cNvSpPr>
              <a:spLocks noChangeShapeType="1"/>
            </p:cNvSpPr>
            <p:nvPr/>
          </p:nvSpPr>
          <p:spPr bwMode="auto">
            <a:xfrm flipV="1">
              <a:off x="2154" y="2329"/>
              <a:ext cx="0" cy="128"/>
            </a:xfrm>
            <a:prstGeom prst="line">
              <a:avLst/>
            </a:prstGeom>
            <a:noFill/>
            <a:ln w="101600" cap="sq">
              <a:solidFill>
                <a:srgbClr val="00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086" name="Line 15"/>
          <p:cNvSpPr>
            <a:spLocks noChangeShapeType="1"/>
          </p:cNvSpPr>
          <p:nvPr/>
        </p:nvSpPr>
        <p:spPr bwMode="auto">
          <a:xfrm flipV="1">
            <a:off x="1868488" y="5065713"/>
            <a:ext cx="514350" cy="0"/>
          </a:xfrm>
          <a:prstGeom prst="line">
            <a:avLst/>
          </a:prstGeom>
          <a:noFill/>
          <a:ln w="10160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grpSp>
        <p:nvGrpSpPr>
          <p:cNvPr id="3087" name="Group 16"/>
          <p:cNvGrpSpPr>
            <a:grpSpLocks/>
          </p:cNvGrpSpPr>
          <p:nvPr/>
        </p:nvGrpSpPr>
        <p:grpSpPr bwMode="auto">
          <a:xfrm>
            <a:off x="4070350" y="4951413"/>
            <a:ext cx="366713" cy="203200"/>
            <a:chOff x="1923" y="2329"/>
            <a:chExt cx="231" cy="128"/>
          </a:xfrm>
        </p:grpSpPr>
        <p:sp>
          <p:nvSpPr>
            <p:cNvPr id="3159" name="Line 17"/>
            <p:cNvSpPr>
              <a:spLocks noChangeShapeType="1"/>
            </p:cNvSpPr>
            <p:nvPr/>
          </p:nvSpPr>
          <p:spPr bwMode="auto">
            <a:xfrm flipV="1">
              <a:off x="1923" y="2329"/>
              <a:ext cx="0" cy="128"/>
            </a:xfrm>
            <a:prstGeom prst="line">
              <a:avLst/>
            </a:prstGeom>
            <a:noFill/>
            <a:ln w="101600" cap="sq">
              <a:solidFill>
                <a:srgbClr val="00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160" name="Line 18"/>
            <p:cNvSpPr>
              <a:spLocks noChangeShapeType="1"/>
            </p:cNvSpPr>
            <p:nvPr/>
          </p:nvSpPr>
          <p:spPr bwMode="auto">
            <a:xfrm flipV="1">
              <a:off x="2154" y="2329"/>
              <a:ext cx="0" cy="128"/>
            </a:xfrm>
            <a:prstGeom prst="line">
              <a:avLst/>
            </a:prstGeom>
            <a:noFill/>
            <a:ln w="101600" cap="sq">
              <a:solidFill>
                <a:srgbClr val="00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88" name="Group 19"/>
          <p:cNvGrpSpPr>
            <a:grpSpLocks/>
          </p:cNvGrpSpPr>
          <p:nvPr/>
        </p:nvGrpSpPr>
        <p:grpSpPr bwMode="auto">
          <a:xfrm>
            <a:off x="7299325" y="4940300"/>
            <a:ext cx="366713" cy="203200"/>
            <a:chOff x="1923" y="2329"/>
            <a:chExt cx="231" cy="128"/>
          </a:xfrm>
        </p:grpSpPr>
        <p:sp>
          <p:nvSpPr>
            <p:cNvPr id="3157" name="Line 20"/>
            <p:cNvSpPr>
              <a:spLocks noChangeShapeType="1"/>
            </p:cNvSpPr>
            <p:nvPr/>
          </p:nvSpPr>
          <p:spPr bwMode="auto">
            <a:xfrm flipV="1">
              <a:off x="1923" y="2329"/>
              <a:ext cx="0" cy="128"/>
            </a:xfrm>
            <a:prstGeom prst="line">
              <a:avLst/>
            </a:prstGeom>
            <a:noFill/>
            <a:ln w="101600" cap="sq">
              <a:solidFill>
                <a:srgbClr val="00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158" name="Line 21"/>
            <p:cNvSpPr>
              <a:spLocks noChangeShapeType="1"/>
            </p:cNvSpPr>
            <p:nvPr/>
          </p:nvSpPr>
          <p:spPr bwMode="auto">
            <a:xfrm flipV="1">
              <a:off x="2154" y="2329"/>
              <a:ext cx="0" cy="128"/>
            </a:xfrm>
            <a:prstGeom prst="line">
              <a:avLst/>
            </a:prstGeom>
            <a:noFill/>
            <a:ln w="101600" cap="sq">
              <a:solidFill>
                <a:srgbClr val="00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089" name="Line 22"/>
          <p:cNvSpPr>
            <a:spLocks noChangeShapeType="1"/>
          </p:cNvSpPr>
          <p:nvPr/>
        </p:nvSpPr>
        <p:spPr bwMode="auto">
          <a:xfrm flipV="1">
            <a:off x="5575300" y="4940300"/>
            <a:ext cx="0" cy="203200"/>
          </a:xfrm>
          <a:prstGeom prst="line">
            <a:avLst/>
          </a:prstGeom>
          <a:noFill/>
          <a:ln w="101600" cap="sq">
            <a:solidFill>
              <a:srgbClr val="FF6600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090" name="Line 23"/>
          <p:cNvSpPr>
            <a:spLocks noChangeShapeType="1"/>
          </p:cNvSpPr>
          <p:nvPr/>
        </p:nvSpPr>
        <p:spPr bwMode="auto">
          <a:xfrm flipV="1">
            <a:off x="6021388" y="4940300"/>
            <a:ext cx="0" cy="203200"/>
          </a:xfrm>
          <a:prstGeom prst="line">
            <a:avLst/>
          </a:prstGeom>
          <a:noFill/>
          <a:ln w="101600" cap="sq">
            <a:solidFill>
              <a:srgbClr val="FF6600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091" name="Line 24"/>
          <p:cNvSpPr>
            <a:spLocks noChangeShapeType="1"/>
          </p:cNvSpPr>
          <p:nvPr/>
        </p:nvSpPr>
        <p:spPr bwMode="auto">
          <a:xfrm flipV="1">
            <a:off x="6383338" y="4940300"/>
            <a:ext cx="0" cy="203200"/>
          </a:xfrm>
          <a:prstGeom prst="line">
            <a:avLst/>
          </a:prstGeom>
          <a:noFill/>
          <a:ln w="101600" cap="sq">
            <a:solidFill>
              <a:srgbClr val="FF6600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092" name="Line 25"/>
          <p:cNvSpPr>
            <a:spLocks noChangeShapeType="1"/>
          </p:cNvSpPr>
          <p:nvPr/>
        </p:nvSpPr>
        <p:spPr bwMode="auto">
          <a:xfrm flipV="1">
            <a:off x="6843713" y="4940300"/>
            <a:ext cx="0" cy="203200"/>
          </a:xfrm>
          <a:prstGeom prst="line">
            <a:avLst/>
          </a:prstGeom>
          <a:noFill/>
          <a:ln w="101600" cap="sq">
            <a:solidFill>
              <a:srgbClr val="FF6600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grpSp>
        <p:nvGrpSpPr>
          <p:cNvPr id="3093" name="Group 26"/>
          <p:cNvGrpSpPr>
            <a:grpSpLocks/>
          </p:cNvGrpSpPr>
          <p:nvPr/>
        </p:nvGrpSpPr>
        <p:grpSpPr bwMode="auto">
          <a:xfrm>
            <a:off x="1501775" y="4940300"/>
            <a:ext cx="366713" cy="203200"/>
            <a:chOff x="1923" y="2329"/>
            <a:chExt cx="231" cy="128"/>
          </a:xfrm>
        </p:grpSpPr>
        <p:sp>
          <p:nvSpPr>
            <p:cNvPr id="3155" name="Line 27"/>
            <p:cNvSpPr>
              <a:spLocks noChangeShapeType="1"/>
            </p:cNvSpPr>
            <p:nvPr/>
          </p:nvSpPr>
          <p:spPr bwMode="auto">
            <a:xfrm flipV="1">
              <a:off x="1923" y="2329"/>
              <a:ext cx="0" cy="128"/>
            </a:xfrm>
            <a:prstGeom prst="line">
              <a:avLst/>
            </a:prstGeom>
            <a:noFill/>
            <a:ln w="101600" cap="sq">
              <a:solidFill>
                <a:srgbClr val="00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156" name="Line 28"/>
            <p:cNvSpPr>
              <a:spLocks noChangeShapeType="1"/>
            </p:cNvSpPr>
            <p:nvPr/>
          </p:nvSpPr>
          <p:spPr bwMode="auto">
            <a:xfrm flipV="1">
              <a:off x="2154" y="2329"/>
              <a:ext cx="0" cy="128"/>
            </a:xfrm>
            <a:prstGeom prst="line">
              <a:avLst/>
            </a:prstGeom>
            <a:noFill/>
            <a:ln w="101600" cap="sq">
              <a:solidFill>
                <a:srgbClr val="00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94" name="Group 29"/>
          <p:cNvGrpSpPr>
            <a:grpSpLocks/>
          </p:cNvGrpSpPr>
          <p:nvPr/>
        </p:nvGrpSpPr>
        <p:grpSpPr bwMode="auto">
          <a:xfrm>
            <a:off x="3378200" y="4951413"/>
            <a:ext cx="366713" cy="203200"/>
            <a:chOff x="1923" y="2329"/>
            <a:chExt cx="231" cy="128"/>
          </a:xfrm>
        </p:grpSpPr>
        <p:sp>
          <p:nvSpPr>
            <p:cNvPr id="3153" name="Line 30"/>
            <p:cNvSpPr>
              <a:spLocks noChangeShapeType="1"/>
            </p:cNvSpPr>
            <p:nvPr/>
          </p:nvSpPr>
          <p:spPr bwMode="auto">
            <a:xfrm flipV="1">
              <a:off x="1923" y="2329"/>
              <a:ext cx="0" cy="128"/>
            </a:xfrm>
            <a:prstGeom prst="line">
              <a:avLst/>
            </a:prstGeom>
            <a:noFill/>
            <a:ln w="101600" cap="sq">
              <a:solidFill>
                <a:srgbClr val="00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154" name="Line 31"/>
            <p:cNvSpPr>
              <a:spLocks noChangeShapeType="1"/>
            </p:cNvSpPr>
            <p:nvPr/>
          </p:nvSpPr>
          <p:spPr bwMode="auto">
            <a:xfrm flipV="1">
              <a:off x="2154" y="2329"/>
              <a:ext cx="0" cy="128"/>
            </a:xfrm>
            <a:prstGeom prst="line">
              <a:avLst/>
            </a:prstGeom>
            <a:noFill/>
            <a:ln w="101600" cap="sq">
              <a:solidFill>
                <a:srgbClr val="00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095" name="Line 32"/>
          <p:cNvSpPr>
            <a:spLocks noChangeShapeType="1"/>
          </p:cNvSpPr>
          <p:nvPr/>
        </p:nvSpPr>
        <p:spPr bwMode="auto">
          <a:xfrm flipV="1">
            <a:off x="2393950" y="4951413"/>
            <a:ext cx="0" cy="203200"/>
          </a:xfrm>
          <a:prstGeom prst="line">
            <a:avLst/>
          </a:prstGeom>
          <a:noFill/>
          <a:ln w="101600" cap="sq">
            <a:solidFill>
              <a:srgbClr val="FF6600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096" name="Line 33"/>
          <p:cNvSpPr>
            <a:spLocks noChangeShapeType="1"/>
          </p:cNvSpPr>
          <p:nvPr/>
        </p:nvSpPr>
        <p:spPr bwMode="auto">
          <a:xfrm flipV="1">
            <a:off x="2844800" y="4951413"/>
            <a:ext cx="0" cy="203200"/>
          </a:xfrm>
          <a:prstGeom prst="line">
            <a:avLst/>
          </a:prstGeom>
          <a:noFill/>
          <a:ln w="101600" cap="sq">
            <a:solidFill>
              <a:srgbClr val="FF6600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097" name="Oval 34"/>
          <p:cNvSpPr>
            <a:spLocks noChangeArrowheads="1"/>
          </p:cNvSpPr>
          <p:nvPr/>
        </p:nvSpPr>
        <p:spPr bwMode="auto">
          <a:xfrm>
            <a:off x="1176338" y="5383213"/>
            <a:ext cx="165100" cy="165100"/>
          </a:xfrm>
          <a:prstGeom prst="ellipse">
            <a:avLst/>
          </a:prstGeom>
          <a:solidFill>
            <a:srgbClr val="FF0000"/>
          </a:solidFill>
          <a:ln w="381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8" name="Oval 35"/>
          <p:cNvSpPr>
            <a:spLocks noChangeArrowheads="1"/>
          </p:cNvSpPr>
          <p:nvPr/>
        </p:nvSpPr>
        <p:spPr bwMode="auto">
          <a:xfrm>
            <a:off x="1606550" y="4965700"/>
            <a:ext cx="165100" cy="165100"/>
          </a:xfrm>
          <a:prstGeom prst="ellipse">
            <a:avLst/>
          </a:prstGeom>
          <a:solidFill>
            <a:srgbClr val="FF0000"/>
          </a:solidFill>
          <a:ln w="381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9" name="Oval 36"/>
          <p:cNvSpPr>
            <a:spLocks noChangeArrowheads="1"/>
          </p:cNvSpPr>
          <p:nvPr/>
        </p:nvSpPr>
        <p:spPr bwMode="auto">
          <a:xfrm>
            <a:off x="2227263" y="5326063"/>
            <a:ext cx="165100" cy="165100"/>
          </a:xfrm>
          <a:prstGeom prst="ellipse">
            <a:avLst/>
          </a:prstGeom>
          <a:solidFill>
            <a:srgbClr val="FF0000"/>
          </a:solidFill>
          <a:ln w="381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00" name="Oval 37"/>
          <p:cNvSpPr>
            <a:spLocks noChangeArrowheads="1"/>
          </p:cNvSpPr>
          <p:nvPr/>
        </p:nvSpPr>
        <p:spPr bwMode="auto">
          <a:xfrm>
            <a:off x="3413125" y="5592763"/>
            <a:ext cx="165100" cy="165100"/>
          </a:xfrm>
          <a:prstGeom prst="ellipse">
            <a:avLst/>
          </a:prstGeom>
          <a:solidFill>
            <a:srgbClr val="FF0000"/>
          </a:solidFill>
          <a:ln w="381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01" name="Oval 38"/>
          <p:cNvSpPr>
            <a:spLocks noChangeArrowheads="1"/>
          </p:cNvSpPr>
          <p:nvPr/>
        </p:nvSpPr>
        <p:spPr bwMode="auto">
          <a:xfrm>
            <a:off x="4084638" y="5503863"/>
            <a:ext cx="165100" cy="165100"/>
          </a:xfrm>
          <a:prstGeom prst="ellipse">
            <a:avLst/>
          </a:prstGeom>
          <a:solidFill>
            <a:srgbClr val="FF0000"/>
          </a:solidFill>
          <a:ln w="381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02" name="Oval 39"/>
          <p:cNvSpPr>
            <a:spLocks noChangeArrowheads="1"/>
          </p:cNvSpPr>
          <p:nvPr/>
        </p:nvSpPr>
        <p:spPr bwMode="auto">
          <a:xfrm>
            <a:off x="5053013" y="5503863"/>
            <a:ext cx="165100" cy="165100"/>
          </a:xfrm>
          <a:prstGeom prst="ellipse">
            <a:avLst/>
          </a:prstGeom>
          <a:solidFill>
            <a:srgbClr val="FF0000"/>
          </a:solidFill>
          <a:ln w="381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03" name="Oval 40"/>
          <p:cNvSpPr>
            <a:spLocks noChangeArrowheads="1"/>
          </p:cNvSpPr>
          <p:nvPr/>
        </p:nvSpPr>
        <p:spPr bwMode="auto">
          <a:xfrm>
            <a:off x="5027613" y="5832475"/>
            <a:ext cx="165100" cy="165100"/>
          </a:xfrm>
          <a:prstGeom prst="ellipse">
            <a:avLst/>
          </a:prstGeom>
          <a:solidFill>
            <a:srgbClr val="FF0000"/>
          </a:solidFill>
          <a:ln w="381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04" name="Oval 41"/>
          <p:cNvSpPr>
            <a:spLocks noChangeArrowheads="1"/>
          </p:cNvSpPr>
          <p:nvPr/>
        </p:nvSpPr>
        <p:spPr bwMode="auto">
          <a:xfrm>
            <a:off x="6110288" y="5514975"/>
            <a:ext cx="165100" cy="165100"/>
          </a:xfrm>
          <a:prstGeom prst="ellipse">
            <a:avLst/>
          </a:prstGeom>
          <a:solidFill>
            <a:srgbClr val="FF0000"/>
          </a:solidFill>
          <a:ln w="381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05" name="Oval 42"/>
          <p:cNvSpPr>
            <a:spLocks noChangeArrowheads="1"/>
          </p:cNvSpPr>
          <p:nvPr/>
        </p:nvSpPr>
        <p:spPr bwMode="auto">
          <a:xfrm>
            <a:off x="2311400" y="5737225"/>
            <a:ext cx="165100" cy="165100"/>
          </a:xfrm>
          <a:prstGeom prst="ellipse">
            <a:avLst/>
          </a:prstGeom>
          <a:solidFill>
            <a:srgbClr val="FF0000"/>
          </a:solidFill>
          <a:ln w="381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06" name="Oval 43"/>
          <p:cNvSpPr>
            <a:spLocks noChangeArrowheads="1"/>
          </p:cNvSpPr>
          <p:nvPr/>
        </p:nvSpPr>
        <p:spPr bwMode="auto">
          <a:xfrm>
            <a:off x="4030663" y="5891213"/>
            <a:ext cx="165100" cy="165100"/>
          </a:xfrm>
          <a:prstGeom prst="ellipse">
            <a:avLst/>
          </a:prstGeom>
          <a:solidFill>
            <a:srgbClr val="FF0000"/>
          </a:solidFill>
          <a:ln w="381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07" name="Oval 44"/>
          <p:cNvSpPr>
            <a:spLocks noChangeArrowheads="1"/>
          </p:cNvSpPr>
          <p:nvPr/>
        </p:nvSpPr>
        <p:spPr bwMode="auto">
          <a:xfrm>
            <a:off x="4348163" y="4456113"/>
            <a:ext cx="165100" cy="165100"/>
          </a:xfrm>
          <a:prstGeom prst="ellipse">
            <a:avLst/>
          </a:prstGeom>
          <a:solidFill>
            <a:srgbClr val="FF0000"/>
          </a:solidFill>
          <a:ln w="381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08" name="Oval 45"/>
          <p:cNvSpPr>
            <a:spLocks noChangeArrowheads="1"/>
          </p:cNvSpPr>
          <p:nvPr/>
        </p:nvSpPr>
        <p:spPr bwMode="auto">
          <a:xfrm>
            <a:off x="2498725" y="4062413"/>
            <a:ext cx="165100" cy="165100"/>
          </a:xfrm>
          <a:prstGeom prst="ellipse">
            <a:avLst/>
          </a:prstGeom>
          <a:solidFill>
            <a:srgbClr val="FF0000"/>
          </a:solidFill>
          <a:ln w="381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09" name="Oval 46"/>
          <p:cNvSpPr>
            <a:spLocks noChangeArrowheads="1"/>
          </p:cNvSpPr>
          <p:nvPr/>
        </p:nvSpPr>
        <p:spPr bwMode="auto">
          <a:xfrm>
            <a:off x="7356475" y="5602288"/>
            <a:ext cx="165100" cy="165100"/>
          </a:xfrm>
          <a:prstGeom prst="ellipse">
            <a:avLst/>
          </a:prstGeom>
          <a:solidFill>
            <a:srgbClr val="FF0000"/>
          </a:solidFill>
          <a:ln w="381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10" name="Oval 47"/>
          <p:cNvSpPr>
            <a:spLocks noChangeArrowheads="1"/>
          </p:cNvSpPr>
          <p:nvPr/>
        </p:nvSpPr>
        <p:spPr bwMode="auto">
          <a:xfrm>
            <a:off x="6718300" y="5559425"/>
            <a:ext cx="165100" cy="165100"/>
          </a:xfrm>
          <a:prstGeom prst="ellipse">
            <a:avLst/>
          </a:prstGeom>
          <a:solidFill>
            <a:srgbClr val="FF0000"/>
          </a:solidFill>
          <a:ln w="381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11" name="Oval 48"/>
          <p:cNvSpPr>
            <a:spLocks noChangeArrowheads="1"/>
          </p:cNvSpPr>
          <p:nvPr/>
        </p:nvSpPr>
        <p:spPr bwMode="auto">
          <a:xfrm>
            <a:off x="7400925" y="4776788"/>
            <a:ext cx="165100" cy="165100"/>
          </a:xfrm>
          <a:prstGeom prst="ellipse">
            <a:avLst/>
          </a:prstGeom>
          <a:solidFill>
            <a:srgbClr val="FF0000"/>
          </a:solidFill>
          <a:ln w="381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12" name="Oval 49"/>
          <p:cNvSpPr>
            <a:spLocks noChangeArrowheads="1"/>
          </p:cNvSpPr>
          <p:nvPr/>
        </p:nvSpPr>
        <p:spPr bwMode="auto">
          <a:xfrm>
            <a:off x="8083550" y="5338763"/>
            <a:ext cx="165100" cy="165100"/>
          </a:xfrm>
          <a:prstGeom prst="ellipse">
            <a:avLst/>
          </a:prstGeom>
          <a:solidFill>
            <a:srgbClr val="FF0000"/>
          </a:solidFill>
          <a:ln w="381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13" name="Oval 50"/>
          <p:cNvSpPr>
            <a:spLocks noChangeArrowheads="1"/>
          </p:cNvSpPr>
          <p:nvPr/>
        </p:nvSpPr>
        <p:spPr bwMode="auto">
          <a:xfrm>
            <a:off x="7807325" y="5822950"/>
            <a:ext cx="165100" cy="165100"/>
          </a:xfrm>
          <a:prstGeom prst="ellipse">
            <a:avLst/>
          </a:prstGeom>
          <a:solidFill>
            <a:srgbClr val="FF0000"/>
          </a:solidFill>
          <a:ln w="381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14" name="Oval 51"/>
          <p:cNvSpPr>
            <a:spLocks noChangeArrowheads="1"/>
          </p:cNvSpPr>
          <p:nvPr/>
        </p:nvSpPr>
        <p:spPr bwMode="auto">
          <a:xfrm>
            <a:off x="6056313" y="5889625"/>
            <a:ext cx="165100" cy="165100"/>
          </a:xfrm>
          <a:prstGeom prst="ellipse">
            <a:avLst/>
          </a:prstGeom>
          <a:solidFill>
            <a:srgbClr val="FF0000"/>
          </a:solidFill>
          <a:ln w="381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15" name="Oval 52"/>
          <p:cNvSpPr>
            <a:spLocks noChangeArrowheads="1"/>
          </p:cNvSpPr>
          <p:nvPr/>
        </p:nvSpPr>
        <p:spPr bwMode="auto">
          <a:xfrm>
            <a:off x="5394325" y="5768975"/>
            <a:ext cx="165100" cy="165100"/>
          </a:xfrm>
          <a:prstGeom prst="ellipse">
            <a:avLst/>
          </a:prstGeom>
          <a:solidFill>
            <a:srgbClr val="FF0000"/>
          </a:solidFill>
          <a:ln w="381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16" name="Oval 53"/>
          <p:cNvSpPr>
            <a:spLocks noChangeArrowheads="1"/>
          </p:cNvSpPr>
          <p:nvPr/>
        </p:nvSpPr>
        <p:spPr bwMode="auto">
          <a:xfrm>
            <a:off x="1484313" y="4449763"/>
            <a:ext cx="274637" cy="287337"/>
          </a:xfrm>
          <a:prstGeom prst="ellipse">
            <a:avLst/>
          </a:prstGeom>
          <a:solidFill>
            <a:srgbClr val="00FF00"/>
          </a:solidFill>
          <a:ln w="38100" cap="sq">
            <a:solidFill>
              <a:srgbClr val="00FF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17" name="Oval 54"/>
          <p:cNvSpPr>
            <a:spLocks noChangeArrowheads="1"/>
          </p:cNvSpPr>
          <p:nvPr/>
        </p:nvSpPr>
        <p:spPr bwMode="auto">
          <a:xfrm>
            <a:off x="2860675" y="4383088"/>
            <a:ext cx="274638" cy="287337"/>
          </a:xfrm>
          <a:prstGeom prst="ellipse">
            <a:avLst/>
          </a:prstGeom>
          <a:solidFill>
            <a:srgbClr val="00FF00"/>
          </a:solidFill>
          <a:ln w="38100" cap="sq">
            <a:solidFill>
              <a:srgbClr val="00FF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18" name="Oval 55"/>
          <p:cNvSpPr>
            <a:spLocks noChangeArrowheads="1"/>
          </p:cNvSpPr>
          <p:nvPr/>
        </p:nvSpPr>
        <p:spPr bwMode="auto">
          <a:xfrm>
            <a:off x="3400425" y="4117975"/>
            <a:ext cx="274638" cy="287338"/>
          </a:xfrm>
          <a:prstGeom prst="ellipse">
            <a:avLst/>
          </a:prstGeom>
          <a:solidFill>
            <a:srgbClr val="00FF00"/>
          </a:solidFill>
          <a:ln w="38100" cap="sq">
            <a:solidFill>
              <a:srgbClr val="00FF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19" name="Oval 56"/>
          <p:cNvSpPr>
            <a:spLocks noChangeArrowheads="1"/>
          </p:cNvSpPr>
          <p:nvPr/>
        </p:nvSpPr>
        <p:spPr bwMode="auto">
          <a:xfrm>
            <a:off x="4722813" y="4140200"/>
            <a:ext cx="274637" cy="287338"/>
          </a:xfrm>
          <a:prstGeom prst="ellipse">
            <a:avLst/>
          </a:prstGeom>
          <a:solidFill>
            <a:srgbClr val="00FF00"/>
          </a:solidFill>
          <a:ln w="38100" cap="sq">
            <a:solidFill>
              <a:srgbClr val="00FF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20" name="Oval 57"/>
          <p:cNvSpPr>
            <a:spLocks noChangeArrowheads="1"/>
          </p:cNvSpPr>
          <p:nvPr/>
        </p:nvSpPr>
        <p:spPr bwMode="auto">
          <a:xfrm>
            <a:off x="5746750" y="4392613"/>
            <a:ext cx="274638" cy="287337"/>
          </a:xfrm>
          <a:prstGeom prst="ellipse">
            <a:avLst/>
          </a:prstGeom>
          <a:solidFill>
            <a:srgbClr val="00FF00"/>
          </a:solidFill>
          <a:ln w="38100" cap="sq">
            <a:solidFill>
              <a:srgbClr val="00FF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21" name="Oval 58"/>
          <p:cNvSpPr>
            <a:spLocks noChangeArrowheads="1"/>
          </p:cNvSpPr>
          <p:nvPr/>
        </p:nvSpPr>
        <p:spPr bwMode="auto">
          <a:xfrm>
            <a:off x="6486525" y="4867275"/>
            <a:ext cx="274638" cy="287338"/>
          </a:xfrm>
          <a:prstGeom prst="ellipse">
            <a:avLst/>
          </a:prstGeom>
          <a:solidFill>
            <a:srgbClr val="00FF00"/>
          </a:solidFill>
          <a:ln w="38100" cap="sq">
            <a:solidFill>
              <a:srgbClr val="00FF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22" name="Oval 59"/>
          <p:cNvSpPr>
            <a:spLocks noChangeArrowheads="1"/>
          </p:cNvSpPr>
          <p:nvPr/>
        </p:nvSpPr>
        <p:spPr bwMode="auto">
          <a:xfrm>
            <a:off x="7235825" y="4338638"/>
            <a:ext cx="274638" cy="287337"/>
          </a:xfrm>
          <a:prstGeom prst="ellipse">
            <a:avLst/>
          </a:prstGeom>
          <a:solidFill>
            <a:srgbClr val="00FF00"/>
          </a:solidFill>
          <a:ln w="38100" cap="sq">
            <a:solidFill>
              <a:srgbClr val="00FF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23" name="Oval 60"/>
          <p:cNvSpPr>
            <a:spLocks noChangeArrowheads="1"/>
          </p:cNvSpPr>
          <p:nvPr/>
        </p:nvSpPr>
        <p:spPr bwMode="auto">
          <a:xfrm>
            <a:off x="7632700" y="4086225"/>
            <a:ext cx="274638" cy="287338"/>
          </a:xfrm>
          <a:prstGeom prst="ellipse">
            <a:avLst/>
          </a:prstGeom>
          <a:solidFill>
            <a:srgbClr val="00FF00"/>
          </a:solidFill>
          <a:ln w="38100" cap="sq">
            <a:solidFill>
              <a:srgbClr val="00FF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24" name="Oval 61"/>
          <p:cNvSpPr>
            <a:spLocks noChangeArrowheads="1"/>
          </p:cNvSpPr>
          <p:nvPr/>
        </p:nvSpPr>
        <p:spPr bwMode="auto">
          <a:xfrm>
            <a:off x="6299200" y="4283075"/>
            <a:ext cx="274638" cy="287338"/>
          </a:xfrm>
          <a:prstGeom prst="ellipse">
            <a:avLst/>
          </a:prstGeom>
          <a:solidFill>
            <a:srgbClr val="00FF00"/>
          </a:solidFill>
          <a:ln w="38100" cap="sq">
            <a:solidFill>
              <a:srgbClr val="00FF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25" name="Oval 62"/>
          <p:cNvSpPr>
            <a:spLocks noChangeArrowheads="1"/>
          </p:cNvSpPr>
          <p:nvPr/>
        </p:nvSpPr>
        <p:spPr bwMode="auto">
          <a:xfrm>
            <a:off x="1814513" y="4052888"/>
            <a:ext cx="274637" cy="287337"/>
          </a:xfrm>
          <a:prstGeom prst="ellipse">
            <a:avLst/>
          </a:prstGeom>
          <a:solidFill>
            <a:srgbClr val="00FF00"/>
          </a:solidFill>
          <a:ln w="38100" cap="sq">
            <a:solidFill>
              <a:srgbClr val="00FF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26" name="Oval 63"/>
          <p:cNvSpPr>
            <a:spLocks noChangeArrowheads="1"/>
          </p:cNvSpPr>
          <p:nvPr/>
        </p:nvSpPr>
        <p:spPr bwMode="auto">
          <a:xfrm>
            <a:off x="3906838" y="4095750"/>
            <a:ext cx="274637" cy="287338"/>
          </a:xfrm>
          <a:prstGeom prst="ellipse">
            <a:avLst/>
          </a:prstGeom>
          <a:solidFill>
            <a:srgbClr val="00FF00"/>
          </a:solidFill>
          <a:ln w="38100" cap="sq">
            <a:solidFill>
              <a:srgbClr val="00FF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27" name="Oval 64"/>
          <p:cNvSpPr>
            <a:spLocks noChangeArrowheads="1"/>
          </p:cNvSpPr>
          <p:nvPr/>
        </p:nvSpPr>
        <p:spPr bwMode="auto">
          <a:xfrm>
            <a:off x="1441450" y="5737225"/>
            <a:ext cx="165100" cy="165100"/>
          </a:xfrm>
          <a:prstGeom prst="ellipse">
            <a:avLst/>
          </a:prstGeom>
          <a:solidFill>
            <a:srgbClr val="FF0000"/>
          </a:solidFill>
          <a:ln w="38100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28" name="Text Box 65"/>
          <p:cNvSpPr txBox="1">
            <a:spLocks noChangeArrowheads="1"/>
          </p:cNvSpPr>
          <p:nvPr/>
        </p:nvSpPr>
        <p:spPr bwMode="auto">
          <a:xfrm>
            <a:off x="482600" y="2736850"/>
            <a:ext cx="6958013" cy="709613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>
                <a:sym typeface="Symbol" pitchFamily="18" charset="2"/>
              </a:rPr>
              <a:t> </a:t>
            </a:r>
            <a:r>
              <a:rPr lang="en-US"/>
              <a:t>If the Na</a:t>
            </a:r>
            <a:r>
              <a:rPr lang="en-US" baseline="30000"/>
              <a:t>+</a:t>
            </a:r>
            <a:r>
              <a:rPr lang="en-US"/>
              <a:t> channels (sodium channels) are opened</a:t>
            </a:r>
          </a:p>
          <a:p>
            <a:pPr>
              <a:spcBef>
                <a:spcPct val="25000"/>
              </a:spcBef>
            </a:pPr>
            <a:r>
              <a:rPr lang="en-US"/>
              <a:t>              </a:t>
            </a:r>
            <a:r>
              <a:rPr lang="en-US">
                <a:cs typeface="Times New Roman" pitchFamily="18" charset="0"/>
              </a:rPr>
              <a:t>→ </a:t>
            </a:r>
            <a:r>
              <a:rPr lang="en-US"/>
              <a:t>influx of Na</a:t>
            </a:r>
            <a:r>
              <a:rPr lang="en-US" baseline="30000"/>
              <a:t>+</a:t>
            </a:r>
            <a:r>
              <a:rPr lang="en-US"/>
              <a:t> ions </a:t>
            </a:r>
            <a:r>
              <a:rPr lang="en-US">
                <a:cs typeface="Times New Roman" pitchFamily="18" charset="0"/>
              </a:rPr>
              <a:t>→ </a:t>
            </a:r>
            <a:r>
              <a:rPr lang="en-US" i="1">
                <a:cs typeface="Times New Roman" pitchFamily="18" charset="0"/>
              </a:rPr>
              <a:t>V</a:t>
            </a:r>
            <a:r>
              <a:rPr lang="en-US" i="1" baseline="-25000">
                <a:cs typeface="Times New Roman" pitchFamily="18" charset="0"/>
              </a:rPr>
              <a:t>m</a:t>
            </a:r>
            <a:r>
              <a:rPr lang="en-US">
                <a:cs typeface="Times New Roman" pitchFamily="18" charset="0"/>
              </a:rPr>
              <a:t> rises towards 0 and becomes positive</a:t>
            </a:r>
            <a:endParaRPr lang="en-US">
              <a:cs typeface="Times New Roman" pitchFamily="18" charset="0"/>
              <a:sym typeface="Symbol" pitchFamily="18" charset="2"/>
            </a:endParaRPr>
          </a:p>
        </p:txBody>
      </p:sp>
      <p:graphicFrame>
        <p:nvGraphicFramePr>
          <p:cNvPr id="3074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5634988"/>
              </p:ext>
            </p:extLst>
          </p:nvPr>
        </p:nvGraphicFramePr>
        <p:xfrm>
          <a:off x="479425" y="1295400"/>
          <a:ext cx="5303838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Equation" r:id="rId4" imgW="2781000" imgH="457200" progId="Equation.3">
                  <p:embed/>
                </p:oleObj>
              </mc:Choice>
              <mc:Fallback>
                <p:oleObj name="Equation" r:id="rId4" imgW="2781000" imgH="457200" progId="Equation.3">
                  <p:embed/>
                  <p:pic>
                    <p:nvPicPr>
                      <p:cNvPr id="0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425" y="1295400"/>
                        <a:ext cx="5303838" cy="871538"/>
                      </a:xfrm>
                      <a:prstGeom prst="rect">
                        <a:avLst/>
                      </a:prstGeom>
                      <a:solidFill>
                        <a:srgbClr val="99CC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29" name="Text Box 67"/>
          <p:cNvSpPr txBox="1">
            <a:spLocks noChangeArrowheads="1"/>
          </p:cNvSpPr>
          <p:nvPr/>
        </p:nvSpPr>
        <p:spPr bwMode="auto">
          <a:xfrm>
            <a:off x="585788" y="4602163"/>
            <a:ext cx="7621587" cy="457200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2400" b="1"/>
              <a:t>++++        ++        ++       +       ++      +        +        ++       ++</a:t>
            </a:r>
          </a:p>
        </p:txBody>
      </p:sp>
      <p:sp>
        <p:nvSpPr>
          <p:cNvPr id="3130" name="Text Box 68"/>
          <p:cNvSpPr txBox="1">
            <a:spLocks noChangeArrowheads="1"/>
          </p:cNvSpPr>
          <p:nvPr/>
        </p:nvSpPr>
        <p:spPr bwMode="auto">
          <a:xfrm>
            <a:off x="596900" y="5002213"/>
            <a:ext cx="7666038" cy="457200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2400" b="1">
                <a:sym typeface="Symbol" pitchFamily="18" charset="2"/>
              </a:rPr>
              <a:t>                                                             </a:t>
            </a:r>
          </a:p>
        </p:txBody>
      </p:sp>
      <p:sp>
        <p:nvSpPr>
          <p:cNvPr id="3131" name="Oval 69"/>
          <p:cNvSpPr>
            <a:spLocks noChangeArrowheads="1"/>
          </p:cNvSpPr>
          <p:nvPr/>
        </p:nvSpPr>
        <p:spPr bwMode="auto">
          <a:xfrm>
            <a:off x="2497138" y="5087938"/>
            <a:ext cx="274637" cy="287337"/>
          </a:xfrm>
          <a:prstGeom prst="ellipse">
            <a:avLst/>
          </a:prstGeom>
          <a:solidFill>
            <a:srgbClr val="00FF00"/>
          </a:solidFill>
          <a:ln w="38100" cap="sq">
            <a:solidFill>
              <a:srgbClr val="00FF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32" name="Oval 70"/>
          <p:cNvSpPr>
            <a:spLocks noChangeArrowheads="1"/>
          </p:cNvSpPr>
          <p:nvPr/>
        </p:nvSpPr>
        <p:spPr bwMode="auto">
          <a:xfrm>
            <a:off x="2938463" y="5538788"/>
            <a:ext cx="274637" cy="287337"/>
          </a:xfrm>
          <a:prstGeom prst="ellipse">
            <a:avLst/>
          </a:prstGeom>
          <a:solidFill>
            <a:srgbClr val="00FF00"/>
          </a:solidFill>
          <a:ln w="38100" cap="sq">
            <a:solidFill>
              <a:srgbClr val="00FF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33" name="Oval 71"/>
          <p:cNvSpPr>
            <a:spLocks noChangeArrowheads="1"/>
          </p:cNvSpPr>
          <p:nvPr/>
        </p:nvSpPr>
        <p:spPr bwMode="auto">
          <a:xfrm>
            <a:off x="4556125" y="5438775"/>
            <a:ext cx="274638" cy="287338"/>
          </a:xfrm>
          <a:prstGeom prst="ellipse">
            <a:avLst/>
          </a:prstGeom>
          <a:solidFill>
            <a:srgbClr val="00FF00"/>
          </a:solidFill>
          <a:ln w="38100" cap="sq">
            <a:solidFill>
              <a:srgbClr val="00FF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34" name="Oval 72"/>
          <p:cNvSpPr>
            <a:spLocks noChangeArrowheads="1"/>
          </p:cNvSpPr>
          <p:nvPr/>
        </p:nvSpPr>
        <p:spPr bwMode="auto">
          <a:xfrm>
            <a:off x="1671638" y="5473700"/>
            <a:ext cx="274637" cy="287338"/>
          </a:xfrm>
          <a:prstGeom prst="ellipse">
            <a:avLst/>
          </a:prstGeom>
          <a:solidFill>
            <a:srgbClr val="00FF00"/>
          </a:solidFill>
          <a:ln w="38100" cap="sq">
            <a:solidFill>
              <a:srgbClr val="00FF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35" name="Oval 73"/>
          <p:cNvSpPr>
            <a:spLocks noChangeArrowheads="1"/>
          </p:cNvSpPr>
          <p:nvPr/>
        </p:nvSpPr>
        <p:spPr bwMode="auto">
          <a:xfrm>
            <a:off x="690563" y="5407025"/>
            <a:ext cx="274637" cy="287338"/>
          </a:xfrm>
          <a:prstGeom prst="ellipse">
            <a:avLst/>
          </a:prstGeom>
          <a:solidFill>
            <a:srgbClr val="00FF00"/>
          </a:solidFill>
          <a:ln w="38100" cap="sq">
            <a:solidFill>
              <a:srgbClr val="00FF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36" name="Oval 74"/>
          <p:cNvSpPr>
            <a:spLocks noChangeArrowheads="1"/>
          </p:cNvSpPr>
          <p:nvPr/>
        </p:nvSpPr>
        <p:spPr bwMode="auto">
          <a:xfrm>
            <a:off x="5724525" y="5518150"/>
            <a:ext cx="274638" cy="287338"/>
          </a:xfrm>
          <a:prstGeom prst="ellipse">
            <a:avLst/>
          </a:prstGeom>
          <a:solidFill>
            <a:srgbClr val="00FF00"/>
          </a:solidFill>
          <a:ln w="38100" cap="sq">
            <a:solidFill>
              <a:srgbClr val="00FF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37" name="Oval 75"/>
          <p:cNvSpPr>
            <a:spLocks noChangeArrowheads="1"/>
          </p:cNvSpPr>
          <p:nvPr/>
        </p:nvSpPr>
        <p:spPr bwMode="auto">
          <a:xfrm>
            <a:off x="6937375" y="5768975"/>
            <a:ext cx="274638" cy="287338"/>
          </a:xfrm>
          <a:prstGeom prst="ellipse">
            <a:avLst/>
          </a:prstGeom>
          <a:solidFill>
            <a:srgbClr val="00FF00"/>
          </a:solidFill>
          <a:ln w="38100" cap="sq">
            <a:solidFill>
              <a:srgbClr val="00FF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38" name="Oval 76"/>
          <p:cNvSpPr>
            <a:spLocks noChangeArrowheads="1"/>
          </p:cNvSpPr>
          <p:nvPr/>
        </p:nvSpPr>
        <p:spPr bwMode="auto">
          <a:xfrm>
            <a:off x="6364288" y="5705475"/>
            <a:ext cx="274637" cy="287338"/>
          </a:xfrm>
          <a:prstGeom prst="ellipse">
            <a:avLst/>
          </a:prstGeom>
          <a:solidFill>
            <a:srgbClr val="00FF00"/>
          </a:solidFill>
          <a:ln w="38100" cap="sq">
            <a:solidFill>
              <a:srgbClr val="00FF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39" name="Oval 77"/>
          <p:cNvSpPr>
            <a:spLocks noChangeArrowheads="1"/>
          </p:cNvSpPr>
          <p:nvPr/>
        </p:nvSpPr>
        <p:spPr bwMode="auto">
          <a:xfrm>
            <a:off x="7731125" y="5429250"/>
            <a:ext cx="274638" cy="287338"/>
          </a:xfrm>
          <a:prstGeom prst="ellipse">
            <a:avLst/>
          </a:prstGeom>
          <a:solidFill>
            <a:srgbClr val="00FF00"/>
          </a:solidFill>
          <a:ln w="38100" cap="sq">
            <a:solidFill>
              <a:srgbClr val="00FF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40" name="Oval 78"/>
          <p:cNvSpPr>
            <a:spLocks noChangeArrowheads="1"/>
          </p:cNvSpPr>
          <p:nvPr/>
        </p:nvSpPr>
        <p:spPr bwMode="auto">
          <a:xfrm>
            <a:off x="844550" y="4175125"/>
            <a:ext cx="274638" cy="287338"/>
          </a:xfrm>
          <a:prstGeom prst="ellipse">
            <a:avLst/>
          </a:prstGeom>
          <a:solidFill>
            <a:srgbClr val="00FF00"/>
          </a:solidFill>
          <a:ln w="38100" cap="sq">
            <a:solidFill>
              <a:srgbClr val="00FF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41" name="Text Box 79"/>
          <p:cNvSpPr txBox="1">
            <a:spLocks noChangeArrowheads="1"/>
          </p:cNvSpPr>
          <p:nvPr/>
        </p:nvSpPr>
        <p:spPr bwMode="auto">
          <a:xfrm>
            <a:off x="449263" y="803275"/>
            <a:ext cx="3387725" cy="366713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/>
              <a:t>The equilibrium potential of Na</a:t>
            </a:r>
            <a:r>
              <a:rPr lang="en-US" baseline="30000"/>
              <a:t>+</a:t>
            </a:r>
            <a:r>
              <a:rPr lang="en-US"/>
              <a:t> is</a:t>
            </a:r>
            <a:endParaRPr lang="en-US">
              <a:sym typeface="Symbol" pitchFamily="18" charset="2"/>
            </a:endParaRPr>
          </a:p>
        </p:txBody>
      </p:sp>
      <p:sp>
        <p:nvSpPr>
          <p:cNvPr id="3142" name="Text Box 80"/>
          <p:cNvSpPr txBox="1">
            <a:spLocks noChangeArrowheads="1"/>
          </p:cNvSpPr>
          <p:nvPr/>
        </p:nvSpPr>
        <p:spPr bwMode="auto">
          <a:xfrm>
            <a:off x="5815013" y="3567113"/>
            <a:ext cx="1581150" cy="404812"/>
          </a:xfrm>
          <a:prstGeom prst="rect">
            <a:avLst/>
          </a:prstGeom>
          <a:solidFill>
            <a:srgbClr val="800000"/>
          </a:solidFill>
          <a:ln w="38100" cap="sq">
            <a:solidFill>
              <a:srgbClr val="FFCC99"/>
            </a:solidFill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66FFFF"/>
                </a:solidFill>
              </a:rPr>
              <a:t>Depolarization</a:t>
            </a:r>
          </a:p>
        </p:txBody>
      </p:sp>
      <p:sp>
        <p:nvSpPr>
          <p:cNvPr id="3143" name="Line 81"/>
          <p:cNvSpPr>
            <a:spLocks noChangeShapeType="1"/>
          </p:cNvSpPr>
          <p:nvPr/>
        </p:nvSpPr>
        <p:spPr bwMode="auto">
          <a:xfrm>
            <a:off x="4814888" y="3735388"/>
            <a:ext cx="673100" cy="0"/>
          </a:xfrm>
          <a:prstGeom prst="line">
            <a:avLst/>
          </a:prstGeom>
          <a:noFill/>
          <a:ln w="38100" cap="sq">
            <a:solidFill>
              <a:srgbClr val="FF00FF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144" name="Line 82"/>
          <p:cNvSpPr>
            <a:spLocks noChangeShapeType="1"/>
          </p:cNvSpPr>
          <p:nvPr/>
        </p:nvSpPr>
        <p:spPr bwMode="auto">
          <a:xfrm>
            <a:off x="6810375" y="738188"/>
            <a:ext cx="0" cy="1982787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145" name="Line 83"/>
          <p:cNvSpPr>
            <a:spLocks noChangeShapeType="1"/>
          </p:cNvSpPr>
          <p:nvPr/>
        </p:nvSpPr>
        <p:spPr bwMode="auto">
          <a:xfrm>
            <a:off x="6832600" y="1641475"/>
            <a:ext cx="220345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146" name="Line 84"/>
          <p:cNvSpPr>
            <a:spLocks noChangeShapeType="1"/>
          </p:cNvSpPr>
          <p:nvPr/>
        </p:nvSpPr>
        <p:spPr bwMode="auto">
          <a:xfrm>
            <a:off x="6832600" y="2555875"/>
            <a:ext cx="792163" cy="0"/>
          </a:xfrm>
          <a:prstGeom prst="line">
            <a:avLst/>
          </a:prstGeom>
          <a:noFill/>
          <a:ln w="57150" cap="sq">
            <a:solidFill>
              <a:srgbClr val="FFCCCC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147" name="Freeform 85"/>
          <p:cNvSpPr>
            <a:spLocks/>
          </p:cNvSpPr>
          <p:nvPr/>
        </p:nvSpPr>
        <p:spPr bwMode="auto">
          <a:xfrm>
            <a:off x="7669213" y="1374775"/>
            <a:ext cx="606425" cy="1158875"/>
          </a:xfrm>
          <a:custGeom>
            <a:avLst/>
            <a:gdLst>
              <a:gd name="T0" fmla="*/ 0 w 590"/>
              <a:gd name="T1" fmla="*/ 750 h 750"/>
              <a:gd name="T2" fmla="*/ 132 w 590"/>
              <a:gd name="T3" fmla="*/ 667 h 750"/>
              <a:gd name="T4" fmla="*/ 292 w 590"/>
              <a:gd name="T5" fmla="*/ 347 h 750"/>
              <a:gd name="T6" fmla="*/ 424 w 590"/>
              <a:gd name="T7" fmla="*/ 111 h 750"/>
              <a:gd name="T8" fmla="*/ 590 w 590"/>
              <a:gd name="T9" fmla="*/ 0 h 7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90"/>
              <a:gd name="T16" fmla="*/ 0 h 750"/>
              <a:gd name="T17" fmla="*/ 590 w 590"/>
              <a:gd name="T18" fmla="*/ 750 h 7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90" h="750">
                <a:moveTo>
                  <a:pt x="0" y="750"/>
                </a:moveTo>
                <a:cubicBezTo>
                  <a:pt x="41" y="742"/>
                  <a:pt x="83" y="734"/>
                  <a:pt x="132" y="667"/>
                </a:cubicBezTo>
                <a:cubicBezTo>
                  <a:pt x="181" y="600"/>
                  <a:pt x="243" y="440"/>
                  <a:pt x="292" y="347"/>
                </a:cubicBezTo>
                <a:cubicBezTo>
                  <a:pt x="341" y="254"/>
                  <a:pt x="374" y="169"/>
                  <a:pt x="424" y="111"/>
                </a:cubicBezTo>
                <a:cubicBezTo>
                  <a:pt x="474" y="53"/>
                  <a:pt x="532" y="26"/>
                  <a:pt x="590" y="0"/>
                </a:cubicBezTo>
              </a:path>
            </a:pathLst>
          </a:custGeom>
          <a:noFill/>
          <a:ln w="57150" cap="sq" cmpd="sng">
            <a:solidFill>
              <a:srgbClr val="FFCCCC"/>
            </a:solidFill>
            <a:prstDash val="solid"/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148" name="Line 86"/>
          <p:cNvSpPr>
            <a:spLocks noChangeShapeType="1"/>
          </p:cNvSpPr>
          <p:nvPr/>
        </p:nvSpPr>
        <p:spPr bwMode="auto">
          <a:xfrm>
            <a:off x="7658100" y="1574800"/>
            <a:ext cx="0" cy="1090613"/>
          </a:xfrm>
          <a:prstGeom prst="line">
            <a:avLst/>
          </a:prstGeom>
          <a:noFill/>
          <a:ln w="19050" cap="sq">
            <a:solidFill>
              <a:srgbClr val="99CC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149" name="Text Box 87"/>
          <p:cNvSpPr txBox="1">
            <a:spLocks noChangeArrowheads="1"/>
          </p:cNvSpPr>
          <p:nvPr/>
        </p:nvSpPr>
        <p:spPr bwMode="auto">
          <a:xfrm>
            <a:off x="5945188" y="2378075"/>
            <a:ext cx="811212" cy="336550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1600"/>
              <a:t>-90 mV</a:t>
            </a:r>
          </a:p>
        </p:txBody>
      </p:sp>
      <p:sp>
        <p:nvSpPr>
          <p:cNvPr id="3150" name="Text Box 88"/>
          <p:cNvSpPr txBox="1">
            <a:spLocks noChangeArrowheads="1"/>
          </p:cNvSpPr>
          <p:nvPr/>
        </p:nvSpPr>
        <p:spPr bwMode="auto">
          <a:xfrm>
            <a:off x="6000750" y="879475"/>
            <a:ext cx="857250" cy="336550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1600"/>
              <a:t>+50 mV</a:t>
            </a:r>
          </a:p>
        </p:txBody>
      </p:sp>
      <p:sp>
        <p:nvSpPr>
          <p:cNvPr id="3151" name="Text Box 89"/>
          <p:cNvSpPr txBox="1">
            <a:spLocks noChangeArrowheads="1"/>
          </p:cNvSpPr>
          <p:nvPr/>
        </p:nvSpPr>
        <p:spPr bwMode="auto">
          <a:xfrm>
            <a:off x="7221538" y="536575"/>
            <a:ext cx="1298575" cy="581025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algn="ctr"/>
            <a:r>
              <a:rPr lang="en-US" sz="1600"/>
              <a:t>Na+ channels</a:t>
            </a:r>
          </a:p>
          <a:p>
            <a:pPr algn="ctr"/>
            <a:r>
              <a:rPr lang="en-US" sz="1600"/>
              <a:t>open</a:t>
            </a:r>
          </a:p>
        </p:txBody>
      </p:sp>
      <p:sp>
        <p:nvSpPr>
          <p:cNvPr id="3152" name="Line 90"/>
          <p:cNvSpPr>
            <a:spLocks noChangeShapeType="1"/>
          </p:cNvSpPr>
          <p:nvPr/>
        </p:nvSpPr>
        <p:spPr bwMode="auto">
          <a:xfrm flipH="1">
            <a:off x="7700963" y="1146175"/>
            <a:ext cx="66675" cy="407988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9138" y="1063625"/>
            <a:ext cx="7620000" cy="4867275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</p:pic>
      <p:sp>
        <p:nvSpPr>
          <p:cNvPr id="35843" name="Rectangle 6"/>
          <p:cNvSpPr>
            <a:spLocks noChangeArrowheads="1"/>
          </p:cNvSpPr>
          <p:nvPr/>
        </p:nvSpPr>
        <p:spPr bwMode="auto">
          <a:xfrm>
            <a:off x="2087563" y="6114355"/>
            <a:ext cx="3706464" cy="307777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 anchor="ctr">
            <a:spAutoFit/>
          </a:bodyPr>
          <a:lstStyle/>
          <a:p>
            <a:r>
              <a:rPr lang="en-US" sz="1400" b="1" dirty="0">
                <a:solidFill>
                  <a:srgbClr val="33CCFF"/>
                </a:solidFill>
                <a:hlinkClick r:id="rId4"/>
              </a:rPr>
              <a:t>kvhs.nbed.nb.ca/gallant/biology/synapse.html</a:t>
            </a:r>
            <a:r>
              <a:rPr lang="en-US" sz="1400" dirty="0">
                <a:solidFill>
                  <a:srgbClr val="33CCFF"/>
                </a:solidFill>
              </a:rPr>
              <a:t> </a:t>
            </a:r>
          </a:p>
        </p:txBody>
      </p:sp>
      <p:sp>
        <p:nvSpPr>
          <p:cNvPr id="35844" name="Text Box 7"/>
          <p:cNvSpPr txBox="1">
            <a:spLocks noChangeArrowheads="1"/>
          </p:cNvSpPr>
          <p:nvPr/>
        </p:nvSpPr>
        <p:spPr bwMode="auto">
          <a:xfrm>
            <a:off x="1798638" y="238125"/>
            <a:ext cx="5124450" cy="45720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2400" b="1" u="sng"/>
              <a:t>Synapses: Junctions between Neurons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2"/>
          <p:cNvSpPr txBox="1">
            <a:spLocks noChangeArrowheads="1"/>
          </p:cNvSpPr>
          <p:nvPr/>
        </p:nvSpPr>
        <p:spPr bwMode="auto">
          <a:xfrm>
            <a:off x="3073400" y="153988"/>
            <a:ext cx="19224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u="sng"/>
              <a:t>Ion Channels</a:t>
            </a:r>
          </a:p>
        </p:txBody>
      </p:sp>
      <p:sp>
        <p:nvSpPr>
          <p:cNvPr id="36867" name="Text Box 3"/>
          <p:cNvSpPr txBox="1">
            <a:spLocks noChangeArrowheads="1"/>
          </p:cNvSpPr>
          <p:nvPr/>
        </p:nvSpPr>
        <p:spPr bwMode="auto">
          <a:xfrm>
            <a:off x="603250" y="1949450"/>
            <a:ext cx="7251700" cy="366713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/>
              <a:t>Some channels are both ligand- and voltage-gated (e.g., the NMDA receptor)</a:t>
            </a:r>
          </a:p>
        </p:txBody>
      </p:sp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596900" y="755650"/>
            <a:ext cx="7531100" cy="1108075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dirty="0"/>
              <a:t>Ion channels can be:</a:t>
            </a:r>
          </a:p>
          <a:p>
            <a:pPr>
              <a:spcBef>
                <a:spcPct val="30000"/>
              </a:spcBef>
              <a:buFontTx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Ligand-gated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sym typeface="Symbol" pitchFamily="18" charset="2"/>
              </a:rPr>
              <a:t> opened and closed by the binding of a chemical messenger.</a:t>
            </a:r>
          </a:p>
          <a:p>
            <a:pPr>
              <a:spcBef>
                <a:spcPct val="40000"/>
              </a:spcBef>
              <a:buFontTx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sym typeface="Symbol" pitchFamily="18" charset="2"/>
              </a:rPr>
              <a:t> Voltage-gated  opened and closed by the membrane potential at the channel.</a:t>
            </a:r>
          </a:p>
        </p:txBody>
      </p:sp>
      <p:sp>
        <p:nvSpPr>
          <p:cNvPr id="36869" name="Text Box 17"/>
          <p:cNvSpPr txBox="1">
            <a:spLocks noChangeArrowheads="1"/>
          </p:cNvSpPr>
          <p:nvPr/>
        </p:nvSpPr>
        <p:spPr bwMode="auto">
          <a:xfrm>
            <a:off x="2886075" y="2735263"/>
            <a:ext cx="2236788" cy="396875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2000" b="1" u="sng"/>
              <a:t>Channel Functions</a:t>
            </a:r>
          </a:p>
        </p:txBody>
      </p:sp>
      <p:sp>
        <p:nvSpPr>
          <p:cNvPr id="36870" name="Text Box 18"/>
          <p:cNvSpPr txBox="1">
            <a:spLocks noChangeArrowheads="1"/>
          </p:cNvSpPr>
          <p:nvPr/>
        </p:nvSpPr>
        <p:spPr bwMode="auto">
          <a:xfrm>
            <a:off x="476250" y="3189288"/>
            <a:ext cx="7705725" cy="1052512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dirty="0"/>
              <a:t>Ligand-gated channels are found throughout the neuron and are responsible for:</a:t>
            </a:r>
          </a:p>
          <a:p>
            <a:pPr>
              <a:spcBef>
                <a:spcPct val="25000"/>
              </a:spcBef>
              <a:buFontTx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Maintaining the membrane potential.</a:t>
            </a:r>
          </a:p>
          <a:p>
            <a:pPr>
              <a:spcBef>
                <a:spcPct val="25000"/>
              </a:spcBef>
              <a:buFontTx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Generating the post-synaptic potentials in response to incoming action potentials</a:t>
            </a:r>
          </a:p>
        </p:txBody>
      </p:sp>
      <p:sp>
        <p:nvSpPr>
          <p:cNvPr id="36871" name="Text Box 19"/>
          <p:cNvSpPr txBox="1">
            <a:spLocks noChangeArrowheads="1"/>
          </p:cNvSpPr>
          <p:nvPr/>
        </p:nvSpPr>
        <p:spPr bwMode="auto">
          <a:xfrm>
            <a:off x="552450" y="5151438"/>
            <a:ext cx="7531100" cy="1052512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dirty="0"/>
              <a:t>Voltage-gated channels are found in the soma and axon, and are responsible for:</a:t>
            </a:r>
          </a:p>
          <a:p>
            <a:pPr>
              <a:spcBef>
                <a:spcPct val="25000"/>
              </a:spcBef>
              <a:buFontTx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Generating the action potential.</a:t>
            </a:r>
          </a:p>
          <a:p>
            <a:pPr>
              <a:spcBef>
                <a:spcPct val="25000"/>
              </a:spcBef>
              <a:buFontTx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Propagating the action potential by regeneration.</a:t>
            </a:r>
          </a:p>
        </p:txBody>
      </p:sp>
      <p:sp>
        <p:nvSpPr>
          <p:cNvPr id="36872" name="Text Box 20"/>
          <p:cNvSpPr txBox="1">
            <a:spLocks noChangeArrowheads="1"/>
          </p:cNvSpPr>
          <p:nvPr/>
        </p:nvSpPr>
        <p:spPr bwMode="auto">
          <a:xfrm>
            <a:off x="573088" y="4341813"/>
            <a:ext cx="7188200" cy="366712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/>
              <a:t>Post-synaptic potentials propagate diffusively along dendrites, and integrate.</a:t>
            </a:r>
            <a:endParaRPr lang="en-US"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3961D32F-A4FC-4E58-A9C8-BF238C1BC8C6}"/>
              </a:ext>
            </a:extLst>
          </p:cNvPr>
          <p:cNvSpPr/>
          <p:nvPr/>
        </p:nvSpPr>
        <p:spPr>
          <a:xfrm>
            <a:off x="1570720" y="1838112"/>
            <a:ext cx="5595713" cy="1960775"/>
          </a:xfrm>
          <a:prstGeom prst="rect">
            <a:avLst/>
          </a:prstGeom>
          <a:solidFill>
            <a:srgbClr val="000066"/>
          </a:solidFill>
          <a:ln w="6350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927D4C2-2E1E-4480-A811-EDCEAF601FDE}"/>
              </a:ext>
            </a:extLst>
          </p:cNvPr>
          <p:cNvSpPr txBox="1"/>
          <p:nvPr/>
        </p:nvSpPr>
        <p:spPr>
          <a:xfrm>
            <a:off x="455398" y="1032075"/>
            <a:ext cx="8029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action potential travels down the axon of the neuron using a regenerative process called </a:t>
            </a:r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saltatory conduction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25F8AEA-3779-4947-89BA-12EC530F0E2E}"/>
              </a:ext>
            </a:extLst>
          </p:cNvPr>
          <p:cNvSpPr/>
          <p:nvPr/>
        </p:nvSpPr>
        <p:spPr>
          <a:xfrm>
            <a:off x="2226788" y="2444672"/>
            <a:ext cx="820131" cy="829559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E78CB4-463F-49C8-A56E-CA5FC244110F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3046919" y="2859452"/>
            <a:ext cx="3049885" cy="27615"/>
          </a:xfrm>
          <a:prstGeom prst="line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E3421CF-7EFE-426F-B975-2E8F8CF8FD82}"/>
              </a:ext>
            </a:extLst>
          </p:cNvPr>
          <p:cNvSpPr/>
          <p:nvPr/>
        </p:nvSpPr>
        <p:spPr>
          <a:xfrm>
            <a:off x="3273161" y="2764519"/>
            <a:ext cx="546755" cy="18986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B12CC0A-F347-41EB-A953-CA59023D68E8}"/>
              </a:ext>
            </a:extLst>
          </p:cNvPr>
          <p:cNvSpPr/>
          <p:nvPr/>
        </p:nvSpPr>
        <p:spPr>
          <a:xfrm>
            <a:off x="3951890" y="2764519"/>
            <a:ext cx="546755" cy="18986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16E163C-1CB0-4C46-A9D6-547A6E001B64}"/>
              </a:ext>
            </a:extLst>
          </p:cNvPr>
          <p:cNvSpPr/>
          <p:nvPr/>
        </p:nvSpPr>
        <p:spPr>
          <a:xfrm>
            <a:off x="4640049" y="2764519"/>
            <a:ext cx="546755" cy="18986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60C4AAE-55FE-4914-AFEB-22F1439F2147}"/>
              </a:ext>
            </a:extLst>
          </p:cNvPr>
          <p:cNvSpPr/>
          <p:nvPr/>
        </p:nvSpPr>
        <p:spPr>
          <a:xfrm>
            <a:off x="5318776" y="2773946"/>
            <a:ext cx="546755" cy="18986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560D843-006D-45BC-AA90-29F10A633B8F}"/>
              </a:ext>
            </a:extLst>
          </p:cNvPr>
          <p:cNvCxnSpPr>
            <a:cxnSpLocks/>
          </p:cNvCxnSpPr>
          <p:nvPr/>
        </p:nvCxnSpPr>
        <p:spPr>
          <a:xfrm>
            <a:off x="2019965" y="2545998"/>
            <a:ext cx="224493" cy="159575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9211B50-9AF9-4FC0-977D-94671BF408CB}"/>
              </a:ext>
            </a:extLst>
          </p:cNvPr>
          <p:cNvCxnSpPr>
            <a:cxnSpLocks/>
          </p:cNvCxnSpPr>
          <p:nvPr/>
        </p:nvCxnSpPr>
        <p:spPr>
          <a:xfrm flipV="1">
            <a:off x="2019965" y="3024373"/>
            <a:ext cx="260940" cy="167162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41">
            <a:extLst>
              <a:ext uri="{FF2B5EF4-FFF2-40B4-BE49-F238E27FC236}">
                <a16:creationId xmlns:a16="http://schemas.microsoft.com/office/drawing/2014/main" id="{8EB9FBBE-334F-4645-BD5E-2CCB136544E0}"/>
              </a:ext>
            </a:extLst>
          </p:cNvPr>
          <p:cNvSpPr>
            <a:spLocks/>
          </p:cNvSpPr>
          <p:nvPr/>
        </p:nvSpPr>
        <p:spPr bwMode="auto">
          <a:xfrm flipH="1">
            <a:off x="3150403" y="2269611"/>
            <a:ext cx="198174" cy="457200"/>
          </a:xfrm>
          <a:custGeom>
            <a:avLst/>
            <a:gdLst>
              <a:gd name="T0" fmla="*/ 0 w 699"/>
              <a:gd name="T1" fmla="*/ 544 h 613"/>
              <a:gd name="T2" fmla="*/ 94 w 699"/>
              <a:gd name="T3" fmla="*/ 530 h 613"/>
              <a:gd name="T4" fmla="*/ 353 w 699"/>
              <a:gd name="T5" fmla="*/ 609 h 613"/>
              <a:gd name="T6" fmla="*/ 432 w 699"/>
              <a:gd name="T7" fmla="*/ 508 h 613"/>
              <a:gd name="T8" fmla="*/ 483 w 699"/>
              <a:gd name="T9" fmla="*/ 62 h 613"/>
              <a:gd name="T10" fmla="*/ 540 w 699"/>
              <a:gd name="T11" fmla="*/ 134 h 613"/>
              <a:gd name="T12" fmla="*/ 605 w 699"/>
              <a:gd name="T13" fmla="*/ 479 h 613"/>
              <a:gd name="T14" fmla="*/ 699 w 699"/>
              <a:gd name="T15" fmla="*/ 530 h 61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99"/>
              <a:gd name="T25" fmla="*/ 0 h 613"/>
              <a:gd name="T26" fmla="*/ 699 w 699"/>
              <a:gd name="T27" fmla="*/ 613 h 61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99" h="613">
                <a:moveTo>
                  <a:pt x="0" y="544"/>
                </a:moveTo>
                <a:cubicBezTo>
                  <a:pt x="17" y="531"/>
                  <a:pt x="35" y="519"/>
                  <a:pt x="94" y="530"/>
                </a:cubicBezTo>
                <a:cubicBezTo>
                  <a:pt x="153" y="541"/>
                  <a:pt x="297" y="613"/>
                  <a:pt x="353" y="609"/>
                </a:cubicBezTo>
                <a:cubicBezTo>
                  <a:pt x="409" y="605"/>
                  <a:pt x="410" y="599"/>
                  <a:pt x="432" y="508"/>
                </a:cubicBezTo>
                <a:cubicBezTo>
                  <a:pt x="454" y="417"/>
                  <a:pt x="465" y="124"/>
                  <a:pt x="483" y="62"/>
                </a:cubicBezTo>
                <a:cubicBezTo>
                  <a:pt x="501" y="0"/>
                  <a:pt x="520" y="64"/>
                  <a:pt x="540" y="134"/>
                </a:cubicBezTo>
                <a:cubicBezTo>
                  <a:pt x="560" y="204"/>
                  <a:pt x="579" y="413"/>
                  <a:pt x="605" y="479"/>
                </a:cubicBezTo>
                <a:cubicBezTo>
                  <a:pt x="631" y="545"/>
                  <a:pt x="665" y="537"/>
                  <a:pt x="699" y="530"/>
                </a:cubicBezTo>
              </a:path>
            </a:pathLst>
          </a:custGeom>
          <a:noFill/>
          <a:ln w="28575" cap="sq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Freeform 41">
            <a:extLst>
              <a:ext uri="{FF2B5EF4-FFF2-40B4-BE49-F238E27FC236}">
                <a16:creationId xmlns:a16="http://schemas.microsoft.com/office/drawing/2014/main" id="{3AF2EE1A-0599-4F6B-A8D8-D80C195FF631}"/>
              </a:ext>
            </a:extLst>
          </p:cNvPr>
          <p:cNvSpPr>
            <a:spLocks/>
          </p:cNvSpPr>
          <p:nvPr/>
        </p:nvSpPr>
        <p:spPr bwMode="auto">
          <a:xfrm flipH="1">
            <a:off x="3819916" y="2278374"/>
            <a:ext cx="198174" cy="457200"/>
          </a:xfrm>
          <a:custGeom>
            <a:avLst/>
            <a:gdLst>
              <a:gd name="T0" fmla="*/ 0 w 699"/>
              <a:gd name="T1" fmla="*/ 544 h 613"/>
              <a:gd name="T2" fmla="*/ 94 w 699"/>
              <a:gd name="T3" fmla="*/ 530 h 613"/>
              <a:gd name="T4" fmla="*/ 353 w 699"/>
              <a:gd name="T5" fmla="*/ 609 h 613"/>
              <a:gd name="T6" fmla="*/ 432 w 699"/>
              <a:gd name="T7" fmla="*/ 508 h 613"/>
              <a:gd name="T8" fmla="*/ 483 w 699"/>
              <a:gd name="T9" fmla="*/ 62 h 613"/>
              <a:gd name="T10" fmla="*/ 540 w 699"/>
              <a:gd name="T11" fmla="*/ 134 h 613"/>
              <a:gd name="T12" fmla="*/ 605 w 699"/>
              <a:gd name="T13" fmla="*/ 479 h 613"/>
              <a:gd name="T14" fmla="*/ 699 w 699"/>
              <a:gd name="T15" fmla="*/ 530 h 61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99"/>
              <a:gd name="T25" fmla="*/ 0 h 613"/>
              <a:gd name="T26" fmla="*/ 699 w 699"/>
              <a:gd name="T27" fmla="*/ 613 h 61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99" h="613">
                <a:moveTo>
                  <a:pt x="0" y="544"/>
                </a:moveTo>
                <a:cubicBezTo>
                  <a:pt x="17" y="531"/>
                  <a:pt x="35" y="519"/>
                  <a:pt x="94" y="530"/>
                </a:cubicBezTo>
                <a:cubicBezTo>
                  <a:pt x="153" y="541"/>
                  <a:pt x="297" y="613"/>
                  <a:pt x="353" y="609"/>
                </a:cubicBezTo>
                <a:cubicBezTo>
                  <a:pt x="409" y="605"/>
                  <a:pt x="410" y="599"/>
                  <a:pt x="432" y="508"/>
                </a:cubicBezTo>
                <a:cubicBezTo>
                  <a:pt x="454" y="417"/>
                  <a:pt x="465" y="124"/>
                  <a:pt x="483" y="62"/>
                </a:cubicBezTo>
                <a:cubicBezTo>
                  <a:pt x="501" y="0"/>
                  <a:pt x="520" y="64"/>
                  <a:pt x="540" y="134"/>
                </a:cubicBezTo>
                <a:cubicBezTo>
                  <a:pt x="560" y="204"/>
                  <a:pt x="579" y="413"/>
                  <a:pt x="605" y="479"/>
                </a:cubicBezTo>
                <a:cubicBezTo>
                  <a:pt x="631" y="545"/>
                  <a:pt x="665" y="537"/>
                  <a:pt x="699" y="530"/>
                </a:cubicBezTo>
              </a:path>
            </a:pathLst>
          </a:custGeom>
          <a:noFill/>
          <a:ln w="28575" cap="sq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Freeform 41">
            <a:extLst>
              <a:ext uri="{FF2B5EF4-FFF2-40B4-BE49-F238E27FC236}">
                <a16:creationId xmlns:a16="http://schemas.microsoft.com/office/drawing/2014/main" id="{6F7567C4-FEE5-4EEF-991A-0E49403AF985}"/>
              </a:ext>
            </a:extLst>
          </p:cNvPr>
          <p:cNvSpPr>
            <a:spLocks/>
          </p:cNvSpPr>
          <p:nvPr/>
        </p:nvSpPr>
        <p:spPr bwMode="auto">
          <a:xfrm flipH="1">
            <a:off x="4498645" y="2269611"/>
            <a:ext cx="198174" cy="457200"/>
          </a:xfrm>
          <a:custGeom>
            <a:avLst/>
            <a:gdLst>
              <a:gd name="T0" fmla="*/ 0 w 699"/>
              <a:gd name="T1" fmla="*/ 544 h 613"/>
              <a:gd name="T2" fmla="*/ 94 w 699"/>
              <a:gd name="T3" fmla="*/ 530 h 613"/>
              <a:gd name="T4" fmla="*/ 353 w 699"/>
              <a:gd name="T5" fmla="*/ 609 h 613"/>
              <a:gd name="T6" fmla="*/ 432 w 699"/>
              <a:gd name="T7" fmla="*/ 508 h 613"/>
              <a:gd name="T8" fmla="*/ 483 w 699"/>
              <a:gd name="T9" fmla="*/ 62 h 613"/>
              <a:gd name="T10" fmla="*/ 540 w 699"/>
              <a:gd name="T11" fmla="*/ 134 h 613"/>
              <a:gd name="T12" fmla="*/ 605 w 699"/>
              <a:gd name="T13" fmla="*/ 479 h 613"/>
              <a:gd name="T14" fmla="*/ 699 w 699"/>
              <a:gd name="T15" fmla="*/ 530 h 61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99"/>
              <a:gd name="T25" fmla="*/ 0 h 613"/>
              <a:gd name="T26" fmla="*/ 699 w 699"/>
              <a:gd name="T27" fmla="*/ 613 h 61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99" h="613">
                <a:moveTo>
                  <a:pt x="0" y="544"/>
                </a:moveTo>
                <a:cubicBezTo>
                  <a:pt x="17" y="531"/>
                  <a:pt x="35" y="519"/>
                  <a:pt x="94" y="530"/>
                </a:cubicBezTo>
                <a:cubicBezTo>
                  <a:pt x="153" y="541"/>
                  <a:pt x="297" y="613"/>
                  <a:pt x="353" y="609"/>
                </a:cubicBezTo>
                <a:cubicBezTo>
                  <a:pt x="409" y="605"/>
                  <a:pt x="410" y="599"/>
                  <a:pt x="432" y="508"/>
                </a:cubicBezTo>
                <a:cubicBezTo>
                  <a:pt x="454" y="417"/>
                  <a:pt x="465" y="124"/>
                  <a:pt x="483" y="62"/>
                </a:cubicBezTo>
                <a:cubicBezTo>
                  <a:pt x="501" y="0"/>
                  <a:pt x="520" y="64"/>
                  <a:pt x="540" y="134"/>
                </a:cubicBezTo>
                <a:cubicBezTo>
                  <a:pt x="560" y="204"/>
                  <a:pt x="579" y="413"/>
                  <a:pt x="605" y="479"/>
                </a:cubicBezTo>
                <a:cubicBezTo>
                  <a:pt x="631" y="545"/>
                  <a:pt x="665" y="537"/>
                  <a:pt x="699" y="530"/>
                </a:cubicBezTo>
              </a:path>
            </a:pathLst>
          </a:custGeom>
          <a:noFill/>
          <a:ln w="28575" cap="sq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Freeform 41">
            <a:extLst>
              <a:ext uri="{FF2B5EF4-FFF2-40B4-BE49-F238E27FC236}">
                <a16:creationId xmlns:a16="http://schemas.microsoft.com/office/drawing/2014/main" id="{256976A2-F18D-47A8-A8D9-83803FE00AE9}"/>
              </a:ext>
            </a:extLst>
          </p:cNvPr>
          <p:cNvSpPr>
            <a:spLocks/>
          </p:cNvSpPr>
          <p:nvPr/>
        </p:nvSpPr>
        <p:spPr bwMode="auto">
          <a:xfrm flipH="1">
            <a:off x="5186804" y="2269280"/>
            <a:ext cx="198174" cy="457200"/>
          </a:xfrm>
          <a:custGeom>
            <a:avLst/>
            <a:gdLst>
              <a:gd name="T0" fmla="*/ 0 w 699"/>
              <a:gd name="T1" fmla="*/ 544 h 613"/>
              <a:gd name="T2" fmla="*/ 94 w 699"/>
              <a:gd name="T3" fmla="*/ 530 h 613"/>
              <a:gd name="T4" fmla="*/ 353 w 699"/>
              <a:gd name="T5" fmla="*/ 609 h 613"/>
              <a:gd name="T6" fmla="*/ 432 w 699"/>
              <a:gd name="T7" fmla="*/ 508 h 613"/>
              <a:gd name="T8" fmla="*/ 483 w 699"/>
              <a:gd name="T9" fmla="*/ 62 h 613"/>
              <a:gd name="T10" fmla="*/ 540 w 699"/>
              <a:gd name="T11" fmla="*/ 134 h 613"/>
              <a:gd name="T12" fmla="*/ 605 w 699"/>
              <a:gd name="T13" fmla="*/ 479 h 613"/>
              <a:gd name="T14" fmla="*/ 699 w 699"/>
              <a:gd name="T15" fmla="*/ 530 h 61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99"/>
              <a:gd name="T25" fmla="*/ 0 h 613"/>
              <a:gd name="T26" fmla="*/ 699 w 699"/>
              <a:gd name="T27" fmla="*/ 613 h 61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99" h="613">
                <a:moveTo>
                  <a:pt x="0" y="544"/>
                </a:moveTo>
                <a:cubicBezTo>
                  <a:pt x="17" y="531"/>
                  <a:pt x="35" y="519"/>
                  <a:pt x="94" y="530"/>
                </a:cubicBezTo>
                <a:cubicBezTo>
                  <a:pt x="153" y="541"/>
                  <a:pt x="297" y="613"/>
                  <a:pt x="353" y="609"/>
                </a:cubicBezTo>
                <a:cubicBezTo>
                  <a:pt x="409" y="605"/>
                  <a:pt x="410" y="599"/>
                  <a:pt x="432" y="508"/>
                </a:cubicBezTo>
                <a:cubicBezTo>
                  <a:pt x="454" y="417"/>
                  <a:pt x="465" y="124"/>
                  <a:pt x="483" y="62"/>
                </a:cubicBezTo>
                <a:cubicBezTo>
                  <a:pt x="501" y="0"/>
                  <a:pt x="520" y="64"/>
                  <a:pt x="540" y="134"/>
                </a:cubicBezTo>
                <a:cubicBezTo>
                  <a:pt x="560" y="204"/>
                  <a:pt x="579" y="413"/>
                  <a:pt x="605" y="479"/>
                </a:cubicBezTo>
                <a:cubicBezTo>
                  <a:pt x="631" y="545"/>
                  <a:pt x="665" y="537"/>
                  <a:pt x="699" y="530"/>
                </a:cubicBezTo>
              </a:path>
            </a:pathLst>
          </a:custGeom>
          <a:noFill/>
          <a:ln w="28575" cap="sq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Freeform 41">
            <a:extLst>
              <a:ext uri="{FF2B5EF4-FFF2-40B4-BE49-F238E27FC236}">
                <a16:creationId xmlns:a16="http://schemas.microsoft.com/office/drawing/2014/main" id="{4D0E958A-936D-4D34-A036-41C6FE9F3097}"/>
              </a:ext>
            </a:extLst>
          </p:cNvPr>
          <p:cNvSpPr>
            <a:spLocks/>
          </p:cNvSpPr>
          <p:nvPr/>
        </p:nvSpPr>
        <p:spPr bwMode="auto">
          <a:xfrm flipH="1">
            <a:off x="5907844" y="2276484"/>
            <a:ext cx="198174" cy="457200"/>
          </a:xfrm>
          <a:custGeom>
            <a:avLst/>
            <a:gdLst>
              <a:gd name="T0" fmla="*/ 0 w 699"/>
              <a:gd name="T1" fmla="*/ 544 h 613"/>
              <a:gd name="T2" fmla="*/ 94 w 699"/>
              <a:gd name="T3" fmla="*/ 530 h 613"/>
              <a:gd name="T4" fmla="*/ 353 w 699"/>
              <a:gd name="T5" fmla="*/ 609 h 613"/>
              <a:gd name="T6" fmla="*/ 432 w 699"/>
              <a:gd name="T7" fmla="*/ 508 h 613"/>
              <a:gd name="T8" fmla="*/ 483 w 699"/>
              <a:gd name="T9" fmla="*/ 62 h 613"/>
              <a:gd name="T10" fmla="*/ 540 w 699"/>
              <a:gd name="T11" fmla="*/ 134 h 613"/>
              <a:gd name="T12" fmla="*/ 605 w 699"/>
              <a:gd name="T13" fmla="*/ 479 h 613"/>
              <a:gd name="T14" fmla="*/ 699 w 699"/>
              <a:gd name="T15" fmla="*/ 530 h 61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99"/>
              <a:gd name="T25" fmla="*/ 0 h 613"/>
              <a:gd name="T26" fmla="*/ 699 w 699"/>
              <a:gd name="T27" fmla="*/ 613 h 61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99" h="613">
                <a:moveTo>
                  <a:pt x="0" y="544"/>
                </a:moveTo>
                <a:cubicBezTo>
                  <a:pt x="17" y="531"/>
                  <a:pt x="35" y="519"/>
                  <a:pt x="94" y="530"/>
                </a:cubicBezTo>
                <a:cubicBezTo>
                  <a:pt x="153" y="541"/>
                  <a:pt x="297" y="613"/>
                  <a:pt x="353" y="609"/>
                </a:cubicBezTo>
                <a:cubicBezTo>
                  <a:pt x="409" y="605"/>
                  <a:pt x="410" y="599"/>
                  <a:pt x="432" y="508"/>
                </a:cubicBezTo>
                <a:cubicBezTo>
                  <a:pt x="454" y="417"/>
                  <a:pt x="465" y="124"/>
                  <a:pt x="483" y="62"/>
                </a:cubicBezTo>
                <a:cubicBezTo>
                  <a:pt x="501" y="0"/>
                  <a:pt x="520" y="64"/>
                  <a:pt x="540" y="134"/>
                </a:cubicBezTo>
                <a:cubicBezTo>
                  <a:pt x="560" y="204"/>
                  <a:pt x="579" y="413"/>
                  <a:pt x="605" y="479"/>
                </a:cubicBezTo>
                <a:cubicBezTo>
                  <a:pt x="631" y="545"/>
                  <a:pt x="665" y="537"/>
                  <a:pt x="699" y="530"/>
                </a:cubicBezTo>
              </a:path>
            </a:pathLst>
          </a:custGeom>
          <a:noFill/>
          <a:ln w="28575" cap="sq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9C8014-B9A3-4FDD-8F04-2383F1C400EB}"/>
              </a:ext>
            </a:extLst>
          </p:cNvPr>
          <p:cNvCxnSpPr/>
          <p:nvPr/>
        </p:nvCxnSpPr>
        <p:spPr>
          <a:xfrm flipV="1">
            <a:off x="6096804" y="2425287"/>
            <a:ext cx="607715" cy="443591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2417177-8568-4CF0-96F4-15675C92F321}"/>
              </a:ext>
            </a:extLst>
          </p:cNvPr>
          <p:cNvCxnSpPr/>
          <p:nvPr/>
        </p:nvCxnSpPr>
        <p:spPr>
          <a:xfrm flipV="1">
            <a:off x="6091773" y="2878404"/>
            <a:ext cx="678729" cy="8165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D5175DA-D9C2-4C56-BFD7-93DADF14081A}"/>
              </a:ext>
            </a:extLst>
          </p:cNvPr>
          <p:cNvCxnSpPr/>
          <p:nvPr/>
        </p:nvCxnSpPr>
        <p:spPr>
          <a:xfrm>
            <a:off x="6091773" y="2905521"/>
            <a:ext cx="612746" cy="413500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 41">
            <a:extLst>
              <a:ext uri="{FF2B5EF4-FFF2-40B4-BE49-F238E27FC236}">
                <a16:creationId xmlns:a16="http://schemas.microsoft.com/office/drawing/2014/main" id="{6E0B3910-3DBF-4702-9C87-A90D56EC786A}"/>
              </a:ext>
            </a:extLst>
          </p:cNvPr>
          <p:cNvSpPr>
            <a:spLocks/>
          </p:cNvSpPr>
          <p:nvPr/>
        </p:nvSpPr>
        <p:spPr bwMode="auto">
          <a:xfrm flipH="1">
            <a:off x="6605432" y="1909835"/>
            <a:ext cx="198174" cy="457200"/>
          </a:xfrm>
          <a:custGeom>
            <a:avLst/>
            <a:gdLst>
              <a:gd name="T0" fmla="*/ 0 w 699"/>
              <a:gd name="T1" fmla="*/ 544 h 613"/>
              <a:gd name="T2" fmla="*/ 94 w 699"/>
              <a:gd name="T3" fmla="*/ 530 h 613"/>
              <a:gd name="T4" fmla="*/ 353 w 699"/>
              <a:gd name="T5" fmla="*/ 609 h 613"/>
              <a:gd name="T6" fmla="*/ 432 w 699"/>
              <a:gd name="T7" fmla="*/ 508 h 613"/>
              <a:gd name="T8" fmla="*/ 483 w 699"/>
              <a:gd name="T9" fmla="*/ 62 h 613"/>
              <a:gd name="T10" fmla="*/ 540 w 699"/>
              <a:gd name="T11" fmla="*/ 134 h 613"/>
              <a:gd name="T12" fmla="*/ 605 w 699"/>
              <a:gd name="T13" fmla="*/ 479 h 613"/>
              <a:gd name="T14" fmla="*/ 699 w 699"/>
              <a:gd name="T15" fmla="*/ 530 h 61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99"/>
              <a:gd name="T25" fmla="*/ 0 h 613"/>
              <a:gd name="T26" fmla="*/ 699 w 699"/>
              <a:gd name="T27" fmla="*/ 613 h 61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99" h="613">
                <a:moveTo>
                  <a:pt x="0" y="544"/>
                </a:moveTo>
                <a:cubicBezTo>
                  <a:pt x="17" y="531"/>
                  <a:pt x="35" y="519"/>
                  <a:pt x="94" y="530"/>
                </a:cubicBezTo>
                <a:cubicBezTo>
                  <a:pt x="153" y="541"/>
                  <a:pt x="297" y="613"/>
                  <a:pt x="353" y="609"/>
                </a:cubicBezTo>
                <a:cubicBezTo>
                  <a:pt x="409" y="605"/>
                  <a:pt x="410" y="599"/>
                  <a:pt x="432" y="508"/>
                </a:cubicBezTo>
                <a:cubicBezTo>
                  <a:pt x="454" y="417"/>
                  <a:pt x="465" y="124"/>
                  <a:pt x="483" y="62"/>
                </a:cubicBezTo>
                <a:cubicBezTo>
                  <a:pt x="501" y="0"/>
                  <a:pt x="520" y="64"/>
                  <a:pt x="540" y="134"/>
                </a:cubicBezTo>
                <a:cubicBezTo>
                  <a:pt x="560" y="204"/>
                  <a:pt x="579" y="413"/>
                  <a:pt x="605" y="479"/>
                </a:cubicBezTo>
                <a:cubicBezTo>
                  <a:pt x="631" y="545"/>
                  <a:pt x="665" y="537"/>
                  <a:pt x="699" y="530"/>
                </a:cubicBezTo>
              </a:path>
            </a:pathLst>
          </a:custGeom>
          <a:noFill/>
          <a:ln w="28575" cap="sq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Freeform 41">
            <a:extLst>
              <a:ext uri="{FF2B5EF4-FFF2-40B4-BE49-F238E27FC236}">
                <a16:creationId xmlns:a16="http://schemas.microsoft.com/office/drawing/2014/main" id="{61B13CCB-897E-42F0-802E-B0C31BBAF0E7}"/>
              </a:ext>
            </a:extLst>
          </p:cNvPr>
          <p:cNvSpPr>
            <a:spLocks/>
          </p:cNvSpPr>
          <p:nvPr/>
        </p:nvSpPr>
        <p:spPr bwMode="auto">
          <a:xfrm flipH="1">
            <a:off x="6817848" y="2630851"/>
            <a:ext cx="198174" cy="457200"/>
          </a:xfrm>
          <a:custGeom>
            <a:avLst/>
            <a:gdLst>
              <a:gd name="T0" fmla="*/ 0 w 699"/>
              <a:gd name="T1" fmla="*/ 544 h 613"/>
              <a:gd name="T2" fmla="*/ 94 w 699"/>
              <a:gd name="T3" fmla="*/ 530 h 613"/>
              <a:gd name="T4" fmla="*/ 353 w 699"/>
              <a:gd name="T5" fmla="*/ 609 h 613"/>
              <a:gd name="T6" fmla="*/ 432 w 699"/>
              <a:gd name="T7" fmla="*/ 508 h 613"/>
              <a:gd name="T8" fmla="*/ 483 w 699"/>
              <a:gd name="T9" fmla="*/ 62 h 613"/>
              <a:gd name="T10" fmla="*/ 540 w 699"/>
              <a:gd name="T11" fmla="*/ 134 h 613"/>
              <a:gd name="T12" fmla="*/ 605 w 699"/>
              <a:gd name="T13" fmla="*/ 479 h 613"/>
              <a:gd name="T14" fmla="*/ 699 w 699"/>
              <a:gd name="T15" fmla="*/ 530 h 61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99"/>
              <a:gd name="T25" fmla="*/ 0 h 613"/>
              <a:gd name="T26" fmla="*/ 699 w 699"/>
              <a:gd name="T27" fmla="*/ 613 h 61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99" h="613">
                <a:moveTo>
                  <a:pt x="0" y="544"/>
                </a:moveTo>
                <a:cubicBezTo>
                  <a:pt x="17" y="531"/>
                  <a:pt x="35" y="519"/>
                  <a:pt x="94" y="530"/>
                </a:cubicBezTo>
                <a:cubicBezTo>
                  <a:pt x="153" y="541"/>
                  <a:pt x="297" y="613"/>
                  <a:pt x="353" y="609"/>
                </a:cubicBezTo>
                <a:cubicBezTo>
                  <a:pt x="409" y="605"/>
                  <a:pt x="410" y="599"/>
                  <a:pt x="432" y="508"/>
                </a:cubicBezTo>
                <a:cubicBezTo>
                  <a:pt x="454" y="417"/>
                  <a:pt x="465" y="124"/>
                  <a:pt x="483" y="62"/>
                </a:cubicBezTo>
                <a:cubicBezTo>
                  <a:pt x="501" y="0"/>
                  <a:pt x="520" y="64"/>
                  <a:pt x="540" y="134"/>
                </a:cubicBezTo>
                <a:cubicBezTo>
                  <a:pt x="560" y="204"/>
                  <a:pt x="579" y="413"/>
                  <a:pt x="605" y="479"/>
                </a:cubicBezTo>
                <a:cubicBezTo>
                  <a:pt x="631" y="545"/>
                  <a:pt x="665" y="537"/>
                  <a:pt x="699" y="530"/>
                </a:cubicBezTo>
              </a:path>
            </a:pathLst>
          </a:custGeom>
          <a:noFill/>
          <a:ln w="28575" cap="sq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Freeform 41">
            <a:extLst>
              <a:ext uri="{FF2B5EF4-FFF2-40B4-BE49-F238E27FC236}">
                <a16:creationId xmlns:a16="http://schemas.microsoft.com/office/drawing/2014/main" id="{27F06265-41D9-42E4-AC50-16023EF14523}"/>
              </a:ext>
            </a:extLst>
          </p:cNvPr>
          <p:cNvSpPr>
            <a:spLocks/>
          </p:cNvSpPr>
          <p:nvPr/>
        </p:nvSpPr>
        <p:spPr bwMode="auto">
          <a:xfrm flipH="1">
            <a:off x="6737302" y="3215999"/>
            <a:ext cx="198174" cy="457200"/>
          </a:xfrm>
          <a:custGeom>
            <a:avLst/>
            <a:gdLst>
              <a:gd name="T0" fmla="*/ 0 w 699"/>
              <a:gd name="T1" fmla="*/ 544 h 613"/>
              <a:gd name="T2" fmla="*/ 94 w 699"/>
              <a:gd name="T3" fmla="*/ 530 h 613"/>
              <a:gd name="T4" fmla="*/ 353 w 699"/>
              <a:gd name="T5" fmla="*/ 609 h 613"/>
              <a:gd name="T6" fmla="*/ 432 w 699"/>
              <a:gd name="T7" fmla="*/ 508 h 613"/>
              <a:gd name="T8" fmla="*/ 483 w 699"/>
              <a:gd name="T9" fmla="*/ 62 h 613"/>
              <a:gd name="T10" fmla="*/ 540 w 699"/>
              <a:gd name="T11" fmla="*/ 134 h 613"/>
              <a:gd name="T12" fmla="*/ 605 w 699"/>
              <a:gd name="T13" fmla="*/ 479 h 613"/>
              <a:gd name="T14" fmla="*/ 699 w 699"/>
              <a:gd name="T15" fmla="*/ 530 h 61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99"/>
              <a:gd name="T25" fmla="*/ 0 h 613"/>
              <a:gd name="T26" fmla="*/ 699 w 699"/>
              <a:gd name="T27" fmla="*/ 613 h 61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99" h="613">
                <a:moveTo>
                  <a:pt x="0" y="544"/>
                </a:moveTo>
                <a:cubicBezTo>
                  <a:pt x="17" y="531"/>
                  <a:pt x="35" y="519"/>
                  <a:pt x="94" y="530"/>
                </a:cubicBezTo>
                <a:cubicBezTo>
                  <a:pt x="153" y="541"/>
                  <a:pt x="297" y="613"/>
                  <a:pt x="353" y="609"/>
                </a:cubicBezTo>
                <a:cubicBezTo>
                  <a:pt x="409" y="605"/>
                  <a:pt x="410" y="599"/>
                  <a:pt x="432" y="508"/>
                </a:cubicBezTo>
                <a:cubicBezTo>
                  <a:pt x="454" y="417"/>
                  <a:pt x="465" y="124"/>
                  <a:pt x="483" y="62"/>
                </a:cubicBezTo>
                <a:cubicBezTo>
                  <a:pt x="501" y="0"/>
                  <a:pt x="520" y="64"/>
                  <a:pt x="540" y="134"/>
                </a:cubicBezTo>
                <a:cubicBezTo>
                  <a:pt x="560" y="204"/>
                  <a:pt x="579" y="413"/>
                  <a:pt x="605" y="479"/>
                </a:cubicBezTo>
                <a:cubicBezTo>
                  <a:pt x="631" y="545"/>
                  <a:pt x="665" y="537"/>
                  <a:pt x="699" y="530"/>
                </a:cubicBezTo>
              </a:path>
            </a:pathLst>
          </a:custGeom>
          <a:noFill/>
          <a:ln w="28575" cap="sq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lg" len="lg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302B989-E8FE-4A22-A039-46E78C9E102F}"/>
              </a:ext>
            </a:extLst>
          </p:cNvPr>
          <p:cNvSpPr txBox="1"/>
          <p:nvPr/>
        </p:nvSpPr>
        <p:spPr>
          <a:xfrm>
            <a:off x="3046919" y="3022258"/>
            <a:ext cx="620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  <a:latin typeface="+mj-lt"/>
                <a:cs typeface="Times New Roman" panose="02020603050405020304" pitchFamily="18" charset="0"/>
              </a:rPr>
              <a:t>Axon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EF7BD62-0BC8-4FC4-9391-B94DBD062E20}"/>
              </a:ext>
            </a:extLst>
          </p:cNvPr>
          <p:cNvSpPr txBox="1"/>
          <p:nvPr/>
        </p:nvSpPr>
        <p:spPr>
          <a:xfrm>
            <a:off x="3883169" y="2939040"/>
            <a:ext cx="700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  <a:latin typeface="+mj-lt"/>
                <a:cs typeface="Times New Roman" panose="02020603050405020304" pitchFamily="18" charset="0"/>
              </a:rPr>
              <a:t>Myelin</a:t>
            </a:r>
          </a:p>
          <a:p>
            <a:pPr algn="ctr"/>
            <a:r>
              <a:rPr lang="en-US" sz="1400" b="1" dirty="0">
                <a:solidFill>
                  <a:schemeClr val="bg2"/>
                </a:solidFill>
                <a:latin typeface="+mj-lt"/>
                <a:cs typeface="Times New Roman" panose="02020603050405020304" pitchFamily="18" charset="0"/>
              </a:rPr>
              <a:t>Sheath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9795A5-41BB-4EE2-8A0D-B69F34519172}"/>
              </a:ext>
            </a:extLst>
          </p:cNvPr>
          <p:cNvSpPr txBox="1"/>
          <p:nvPr/>
        </p:nvSpPr>
        <p:spPr>
          <a:xfrm>
            <a:off x="4887387" y="2957458"/>
            <a:ext cx="777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  <a:latin typeface="+mj-lt"/>
                <a:cs typeface="Times New Roman" panose="02020603050405020304" pitchFamily="18" charset="0"/>
              </a:rPr>
              <a:t>Node of</a:t>
            </a:r>
          </a:p>
          <a:p>
            <a:pPr algn="ctr"/>
            <a:r>
              <a:rPr lang="en-US" sz="1400" b="1" dirty="0">
                <a:solidFill>
                  <a:schemeClr val="bg2"/>
                </a:solidFill>
                <a:latin typeface="+mj-lt"/>
                <a:cs typeface="Times New Roman" panose="02020603050405020304" pitchFamily="18" charset="0"/>
              </a:rPr>
              <a:t>Ranvier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89CBF22-C6A2-4031-91E2-E9AA08EAE788}"/>
              </a:ext>
            </a:extLst>
          </p:cNvPr>
          <p:cNvCxnSpPr/>
          <p:nvPr/>
        </p:nvCxnSpPr>
        <p:spPr>
          <a:xfrm flipV="1">
            <a:off x="2019965" y="2269280"/>
            <a:ext cx="0" cy="276718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E6B296F-B1DA-48F6-9EA4-1AE877ECD9A2}"/>
              </a:ext>
            </a:extLst>
          </p:cNvPr>
          <p:cNvCxnSpPr/>
          <p:nvPr/>
        </p:nvCxnSpPr>
        <p:spPr>
          <a:xfrm flipH="1">
            <a:off x="1774301" y="2545998"/>
            <a:ext cx="245664" cy="187686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B4D29B7-DF86-46AC-9B2C-C2DCF5FE1FA7}"/>
              </a:ext>
            </a:extLst>
          </p:cNvPr>
          <p:cNvCxnSpPr/>
          <p:nvPr/>
        </p:nvCxnSpPr>
        <p:spPr>
          <a:xfrm flipH="1" flipV="1">
            <a:off x="1774301" y="3107954"/>
            <a:ext cx="245664" cy="83581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86F7AB3-1460-4FC8-B505-111128A53705}"/>
              </a:ext>
            </a:extLst>
          </p:cNvPr>
          <p:cNvCxnSpPr/>
          <p:nvPr/>
        </p:nvCxnSpPr>
        <p:spPr>
          <a:xfrm flipH="1">
            <a:off x="1906636" y="3167825"/>
            <a:ext cx="122832" cy="316061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A459095-4147-495D-AB02-6B26630C1A99}"/>
              </a:ext>
            </a:extLst>
          </p:cNvPr>
          <p:cNvSpPr txBox="1"/>
          <p:nvPr/>
        </p:nvSpPr>
        <p:spPr>
          <a:xfrm>
            <a:off x="668670" y="4075605"/>
            <a:ext cx="785812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Saltatory conduction allows action potential to travel over long distances without getting weaker through two mechanisms: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cs typeface="Times New Roman" panose="02020603050405020304" pitchFamily="18" charset="0"/>
              </a:rPr>
              <a:t>The </a:t>
            </a:r>
            <a:r>
              <a:rPr lang="en-US" b="1" i="1" dirty="0">
                <a:solidFill>
                  <a:srgbClr val="FF0000"/>
                </a:solidFill>
                <a:cs typeface="Times New Roman" panose="02020603050405020304" pitchFamily="18" charset="0"/>
              </a:rPr>
              <a:t>myelin sheath </a:t>
            </a:r>
            <a:r>
              <a:rPr lang="en-US" dirty="0">
                <a:cs typeface="Times New Roman" panose="02020603050405020304" pitchFamily="18" charset="0"/>
              </a:rPr>
              <a:t>acts as an insulator, preventing charge from leaking out, and allowing conduction over very long distances (e.g., from brain to spinal cord.)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cs typeface="Times New Roman" panose="02020603050405020304" pitchFamily="18" charset="0"/>
              </a:rPr>
              <a:t>The action potential is </a:t>
            </a:r>
            <a:r>
              <a:rPr lang="en-US" b="1" i="1" dirty="0">
                <a:cs typeface="Times New Roman" panose="02020603050405020304" pitchFamily="18" charset="0"/>
              </a:rPr>
              <a:t>regenerated</a:t>
            </a:r>
            <a:r>
              <a:rPr lang="en-US" dirty="0">
                <a:cs typeface="Times New Roman" panose="02020603050405020304" pitchFamily="18" charset="0"/>
              </a:rPr>
              <a:t> at each </a:t>
            </a:r>
            <a:r>
              <a:rPr lang="en-US" b="1" i="1" dirty="0">
                <a:solidFill>
                  <a:srgbClr val="FF0000"/>
                </a:solidFill>
                <a:cs typeface="Times New Roman" panose="02020603050405020304" pitchFamily="18" charset="0"/>
              </a:rPr>
              <a:t>node of Ranvier</a:t>
            </a:r>
            <a:r>
              <a:rPr lang="en-US" dirty="0">
                <a:cs typeface="Times New Roman" panose="02020603050405020304" pitchFamily="18" charset="0"/>
              </a:rPr>
              <a:t>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60294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3"/>
          <p:cNvSpPr txBox="1">
            <a:spLocks noChangeArrowheads="1"/>
          </p:cNvSpPr>
          <p:nvPr/>
        </p:nvSpPr>
        <p:spPr bwMode="auto">
          <a:xfrm>
            <a:off x="1419225" y="400050"/>
            <a:ext cx="4333875" cy="45720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2400" b="1" u="sng"/>
              <a:t>Voltage-Gated Sodium Channel</a:t>
            </a:r>
          </a:p>
        </p:txBody>
      </p:sp>
      <p:pic>
        <p:nvPicPr>
          <p:cNvPr id="37891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1475" y="1414463"/>
            <a:ext cx="5884863" cy="3081337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</p:pic>
      <p:pic>
        <p:nvPicPr>
          <p:cNvPr id="37892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16700" y="527050"/>
            <a:ext cx="2147888" cy="5780088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</p:pic>
      <p:sp>
        <p:nvSpPr>
          <p:cNvPr id="37893" name="Text Box 6"/>
          <p:cNvSpPr txBox="1">
            <a:spLocks noChangeArrowheads="1"/>
          </p:cNvSpPr>
          <p:nvPr/>
        </p:nvSpPr>
        <p:spPr bwMode="auto">
          <a:xfrm>
            <a:off x="236538" y="5934075"/>
            <a:ext cx="5614987" cy="517525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Images from: 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W.A. </a:t>
            </a:r>
            <a:r>
              <a:rPr lang="en-US" sz="1400" dirty="0" err="1">
                <a:solidFill>
                  <a:schemeClr val="accent1"/>
                </a:solidFill>
              </a:rPr>
              <a:t>Catterall</a:t>
            </a:r>
            <a:r>
              <a:rPr lang="en-US" sz="1400" dirty="0">
                <a:solidFill>
                  <a:schemeClr val="accent1"/>
                </a:solidFill>
              </a:rPr>
              <a:t> (2001) A 3D view of sodium channels, </a:t>
            </a:r>
            <a:r>
              <a:rPr lang="en-US" sz="1400" i="1" dirty="0">
                <a:solidFill>
                  <a:schemeClr val="accent1"/>
                </a:solidFill>
              </a:rPr>
              <a:t>Nature</a:t>
            </a:r>
            <a:r>
              <a:rPr lang="en-US" sz="1400" dirty="0">
                <a:solidFill>
                  <a:schemeClr val="accent1"/>
                </a:solidFill>
              </a:rPr>
              <a:t> 409: 988-991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4168239" y="1080654"/>
            <a:ext cx="4631377" cy="5568515"/>
          </a:xfrm>
          <a:prstGeom prst="rect">
            <a:avLst/>
          </a:prstGeom>
          <a:solidFill>
            <a:srgbClr val="660033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25631" y="1080655"/>
            <a:ext cx="3606311" cy="5272644"/>
          </a:xfrm>
          <a:prstGeom prst="rect">
            <a:avLst/>
          </a:prstGeom>
          <a:solidFill>
            <a:srgbClr val="660033"/>
          </a:solidFill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50530" name="Picture 2" descr="sum_exc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57" y="1454709"/>
            <a:ext cx="2505075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07846" y="6464504"/>
            <a:ext cx="29370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9999FF"/>
                </a:solidFill>
              </a:rPr>
              <a:t>http://michaeldmann.net/mann13.html</a:t>
            </a:r>
          </a:p>
        </p:txBody>
      </p:sp>
      <p:pic>
        <p:nvPicPr>
          <p:cNvPr id="150532" name="Picture 4" descr="reversal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339" y="1359457"/>
            <a:ext cx="3305175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0356" y="5593278"/>
            <a:ext cx="3179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Spatial and temporal summation</a:t>
            </a:r>
          </a:p>
          <a:p>
            <a:pPr algn="ctr"/>
            <a:r>
              <a:rPr lang="en-US" dirty="0"/>
              <a:t> of EPSPs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68239" y="5521760"/>
            <a:ext cx="4631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Dependence of EPSP and IPSP on</a:t>
            </a:r>
          </a:p>
          <a:p>
            <a:pPr algn="ctr"/>
            <a:r>
              <a:rPr lang="en-US" dirty="0"/>
              <a:t> membrane potential: Polarity reverses at</a:t>
            </a:r>
          </a:p>
          <a:p>
            <a:pPr algn="ctr"/>
            <a:r>
              <a:rPr lang="en-US" dirty="0"/>
              <a:t>the equilibrium potentials of Na</a:t>
            </a:r>
            <a:r>
              <a:rPr lang="en-US" baseline="30000" dirty="0"/>
              <a:t>+</a:t>
            </a:r>
            <a:r>
              <a:rPr lang="en-US" dirty="0"/>
              <a:t> and K</a:t>
            </a:r>
            <a:r>
              <a:rPr lang="en-US" baseline="30000" dirty="0"/>
              <a:t>+</a:t>
            </a: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2988810" y="224233"/>
            <a:ext cx="2582182" cy="52322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2800" b="1" u="sng" dirty="0"/>
              <a:t>EPSP and IPSP</a:t>
            </a:r>
          </a:p>
        </p:txBody>
      </p:sp>
    </p:spTree>
    <p:extLst>
      <p:ext uri="{BB962C8B-B14F-4D97-AF65-F5344CB8AC3E}">
        <p14:creationId xmlns:p14="http://schemas.microsoft.com/office/powerpoint/2010/main" val="4066942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/>
          <p:cNvSpPr txBox="1">
            <a:spLocks noChangeArrowheads="1"/>
          </p:cNvSpPr>
          <p:nvPr/>
        </p:nvSpPr>
        <p:spPr bwMode="auto">
          <a:xfrm>
            <a:off x="2351392" y="2168426"/>
            <a:ext cx="4441216" cy="584775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3200" b="1" u="sng" dirty="0"/>
              <a:t>Detailed Neuron Models</a:t>
            </a:r>
          </a:p>
        </p:txBody>
      </p:sp>
    </p:spTree>
    <p:extLst>
      <p:ext uri="{BB962C8B-B14F-4D97-AF65-F5344CB8AC3E}">
        <p14:creationId xmlns:p14="http://schemas.microsoft.com/office/powerpoint/2010/main" val="13954996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ChangeArrowheads="1"/>
          </p:cNvSpPr>
          <p:nvPr/>
        </p:nvSpPr>
        <p:spPr bwMode="auto">
          <a:xfrm>
            <a:off x="5751513" y="4205288"/>
            <a:ext cx="2455862" cy="2193925"/>
          </a:xfrm>
          <a:prstGeom prst="rect">
            <a:avLst/>
          </a:prstGeom>
          <a:solidFill>
            <a:srgbClr val="333300"/>
          </a:solidFill>
          <a:ln w="38100" cap="sq">
            <a:solidFill>
              <a:srgbClr val="808000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" name="Text Box 3"/>
          <p:cNvSpPr txBox="1">
            <a:spLocks noChangeArrowheads="1"/>
          </p:cNvSpPr>
          <p:nvPr/>
        </p:nvSpPr>
        <p:spPr bwMode="auto">
          <a:xfrm>
            <a:off x="979488" y="190500"/>
            <a:ext cx="68961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u="sng"/>
              <a:t>A Simple Electrical Model of the Membrane</a:t>
            </a:r>
            <a:endParaRPr lang="en-US" sz="2800" b="1" i="1" baseline="-25000"/>
          </a:p>
        </p:txBody>
      </p:sp>
      <p:sp>
        <p:nvSpPr>
          <p:cNvPr id="4101" name="Line 4"/>
          <p:cNvSpPr>
            <a:spLocks noChangeShapeType="1"/>
          </p:cNvSpPr>
          <p:nvPr/>
        </p:nvSpPr>
        <p:spPr bwMode="auto">
          <a:xfrm>
            <a:off x="804863" y="3911600"/>
            <a:ext cx="5176837" cy="11113"/>
          </a:xfrm>
          <a:prstGeom prst="line">
            <a:avLst/>
          </a:prstGeom>
          <a:noFill/>
          <a:ln w="38100" cap="sq">
            <a:solidFill>
              <a:srgbClr val="FFCCCC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102" name="Line 5"/>
          <p:cNvSpPr>
            <a:spLocks noChangeShapeType="1"/>
          </p:cNvSpPr>
          <p:nvPr/>
        </p:nvSpPr>
        <p:spPr bwMode="auto">
          <a:xfrm>
            <a:off x="700088" y="3317875"/>
            <a:ext cx="171450" cy="0"/>
          </a:xfrm>
          <a:prstGeom prst="line">
            <a:avLst/>
          </a:prstGeom>
          <a:noFill/>
          <a:ln w="38100" cap="sq">
            <a:solidFill>
              <a:srgbClr val="FFCCCC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103" name="Line 6"/>
          <p:cNvSpPr>
            <a:spLocks noChangeShapeType="1"/>
          </p:cNvSpPr>
          <p:nvPr/>
        </p:nvSpPr>
        <p:spPr bwMode="auto">
          <a:xfrm>
            <a:off x="612775" y="3240088"/>
            <a:ext cx="320675" cy="0"/>
          </a:xfrm>
          <a:prstGeom prst="line">
            <a:avLst/>
          </a:prstGeom>
          <a:noFill/>
          <a:ln w="38100" cap="sq">
            <a:solidFill>
              <a:srgbClr val="FFCCCC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104" name="Line 7"/>
          <p:cNvSpPr>
            <a:spLocks noChangeShapeType="1"/>
          </p:cNvSpPr>
          <p:nvPr/>
        </p:nvSpPr>
        <p:spPr bwMode="auto">
          <a:xfrm flipV="1">
            <a:off x="784225" y="1508125"/>
            <a:ext cx="9525" cy="1695450"/>
          </a:xfrm>
          <a:prstGeom prst="line">
            <a:avLst/>
          </a:prstGeom>
          <a:noFill/>
          <a:ln w="38100" cap="sq">
            <a:solidFill>
              <a:srgbClr val="FFCCCC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105" name="Line 8"/>
          <p:cNvSpPr>
            <a:spLocks noChangeShapeType="1"/>
          </p:cNvSpPr>
          <p:nvPr/>
        </p:nvSpPr>
        <p:spPr bwMode="auto">
          <a:xfrm>
            <a:off x="784225" y="3338513"/>
            <a:ext cx="9525" cy="574675"/>
          </a:xfrm>
          <a:prstGeom prst="line">
            <a:avLst/>
          </a:prstGeom>
          <a:noFill/>
          <a:ln w="38100" cap="sq">
            <a:solidFill>
              <a:srgbClr val="FFCCCC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106" name="Text Box 9"/>
          <p:cNvSpPr txBox="1">
            <a:spLocks noChangeArrowheads="1"/>
          </p:cNvSpPr>
          <p:nvPr/>
        </p:nvSpPr>
        <p:spPr bwMode="auto">
          <a:xfrm>
            <a:off x="471488" y="2878138"/>
            <a:ext cx="312737" cy="366712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/>
              <a:t>+</a:t>
            </a:r>
          </a:p>
        </p:txBody>
      </p:sp>
      <p:sp>
        <p:nvSpPr>
          <p:cNvPr id="4107" name="Text Box 10"/>
          <p:cNvSpPr txBox="1">
            <a:spLocks noChangeArrowheads="1"/>
          </p:cNvSpPr>
          <p:nvPr/>
        </p:nvSpPr>
        <p:spPr bwMode="auto">
          <a:xfrm>
            <a:off x="804863" y="2760663"/>
            <a:ext cx="425450" cy="366712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i="1"/>
              <a:t>E</a:t>
            </a:r>
            <a:r>
              <a:rPr lang="en-US" i="1" baseline="-25000"/>
              <a:t>K</a:t>
            </a:r>
          </a:p>
        </p:txBody>
      </p:sp>
      <p:sp>
        <p:nvSpPr>
          <p:cNvPr id="4108" name="Rectangle 11"/>
          <p:cNvSpPr>
            <a:spLocks noChangeArrowheads="1"/>
          </p:cNvSpPr>
          <p:nvPr/>
        </p:nvSpPr>
        <p:spPr bwMode="auto">
          <a:xfrm>
            <a:off x="649288" y="1917700"/>
            <a:ext cx="287337" cy="782638"/>
          </a:xfrm>
          <a:prstGeom prst="rect">
            <a:avLst/>
          </a:prstGeom>
          <a:solidFill>
            <a:srgbClr val="FF0000"/>
          </a:solidFill>
          <a:ln w="38100" cap="sq">
            <a:solidFill>
              <a:srgbClr val="FF0000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9" name="Line 12"/>
          <p:cNvSpPr>
            <a:spLocks noChangeShapeType="1"/>
          </p:cNvSpPr>
          <p:nvPr/>
        </p:nvSpPr>
        <p:spPr bwMode="auto">
          <a:xfrm>
            <a:off x="2165350" y="3206750"/>
            <a:ext cx="171450" cy="0"/>
          </a:xfrm>
          <a:prstGeom prst="line">
            <a:avLst/>
          </a:prstGeom>
          <a:noFill/>
          <a:ln w="38100" cap="sq">
            <a:solidFill>
              <a:srgbClr val="FFCCCC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110" name="Line 13"/>
          <p:cNvSpPr>
            <a:spLocks noChangeShapeType="1"/>
          </p:cNvSpPr>
          <p:nvPr/>
        </p:nvSpPr>
        <p:spPr bwMode="auto">
          <a:xfrm>
            <a:off x="2100263" y="3284538"/>
            <a:ext cx="320675" cy="0"/>
          </a:xfrm>
          <a:prstGeom prst="line">
            <a:avLst/>
          </a:prstGeom>
          <a:noFill/>
          <a:ln w="38100" cap="sq">
            <a:solidFill>
              <a:srgbClr val="FFCCCC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111" name="Line 14"/>
          <p:cNvSpPr>
            <a:spLocks noChangeShapeType="1"/>
          </p:cNvSpPr>
          <p:nvPr/>
        </p:nvSpPr>
        <p:spPr bwMode="auto">
          <a:xfrm flipV="1">
            <a:off x="2260600" y="1485900"/>
            <a:ext cx="9525" cy="1695450"/>
          </a:xfrm>
          <a:prstGeom prst="line">
            <a:avLst/>
          </a:prstGeom>
          <a:noFill/>
          <a:ln w="38100" cap="sq">
            <a:solidFill>
              <a:srgbClr val="FFCCCC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112" name="Line 15"/>
          <p:cNvSpPr>
            <a:spLocks noChangeShapeType="1"/>
          </p:cNvSpPr>
          <p:nvPr/>
        </p:nvSpPr>
        <p:spPr bwMode="auto">
          <a:xfrm>
            <a:off x="2260600" y="3316288"/>
            <a:ext cx="9525" cy="574675"/>
          </a:xfrm>
          <a:prstGeom prst="line">
            <a:avLst/>
          </a:prstGeom>
          <a:noFill/>
          <a:ln w="38100" cap="sq">
            <a:solidFill>
              <a:srgbClr val="FFCCCC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113" name="Text Box 16"/>
          <p:cNvSpPr txBox="1">
            <a:spLocks noChangeArrowheads="1"/>
          </p:cNvSpPr>
          <p:nvPr/>
        </p:nvSpPr>
        <p:spPr bwMode="auto">
          <a:xfrm>
            <a:off x="1955800" y="3275013"/>
            <a:ext cx="312738" cy="366712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/>
              <a:t>+</a:t>
            </a:r>
          </a:p>
        </p:txBody>
      </p:sp>
      <p:sp>
        <p:nvSpPr>
          <p:cNvPr id="4114" name="Text Box 17"/>
          <p:cNvSpPr txBox="1">
            <a:spLocks noChangeArrowheads="1"/>
          </p:cNvSpPr>
          <p:nvPr/>
        </p:nvSpPr>
        <p:spPr bwMode="auto">
          <a:xfrm>
            <a:off x="2281238" y="2738438"/>
            <a:ext cx="501650" cy="366712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i="1"/>
              <a:t>E</a:t>
            </a:r>
            <a:r>
              <a:rPr lang="en-US" i="1" baseline="-25000"/>
              <a:t>Na</a:t>
            </a:r>
          </a:p>
        </p:txBody>
      </p:sp>
      <p:sp>
        <p:nvSpPr>
          <p:cNvPr id="4115" name="Rectangle 18"/>
          <p:cNvSpPr>
            <a:spLocks noChangeArrowheads="1"/>
          </p:cNvSpPr>
          <p:nvPr/>
        </p:nvSpPr>
        <p:spPr bwMode="auto">
          <a:xfrm>
            <a:off x="2125663" y="1895475"/>
            <a:ext cx="287337" cy="782638"/>
          </a:xfrm>
          <a:prstGeom prst="rect">
            <a:avLst/>
          </a:prstGeom>
          <a:solidFill>
            <a:srgbClr val="00FF00"/>
          </a:solidFill>
          <a:ln w="38100" cap="sq">
            <a:solidFill>
              <a:srgbClr val="00FF00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16" name="Line 19"/>
          <p:cNvSpPr>
            <a:spLocks noChangeShapeType="1"/>
          </p:cNvSpPr>
          <p:nvPr/>
        </p:nvSpPr>
        <p:spPr bwMode="auto">
          <a:xfrm>
            <a:off x="3641725" y="3295650"/>
            <a:ext cx="171450" cy="0"/>
          </a:xfrm>
          <a:prstGeom prst="line">
            <a:avLst/>
          </a:prstGeom>
          <a:noFill/>
          <a:ln w="38100" cap="sq">
            <a:solidFill>
              <a:srgbClr val="FFCCCC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117" name="Line 20"/>
          <p:cNvSpPr>
            <a:spLocks noChangeShapeType="1"/>
          </p:cNvSpPr>
          <p:nvPr/>
        </p:nvSpPr>
        <p:spPr bwMode="auto">
          <a:xfrm>
            <a:off x="3554413" y="3217863"/>
            <a:ext cx="320675" cy="0"/>
          </a:xfrm>
          <a:prstGeom prst="line">
            <a:avLst/>
          </a:prstGeom>
          <a:noFill/>
          <a:ln w="38100" cap="sq">
            <a:solidFill>
              <a:srgbClr val="FFCCCC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118" name="Line 21"/>
          <p:cNvSpPr>
            <a:spLocks noChangeShapeType="1"/>
          </p:cNvSpPr>
          <p:nvPr/>
        </p:nvSpPr>
        <p:spPr bwMode="auto">
          <a:xfrm flipV="1">
            <a:off x="3725863" y="1485900"/>
            <a:ext cx="9525" cy="1695450"/>
          </a:xfrm>
          <a:prstGeom prst="line">
            <a:avLst/>
          </a:prstGeom>
          <a:noFill/>
          <a:ln w="38100" cap="sq">
            <a:solidFill>
              <a:srgbClr val="FFCCCC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119" name="Line 22"/>
          <p:cNvSpPr>
            <a:spLocks noChangeShapeType="1"/>
          </p:cNvSpPr>
          <p:nvPr/>
        </p:nvSpPr>
        <p:spPr bwMode="auto">
          <a:xfrm>
            <a:off x="3725863" y="3316288"/>
            <a:ext cx="9525" cy="574675"/>
          </a:xfrm>
          <a:prstGeom prst="line">
            <a:avLst/>
          </a:prstGeom>
          <a:noFill/>
          <a:ln w="38100" cap="sq">
            <a:solidFill>
              <a:srgbClr val="FFCCCC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120" name="Text Box 23"/>
          <p:cNvSpPr txBox="1">
            <a:spLocks noChangeArrowheads="1"/>
          </p:cNvSpPr>
          <p:nvPr/>
        </p:nvSpPr>
        <p:spPr bwMode="auto">
          <a:xfrm>
            <a:off x="3413125" y="2855913"/>
            <a:ext cx="312738" cy="366712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/>
              <a:t>+</a:t>
            </a:r>
          </a:p>
        </p:txBody>
      </p:sp>
      <p:sp>
        <p:nvSpPr>
          <p:cNvPr id="4121" name="Text Box 24"/>
          <p:cNvSpPr txBox="1">
            <a:spLocks noChangeArrowheads="1"/>
          </p:cNvSpPr>
          <p:nvPr/>
        </p:nvSpPr>
        <p:spPr bwMode="auto">
          <a:xfrm>
            <a:off x="3746500" y="2738438"/>
            <a:ext cx="468313" cy="366712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i="1"/>
              <a:t>E</a:t>
            </a:r>
            <a:r>
              <a:rPr lang="en-US" i="1" baseline="-25000"/>
              <a:t>Cl</a:t>
            </a:r>
          </a:p>
        </p:txBody>
      </p:sp>
      <p:sp>
        <p:nvSpPr>
          <p:cNvPr id="4122" name="Rectangle 25"/>
          <p:cNvSpPr>
            <a:spLocks noChangeArrowheads="1"/>
          </p:cNvSpPr>
          <p:nvPr/>
        </p:nvSpPr>
        <p:spPr bwMode="auto">
          <a:xfrm>
            <a:off x="3590925" y="1895475"/>
            <a:ext cx="287338" cy="782638"/>
          </a:xfrm>
          <a:prstGeom prst="rect">
            <a:avLst/>
          </a:prstGeom>
          <a:solidFill>
            <a:srgbClr val="CCFFFF"/>
          </a:solidFill>
          <a:ln w="38100" cap="sq">
            <a:solidFill>
              <a:srgbClr val="CCFFFF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23" name="Line 26"/>
          <p:cNvSpPr>
            <a:spLocks noChangeShapeType="1"/>
          </p:cNvSpPr>
          <p:nvPr/>
        </p:nvSpPr>
        <p:spPr bwMode="auto">
          <a:xfrm flipV="1">
            <a:off x="804863" y="1477963"/>
            <a:ext cx="5146675" cy="11112"/>
          </a:xfrm>
          <a:prstGeom prst="line">
            <a:avLst/>
          </a:prstGeom>
          <a:noFill/>
          <a:ln w="38100" cap="sq">
            <a:solidFill>
              <a:srgbClr val="FFCCCC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124" name="Line 27"/>
          <p:cNvSpPr>
            <a:spLocks noChangeShapeType="1"/>
          </p:cNvSpPr>
          <p:nvPr/>
        </p:nvSpPr>
        <p:spPr bwMode="auto">
          <a:xfrm>
            <a:off x="4868863" y="2746375"/>
            <a:ext cx="0" cy="1165225"/>
          </a:xfrm>
          <a:prstGeom prst="line">
            <a:avLst/>
          </a:prstGeom>
          <a:noFill/>
          <a:ln w="38100" cap="sq">
            <a:solidFill>
              <a:srgbClr val="FFCCCC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125" name="Line 28"/>
          <p:cNvSpPr>
            <a:spLocks noChangeShapeType="1"/>
          </p:cNvSpPr>
          <p:nvPr/>
        </p:nvSpPr>
        <p:spPr bwMode="auto">
          <a:xfrm>
            <a:off x="4868863" y="1501775"/>
            <a:ext cx="0" cy="1066800"/>
          </a:xfrm>
          <a:prstGeom prst="line">
            <a:avLst/>
          </a:prstGeom>
          <a:noFill/>
          <a:ln w="38100" cap="sq">
            <a:solidFill>
              <a:srgbClr val="FFCCCC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126" name="Line 29"/>
          <p:cNvSpPr>
            <a:spLocks noChangeShapeType="1"/>
          </p:cNvSpPr>
          <p:nvPr/>
        </p:nvSpPr>
        <p:spPr bwMode="auto">
          <a:xfrm>
            <a:off x="4703763" y="2568575"/>
            <a:ext cx="319087" cy="0"/>
          </a:xfrm>
          <a:prstGeom prst="line">
            <a:avLst/>
          </a:prstGeom>
          <a:noFill/>
          <a:ln w="38100" cap="sq">
            <a:solidFill>
              <a:srgbClr val="FFCCCC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127" name="Line 30"/>
          <p:cNvSpPr>
            <a:spLocks noChangeShapeType="1"/>
          </p:cNvSpPr>
          <p:nvPr/>
        </p:nvSpPr>
        <p:spPr bwMode="auto">
          <a:xfrm>
            <a:off x="4703763" y="2711450"/>
            <a:ext cx="319087" cy="0"/>
          </a:xfrm>
          <a:prstGeom prst="line">
            <a:avLst/>
          </a:prstGeom>
          <a:noFill/>
          <a:ln w="38100" cap="sq">
            <a:solidFill>
              <a:srgbClr val="FFCCCC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128" name="Line 31"/>
          <p:cNvSpPr>
            <a:spLocks noChangeShapeType="1"/>
          </p:cNvSpPr>
          <p:nvPr/>
        </p:nvSpPr>
        <p:spPr bwMode="auto">
          <a:xfrm flipV="1">
            <a:off x="1927225" y="1939925"/>
            <a:ext cx="738188" cy="606425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129" name="Text Box 32"/>
          <p:cNvSpPr txBox="1">
            <a:spLocks noChangeArrowheads="1"/>
          </p:cNvSpPr>
          <p:nvPr/>
        </p:nvSpPr>
        <p:spPr bwMode="auto">
          <a:xfrm>
            <a:off x="5100638" y="2430463"/>
            <a:ext cx="446087" cy="366712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i="1"/>
              <a:t>C</a:t>
            </a:r>
            <a:r>
              <a:rPr lang="en-US" i="1" baseline="-25000"/>
              <a:t>m</a:t>
            </a:r>
          </a:p>
        </p:txBody>
      </p:sp>
      <p:sp>
        <p:nvSpPr>
          <p:cNvPr id="4130" name="Text Box 33"/>
          <p:cNvSpPr txBox="1">
            <a:spLocks noChangeArrowheads="1"/>
          </p:cNvSpPr>
          <p:nvPr/>
        </p:nvSpPr>
        <p:spPr bwMode="auto">
          <a:xfrm>
            <a:off x="1014413" y="2111375"/>
            <a:ext cx="400050" cy="366713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i="1"/>
              <a:t>g</a:t>
            </a:r>
            <a:r>
              <a:rPr lang="en-US" i="1" baseline="-25000"/>
              <a:t>K</a:t>
            </a:r>
          </a:p>
        </p:txBody>
      </p:sp>
      <p:sp>
        <p:nvSpPr>
          <p:cNvPr id="4131" name="Text Box 34"/>
          <p:cNvSpPr txBox="1">
            <a:spLocks noChangeArrowheads="1"/>
          </p:cNvSpPr>
          <p:nvPr/>
        </p:nvSpPr>
        <p:spPr bwMode="auto">
          <a:xfrm>
            <a:off x="2544763" y="2133600"/>
            <a:ext cx="476250" cy="366713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i="1"/>
              <a:t>g</a:t>
            </a:r>
            <a:r>
              <a:rPr lang="en-US" i="1" baseline="-25000"/>
              <a:t>Na</a:t>
            </a:r>
          </a:p>
        </p:txBody>
      </p:sp>
      <p:sp>
        <p:nvSpPr>
          <p:cNvPr id="4132" name="Text Box 35"/>
          <p:cNvSpPr txBox="1">
            <a:spLocks noChangeArrowheads="1"/>
          </p:cNvSpPr>
          <p:nvPr/>
        </p:nvSpPr>
        <p:spPr bwMode="auto">
          <a:xfrm>
            <a:off x="3987800" y="2187575"/>
            <a:ext cx="442913" cy="366713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i="1"/>
              <a:t>g</a:t>
            </a:r>
            <a:r>
              <a:rPr lang="en-US" i="1" baseline="-25000"/>
              <a:t>Cl</a:t>
            </a:r>
          </a:p>
        </p:txBody>
      </p:sp>
      <p:sp>
        <p:nvSpPr>
          <p:cNvPr id="4133" name="Line 36"/>
          <p:cNvSpPr>
            <a:spLocks noChangeShapeType="1"/>
          </p:cNvSpPr>
          <p:nvPr/>
        </p:nvSpPr>
        <p:spPr bwMode="auto">
          <a:xfrm flipV="1">
            <a:off x="3403600" y="1962150"/>
            <a:ext cx="738188" cy="606425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74501" name="Text Box 37"/>
          <p:cNvSpPr txBox="1">
            <a:spLocks noChangeArrowheads="1"/>
          </p:cNvSpPr>
          <p:nvPr/>
        </p:nvSpPr>
        <p:spPr bwMode="auto">
          <a:xfrm>
            <a:off x="6002338" y="4448175"/>
            <a:ext cx="2346325" cy="182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i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I</a:t>
            </a:r>
            <a:r>
              <a:rPr lang="en-US" i="1" baseline="-2500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C</a:t>
            </a:r>
            <a:r>
              <a:rPr lang="en-US" i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 = C dV</a:t>
            </a:r>
            <a:r>
              <a:rPr lang="en-US" i="1" baseline="-2500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m </a:t>
            </a:r>
            <a:r>
              <a:rPr lang="en-US" i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/ dt</a:t>
            </a:r>
          </a:p>
          <a:p>
            <a:pPr>
              <a:spcBef>
                <a:spcPct val="25000"/>
              </a:spcBef>
              <a:defRPr/>
            </a:pPr>
            <a:r>
              <a:rPr lang="en-US" i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I</a:t>
            </a:r>
            <a:r>
              <a:rPr lang="en-US" i="1" baseline="-2500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Na</a:t>
            </a:r>
            <a:r>
              <a:rPr lang="en-US" i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  = g</a:t>
            </a:r>
            <a:r>
              <a:rPr lang="en-US" i="1" baseline="-2500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Na</a:t>
            </a:r>
            <a:r>
              <a:rPr lang="en-US" i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 ( V</a:t>
            </a:r>
            <a:r>
              <a:rPr lang="en-US" i="1" baseline="-2500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m</a:t>
            </a:r>
            <a:r>
              <a:rPr lang="en-US" i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 – V</a:t>
            </a:r>
            <a:r>
              <a:rPr lang="en-US" i="1" baseline="-2500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Na  </a:t>
            </a:r>
            <a:r>
              <a:rPr lang="en-US" i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)</a:t>
            </a:r>
          </a:p>
          <a:p>
            <a:pPr>
              <a:spcBef>
                <a:spcPct val="25000"/>
              </a:spcBef>
              <a:defRPr/>
            </a:pPr>
            <a:r>
              <a:rPr lang="en-US" i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I</a:t>
            </a:r>
            <a:r>
              <a:rPr lang="en-US" i="1" baseline="-2500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K</a:t>
            </a:r>
            <a:r>
              <a:rPr lang="en-US" i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= g</a:t>
            </a:r>
            <a:r>
              <a:rPr lang="en-US" i="1" baseline="-2500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K</a:t>
            </a:r>
            <a:r>
              <a:rPr lang="en-US" i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 ( V</a:t>
            </a:r>
            <a:r>
              <a:rPr lang="en-US" i="1" baseline="-2500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m</a:t>
            </a:r>
            <a:r>
              <a:rPr lang="en-US" i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 – V</a:t>
            </a:r>
            <a:r>
              <a:rPr lang="en-US" i="1" baseline="-2500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K  </a:t>
            </a:r>
            <a:r>
              <a:rPr lang="en-US" i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)</a:t>
            </a:r>
          </a:p>
          <a:p>
            <a:pPr>
              <a:spcBef>
                <a:spcPct val="25000"/>
              </a:spcBef>
              <a:spcAft>
                <a:spcPct val="30000"/>
              </a:spcAft>
              <a:defRPr/>
            </a:pPr>
            <a:r>
              <a:rPr lang="en-US" i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I</a:t>
            </a:r>
            <a:r>
              <a:rPr lang="en-US" i="1" baseline="-2500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Cl</a:t>
            </a:r>
            <a:r>
              <a:rPr lang="en-US" i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 = g</a:t>
            </a:r>
            <a:r>
              <a:rPr lang="en-US" i="1" baseline="-2500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Cl</a:t>
            </a:r>
            <a:r>
              <a:rPr lang="en-US" i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 ( V</a:t>
            </a:r>
            <a:r>
              <a:rPr lang="en-US" i="1" baseline="-2500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m</a:t>
            </a:r>
            <a:r>
              <a:rPr lang="en-US" i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 – V</a:t>
            </a:r>
            <a:r>
              <a:rPr lang="en-US" i="1" baseline="-2500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Cl  </a:t>
            </a:r>
            <a:r>
              <a:rPr lang="en-US" i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)</a:t>
            </a:r>
          </a:p>
          <a:p>
            <a:pPr>
              <a:spcBef>
                <a:spcPct val="25000"/>
              </a:spcBef>
              <a:spcAft>
                <a:spcPct val="30000"/>
              </a:spcAft>
              <a:defRPr/>
            </a:pPr>
            <a:r>
              <a:rPr lang="en-US" i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I</a:t>
            </a:r>
            <a:r>
              <a:rPr lang="en-US" i="1" baseline="-2500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leak</a:t>
            </a:r>
            <a:r>
              <a:rPr lang="en-US" i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 = g</a:t>
            </a:r>
            <a:r>
              <a:rPr lang="en-US" i="1" baseline="-2500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leak</a:t>
            </a:r>
            <a:r>
              <a:rPr lang="en-US" i="1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 V</a:t>
            </a:r>
            <a:r>
              <a:rPr lang="en-US" i="1" baseline="-2500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m</a:t>
            </a:r>
          </a:p>
        </p:txBody>
      </p:sp>
      <p:sp>
        <p:nvSpPr>
          <p:cNvPr id="4135" name="Line 38"/>
          <p:cNvSpPr>
            <a:spLocks noChangeShapeType="1"/>
          </p:cNvSpPr>
          <p:nvPr/>
        </p:nvSpPr>
        <p:spPr bwMode="auto">
          <a:xfrm flipV="1">
            <a:off x="1101725" y="3305175"/>
            <a:ext cx="0" cy="396875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136" name="Line 39"/>
          <p:cNvSpPr>
            <a:spLocks noChangeShapeType="1"/>
          </p:cNvSpPr>
          <p:nvPr/>
        </p:nvSpPr>
        <p:spPr bwMode="auto">
          <a:xfrm flipV="1">
            <a:off x="4054475" y="3325813"/>
            <a:ext cx="0" cy="396875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137" name="Text Box 40"/>
          <p:cNvSpPr txBox="1">
            <a:spLocks noChangeArrowheads="1"/>
          </p:cNvSpPr>
          <p:nvPr/>
        </p:nvSpPr>
        <p:spPr bwMode="auto">
          <a:xfrm>
            <a:off x="1146175" y="3322638"/>
            <a:ext cx="361950" cy="366712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i="1"/>
              <a:t>I</a:t>
            </a:r>
            <a:r>
              <a:rPr lang="en-US" i="1" baseline="-25000"/>
              <a:t>K</a:t>
            </a:r>
          </a:p>
        </p:txBody>
      </p:sp>
      <p:sp>
        <p:nvSpPr>
          <p:cNvPr id="4138" name="Text Box 41"/>
          <p:cNvSpPr txBox="1">
            <a:spLocks noChangeArrowheads="1"/>
          </p:cNvSpPr>
          <p:nvPr/>
        </p:nvSpPr>
        <p:spPr bwMode="auto">
          <a:xfrm>
            <a:off x="2700338" y="3311525"/>
            <a:ext cx="438150" cy="366713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i="1"/>
              <a:t>I</a:t>
            </a:r>
            <a:r>
              <a:rPr lang="en-US" i="1" baseline="-25000"/>
              <a:t>Na</a:t>
            </a:r>
          </a:p>
        </p:txBody>
      </p:sp>
      <p:sp>
        <p:nvSpPr>
          <p:cNvPr id="4139" name="Text Box 42"/>
          <p:cNvSpPr txBox="1">
            <a:spLocks noChangeArrowheads="1"/>
          </p:cNvSpPr>
          <p:nvPr/>
        </p:nvSpPr>
        <p:spPr bwMode="auto">
          <a:xfrm>
            <a:off x="4087813" y="3355975"/>
            <a:ext cx="404812" cy="366713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i="1"/>
              <a:t>I</a:t>
            </a:r>
            <a:r>
              <a:rPr lang="en-US" i="1" baseline="-25000"/>
              <a:t>Cl</a:t>
            </a:r>
          </a:p>
        </p:txBody>
      </p:sp>
      <p:graphicFrame>
        <p:nvGraphicFramePr>
          <p:cNvPr id="4098" name="Object 43"/>
          <p:cNvGraphicFramePr>
            <a:graphicFrameLocks noChangeAspect="1"/>
          </p:cNvGraphicFramePr>
          <p:nvPr/>
        </p:nvGraphicFramePr>
        <p:xfrm>
          <a:off x="1333500" y="4548188"/>
          <a:ext cx="3259138" cy="75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7" name="Equation" r:id="rId4" imgW="2234880" imgH="393480" progId="Equation.3">
                  <p:embed/>
                </p:oleObj>
              </mc:Choice>
              <mc:Fallback>
                <p:oleObj name="Equation" r:id="rId4" imgW="2234880" imgH="393480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3500" y="4548188"/>
                        <a:ext cx="3259138" cy="754062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40" name="Text Box 44"/>
          <p:cNvSpPr txBox="1">
            <a:spLocks noChangeArrowheads="1"/>
          </p:cNvSpPr>
          <p:nvPr/>
        </p:nvSpPr>
        <p:spPr bwMode="auto">
          <a:xfrm>
            <a:off x="7343775" y="2476500"/>
            <a:ext cx="433388" cy="366713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i="1"/>
              <a:t>V</a:t>
            </a:r>
            <a:r>
              <a:rPr lang="en-US" i="1" baseline="-25000"/>
              <a:t>m</a:t>
            </a:r>
          </a:p>
        </p:txBody>
      </p:sp>
      <p:sp>
        <p:nvSpPr>
          <p:cNvPr id="4141" name="Line 45"/>
          <p:cNvSpPr>
            <a:spLocks noChangeShapeType="1"/>
          </p:cNvSpPr>
          <p:nvPr/>
        </p:nvSpPr>
        <p:spPr bwMode="auto">
          <a:xfrm flipV="1">
            <a:off x="7535863" y="1485900"/>
            <a:ext cx="0" cy="103505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142" name="Line 46"/>
          <p:cNvSpPr>
            <a:spLocks noChangeShapeType="1"/>
          </p:cNvSpPr>
          <p:nvPr/>
        </p:nvSpPr>
        <p:spPr bwMode="auto">
          <a:xfrm flipV="1">
            <a:off x="7524750" y="2852738"/>
            <a:ext cx="0" cy="1057275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triangle" w="lg" len="lg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143" name="Text Box 47"/>
          <p:cNvSpPr txBox="1">
            <a:spLocks noChangeArrowheads="1"/>
          </p:cNvSpPr>
          <p:nvPr/>
        </p:nvSpPr>
        <p:spPr bwMode="auto">
          <a:xfrm>
            <a:off x="2660650" y="4051300"/>
            <a:ext cx="742950" cy="366713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/>
              <a:t>Inside</a:t>
            </a:r>
          </a:p>
        </p:txBody>
      </p:sp>
      <p:sp>
        <p:nvSpPr>
          <p:cNvPr id="4144" name="Text Box 48"/>
          <p:cNvSpPr txBox="1">
            <a:spLocks noChangeArrowheads="1"/>
          </p:cNvSpPr>
          <p:nvPr/>
        </p:nvSpPr>
        <p:spPr bwMode="auto">
          <a:xfrm>
            <a:off x="2517775" y="1022350"/>
            <a:ext cx="895350" cy="366713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/>
              <a:t>Outside</a:t>
            </a:r>
          </a:p>
        </p:txBody>
      </p:sp>
      <p:sp>
        <p:nvSpPr>
          <p:cNvPr id="4145" name="Line 49"/>
          <p:cNvSpPr>
            <a:spLocks noChangeShapeType="1"/>
          </p:cNvSpPr>
          <p:nvPr/>
        </p:nvSpPr>
        <p:spPr bwMode="auto">
          <a:xfrm flipV="1">
            <a:off x="417513" y="1973263"/>
            <a:ext cx="738187" cy="606425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146" name="Text Box 50"/>
          <p:cNvSpPr txBox="1">
            <a:spLocks noChangeArrowheads="1"/>
          </p:cNvSpPr>
          <p:nvPr/>
        </p:nvSpPr>
        <p:spPr bwMode="auto">
          <a:xfrm>
            <a:off x="5232400" y="3389313"/>
            <a:ext cx="361950" cy="366712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i="1"/>
              <a:t>I</a:t>
            </a:r>
            <a:r>
              <a:rPr lang="en-US" i="1" baseline="-25000"/>
              <a:t>C</a:t>
            </a:r>
          </a:p>
        </p:txBody>
      </p:sp>
      <p:sp>
        <p:nvSpPr>
          <p:cNvPr id="4147" name="Line 51"/>
          <p:cNvSpPr>
            <a:spLocks noChangeShapeType="1"/>
          </p:cNvSpPr>
          <p:nvPr/>
        </p:nvSpPr>
        <p:spPr bwMode="auto">
          <a:xfrm flipV="1">
            <a:off x="2566988" y="3281363"/>
            <a:ext cx="0" cy="396875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148" name="Line 52"/>
          <p:cNvSpPr>
            <a:spLocks noChangeShapeType="1"/>
          </p:cNvSpPr>
          <p:nvPr/>
        </p:nvSpPr>
        <p:spPr bwMode="auto">
          <a:xfrm flipV="1">
            <a:off x="5111750" y="3303588"/>
            <a:ext cx="0" cy="396875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149" name="Line 53"/>
          <p:cNvSpPr>
            <a:spLocks noChangeShapeType="1"/>
          </p:cNvSpPr>
          <p:nvPr/>
        </p:nvSpPr>
        <p:spPr bwMode="auto">
          <a:xfrm>
            <a:off x="5970588" y="1492250"/>
            <a:ext cx="11112" cy="703263"/>
          </a:xfrm>
          <a:prstGeom prst="line">
            <a:avLst/>
          </a:prstGeom>
          <a:noFill/>
          <a:ln w="38100" cap="sq">
            <a:solidFill>
              <a:srgbClr val="FFCCCC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150" name="Line 54"/>
          <p:cNvSpPr>
            <a:spLocks noChangeShapeType="1"/>
          </p:cNvSpPr>
          <p:nvPr/>
        </p:nvSpPr>
        <p:spPr bwMode="auto">
          <a:xfrm flipH="1">
            <a:off x="5981700" y="2724150"/>
            <a:ext cx="0" cy="1187450"/>
          </a:xfrm>
          <a:prstGeom prst="line">
            <a:avLst/>
          </a:prstGeom>
          <a:noFill/>
          <a:ln w="38100" cap="sq">
            <a:solidFill>
              <a:srgbClr val="FFCCCC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151" name="Rectangle 55"/>
          <p:cNvSpPr>
            <a:spLocks noChangeArrowheads="1"/>
          </p:cNvSpPr>
          <p:nvPr/>
        </p:nvSpPr>
        <p:spPr bwMode="auto">
          <a:xfrm>
            <a:off x="5826125" y="1919288"/>
            <a:ext cx="287338" cy="782637"/>
          </a:xfrm>
          <a:prstGeom prst="rect">
            <a:avLst/>
          </a:prstGeom>
          <a:solidFill>
            <a:srgbClr val="FFCC00"/>
          </a:solidFill>
          <a:ln w="38100" cap="sq">
            <a:solidFill>
              <a:srgbClr val="FFCC00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52" name="Text Box 56"/>
          <p:cNvSpPr txBox="1">
            <a:spLocks noChangeArrowheads="1"/>
          </p:cNvSpPr>
          <p:nvPr/>
        </p:nvSpPr>
        <p:spPr bwMode="auto">
          <a:xfrm>
            <a:off x="6200775" y="2254250"/>
            <a:ext cx="554038" cy="366713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i="1"/>
              <a:t>g</a:t>
            </a:r>
            <a:r>
              <a:rPr lang="en-US" i="1" baseline="-25000"/>
              <a:t>leak</a:t>
            </a:r>
          </a:p>
        </p:txBody>
      </p:sp>
      <p:sp>
        <p:nvSpPr>
          <p:cNvPr id="4153" name="Line 57"/>
          <p:cNvSpPr>
            <a:spLocks noChangeShapeType="1"/>
          </p:cNvSpPr>
          <p:nvPr/>
        </p:nvSpPr>
        <p:spPr bwMode="auto">
          <a:xfrm flipV="1">
            <a:off x="6191250" y="3302000"/>
            <a:ext cx="0" cy="396875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154" name="Text Box 58"/>
          <p:cNvSpPr txBox="1">
            <a:spLocks noChangeArrowheads="1"/>
          </p:cNvSpPr>
          <p:nvPr/>
        </p:nvSpPr>
        <p:spPr bwMode="auto">
          <a:xfrm>
            <a:off x="6267450" y="3389313"/>
            <a:ext cx="515938" cy="366712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i="1"/>
              <a:t>I</a:t>
            </a:r>
            <a:r>
              <a:rPr lang="en-US" i="1" baseline="-25000"/>
              <a:t>leak</a:t>
            </a:r>
          </a:p>
        </p:txBody>
      </p:sp>
      <p:sp>
        <p:nvSpPr>
          <p:cNvPr id="4155" name="Text Box 59"/>
          <p:cNvSpPr txBox="1">
            <a:spLocks noChangeArrowheads="1"/>
          </p:cNvSpPr>
          <p:nvPr/>
        </p:nvSpPr>
        <p:spPr bwMode="auto">
          <a:xfrm>
            <a:off x="468313" y="3221038"/>
            <a:ext cx="309562" cy="366712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>
                <a:sym typeface="Symbol" pitchFamily="18" charset="2"/>
              </a:rPr>
              <a:t></a:t>
            </a:r>
          </a:p>
        </p:txBody>
      </p:sp>
      <p:sp>
        <p:nvSpPr>
          <p:cNvPr id="4156" name="Text Box 60"/>
          <p:cNvSpPr txBox="1">
            <a:spLocks noChangeArrowheads="1"/>
          </p:cNvSpPr>
          <p:nvPr/>
        </p:nvSpPr>
        <p:spPr bwMode="auto">
          <a:xfrm>
            <a:off x="1962150" y="2873375"/>
            <a:ext cx="309563" cy="366713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>
                <a:sym typeface="Symbol" pitchFamily="18" charset="2"/>
              </a:rPr>
              <a:t></a:t>
            </a:r>
          </a:p>
        </p:txBody>
      </p:sp>
      <p:sp>
        <p:nvSpPr>
          <p:cNvPr id="4157" name="Text Box 61"/>
          <p:cNvSpPr txBox="1">
            <a:spLocks noChangeArrowheads="1"/>
          </p:cNvSpPr>
          <p:nvPr/>
        </p:nvSpPr>
        <p:spPr bwMode="auto">
          <a:xfrm>
            <a:off x="3425825" y="3228975"/>
            <a:ext cx="309563" cy="366713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>
                <a:sym typeface="Symbol" pitchFamily="18" charset="2"/>
              </a:rPr>
              <a:t></a:t>
            </a:r>
          </a:p>
        </p:txBody>
      </p:sp>
      <p:sp>
        <p:nvSpPr>
          <p:cNvPr id="4158" name="Text Box 62"/>
          <p:cNvSpPr txBox="1">
            <a:spLocks noChangeArrowheads="1"/>
          </p:cNvSpPr>
          <p:nvPr/>
        </p:nvSpPr>
        <p:spPr bwMode="auto">
          <a:xfrm>
            <a:off x="463550" y="5575300"/>
            <a:ext cx="4946650" cy="641350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/>
              <a:t>Membrane potential changes in response to changes</a:t>
            </a:r>
          </a:p>
          <a:p>
            <a:r>
              <a:rPr lang="en-US"/>
              <a:t> in the ionic conductances based on channel activity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200406" y="982853"/>
          <a:ext cx="8802688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1" name="Equation" r:id="rId4" imgW="3911400" imgH="393480" progId="Equation.3">
                  <p:embed/>
                </p:oleObj>
              </mc:Choice>
              <mc:Fallback>
                <p:oleObj name="Equation" r:id="rId4" imgW="3911400" imgH="3934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406" y="982853"/>
                        <a:ext cx="8802688" cy="1089025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1365250" y="266700"/>
            <a:ext cx="61245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u="sng"/>
              <a:t>Action Potential: The Hodgkin-Huxley Model</a:t>
            </a:r>
          </a:p>
        </p:txBody>
      </p:sp>
      <p:sp>
        <p:nvSpPr>
          <p:cNvPr id="5127" name="AutoShape 7"/>
          <p:cNvSpPr>
            <a:spLocks noChangeArrowheads="1"/>
          </p:cNvSpPr>
          <p:nvPr/>
        </p:nvSpPr>
        <p:spPr bwMode="auto">
          <a:xfrm>
            <a:off x="1732344" y="1132078"/>
            <a:ext cx="1035050" cy="904875"/>
          </a:xfrm>
          <a:prstGeom prst="roundRect">
            <a:avLst>
              <a:gd name="adj" fmla="val 16667"/>
            </a:avLst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8" name="AutoShape 8"/>
          <p:cNvSpPr>
            <a:spLocks noChangeArrowheads="1"/>
          </p:cNvSpPr>
          <p:nvPr/>
        </p:nvSpPr>
        <p:spPr bwMode="auto">
          <a:xfrm>
            <a:off x="4473956" y="1133666"/>
            <a:ext cx="673100" cy="904875"/>
          </a:xfrm>
          <a:prstGeom prst="roundRect">
            <a:avLst>
              <a:gd name="adj" fmla="val 16667"/>
            </a:avLst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9" name="AutoShape 9"/>
          <p:cNvSpPr>
            <a:spLocks noChangeArrowheads="1"/>
          </p:cNvSpPr>
          <p:nvPr/>
        </p:nvSpPr>
        <p:spPr bwMode="auto">
          <a:xfrm>
            <a:off x="6732969" y="1124141"/>
            <a:ext cx="319087" cy="904875"/>
          </a:xfrm>
          <a:prstGeom prst="roundRect">
            <a:avLst>
              <a:gd name="adj" fmla="val 16667"/>
            </a:avLst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30" name="Line 10"/>
          <p:cNvSpPr>
            <a:spLocks noChangeShapeType="1"/>
          </p:cNvSpPr>
          <p:nvPr/>
        </p:nvSpPr>
        <p:spPr bwMode="auto">
          <a:xfrm>
            <a:off x="2272094" y="2036953"/>
            <a:ext cx="0" cy="309563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131" name="Line 11"/>
          <p:cNvSpPr>
            <a:spLocks noChangeShapeType="1"/>
          </p:cNvSpPr>
          <p:nvPr/>
        </p:nvSpPr>
        <p:spPr bwMode="auto">
          <a:xfrm>
            <a:off x="4805744" y="2068703"/>
            <a:ext cx="0" cy="309563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132" name="Line 12"/>
          <p:cNvSpPr>
            <a:spLocks noChangeShapeType="1"/>
          </p:cNvSpPr>
          <p:nvPr/>
        </p:nvSpPr>
        <p:spPr bwMode="auto">
          <a:xfrm>
            <a:off x="6920294" y="2059178"/>
            <a:ext cx="0" cy="309563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133" name="Text Box 13"/>
          <p:cNvSpPr txBox="1">
            <a:spLocks noChangeArrowheads="1"/>
          </p:cNvSpPr>
          <p:nvPr/>
        </p:nvSpPr>
        <p:spPr bwMode="auto">
          <a:xfrm>
            <a:off x="1486281" y="2379853"/>
            <a:ext cx="1762125" cy="854075"/>
          </a:xfrm>
          <a:prstGeom prst="rect">
            <a:avLst/>
          </a:prstGeom>
          <a:solidFill>
            <a:srgbClr val="993300"/>
          </a:solidFill>
          <a:ln w="28575" cap="sq">
            <a:solidFill>
              <a:srgbClr val="FF0000"/>
            </a:solidFill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algn="ctr"/>
            <a:r>
              <a:rPr lang="en-US" sz="1600"/>
              <a:t>Na conductance</a:t>
            </a:r>
          </a:p>
          <a:p>
            <a:pPr algn="ctr"/>
            <a:r>
              <a:rPr lang="en-US" sz="1600">
                <a:solidFill>
                  <a:srgbClr val="66FFFF"/>
                </a:solidFill>
              </a:rPr>
              <a:t>Voltage-dependent</a:t>
            </a:r>
          </a:p>
          <a:p>
            <a:pPr algn="ctr"/>
            <a:r>
              <a:rPr lang="en-US" sz="1600">
                <a:solidFill>
                  <a:srgbClr val="66FFFF"/>
                </a:solidFill>
              </a:rPr>
              <a:t>Time-varying</a:t>
            </a:r>
          </a:p>
        </p:txBody>
      </p:sp>
      <p:sp>
        <p:nvSpPr>
          <p:cNvPr id="5134" name="Text Box 14"/>
          <p:cNvSpPr txBox="1">
            <a:spLocks noChangeArrowheads="1"/>
          </p:cNvSpPr>
          <p:nvPr/>
        </p:nvSpPr>
        <p:spPr bwMode="auto">
          <a:xfrm>
            <a:off x="4019931" y="2402078"/>
            <a:ext cx="1762125" cy="854075"/>
          </a:xfrm>
          <a:prstGeom prst="rect">
            <a:avLst/>
          </a:prstGeom>
          <a:solidFill>
            <a:srgbClr val="993300"/>
          </a:solidFill>
          <a:ln w="28575" cap="sq">
            <a:solidFill>
              <a:srgbClr val="FF0000"/>
            </a:solidFill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algn="ctr"/>
            <a:r>
              <a:rPr lang="en-US" sz="1600"/>
              <a:t>K conductance</a:t>
            </a:r>
          </a:p>
          <a:p>
            <a:pPr algn="ctr"/>
            <a:r>
              <a:rPr lang="en-US" sz="1600">
                <a:solidFill>
                  <a:srgbClr val="66FFFF"/>
                </a:solidFill>
              </a:rPr>
              <a:t>Voltage-dependent</a:t>
            </a:r>
          </a:p>
          <a:p>
            <a:pPr algn="ctr"/>
            <a:r>
              <a:rPr lang="en-US" sz="1600">
                <a:solidFill>
                  <a:srgbClr val="66FFFF"/>
                </a:solidFill>
              </a:rPr>
              <a:t>Time-varying</a:t>
            </a:r>
          </a:p>
        </p:txBody>
      </p:sp>
      <p:sp>
        <p:nvSpPr>
          <p:cNvPr id="5135" name="Text Box 15"/>
          <p:cNvSpPr txBox="1">
            <a:spLocks noChangeArrowheads="1"/>
          </p:cNvSpPr>
          <p:nvPr/>
        </p:nvSpPr>
        <p:spPr bwMode="auto">
          <a:xfrm>
            <a:off x="6178931" y="2390966"/>
            <a:ext cx="1689100" cy="609600"/>
          </a:xfrm>
          <a:prstGeom prst="rect">
            <a:avLst/>
          </a:prstGeom>
          <a:solidFill>
            <a:srgbClr val="993300"/>
          </a:solidFill>
          <a:ln w="28575" cap="sq">
            <a:solidFill>
              <a:srgbClr val="FF0000"/>
            </a:solidFill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pPr algn="ctr"/>
            <a:r>
              <a:rPr lang="en-US" sz="1600"/>
              <a:t>Misc conductance</a:t>
            </a:r>
          </a:p>
          <a:p>
            <a:pPr algn="ctr"/>
            <a:r>
              <a:rPr lang="en-US" sz="1600">
                <a:solidFill>
                  <a:srgbClr val="66FFFF"/>
                </a:solidFill>
              </a:rPr>
              <a:t>Fixed</a:t>
            </a:r>
          </a:p>
        </p:txBody>
      </p:sp>
      <p:sp>
        <p:nvSpPr>
          <p:cNvPr id="5136" name="Text Box 16"/>
          <p:cNvSpPr txBox="1">
            <a:spLocks noChangeArrowheads="1"/>
          </p:cNvSpPr>
          <p:nvPr/>
        </p:nvSpPr>
        <p:spPr bwMode="auto">
          <a:xfrm>
            <a:off x="4845431" y="3062478"/>
            <a:ext cx="184150" cy="155575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endParaRPr lang="en-US" sz="9600">
              <a:latin typeface="Abadi MT Condensed" pitchFamily="34" charset="0"/>
              <a:sym typeface="Symbol" pitchFamily="18" charset="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7472" y="3666744"/>
            <a:ext cx="77251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</a:t>
            </a:r>
            <a:r>
              <a:rPr lang="en-US" dirty="0"/>
              <a:t>, </a:t>
            </a:r>
            <a:r>
              <a:rPr lang="en-US" i="1" dirty="0"/>
              <a:t>h</a:t>
            </a:r>
            <a:r>
              <a:rPr lang="en-US" dirty="0"/>
              <a:t> and </a:t>
            </a:r>
            <a:r>
              <a:rPr lang="en-US" i="1" dirty="0"/>
              <a:t>n</a:t>
            </a:r>
            <a:r>
              <a:rPr lang="en-US" dirty="0"/>
              <a:t> are called </a:t>
            </a:r>
            <a:r>
              <a:rPr lang="en-US" dirty="0">
                <a:solidFill>
                  <a:srgbClr val="00FFFF"/>
                </a:solidFill>
              </a:rPr>
              <a:t>gating variables</a:t>
            </a:r>
          </a:p>
          <a:p>
            <a:endParaRPr lang="en-US" dirty="0"/>
          </a:p>
          <a:p>
            <a:r>
              <a:rPr lang="en-US" dirty="0"/>
              <a:t>They parameterize how the sodium and potassium </a:t>
            </a:r>
            <a:r>
              <a:rPr lang="en-US" dirty="0" err="1"/>
              <a:t>conductances</a:t>
            </a:r>
            <a:r>
              <a:rPr lang="en-US" dirty="0"/>
              <a:t> change with time</a:t>
            </a:r>
          </a:p>
          <a:p>
            <a:r>
              <a:rPr lang="en-US" dirty="0"/>
              <a:t>  and membrane potential.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3" name="Object 3"/>
          <p:cNvGraphicFramePr>
            <a:graphicFrameLocks noChangeAspect="1"/>
          </p:cNvGraphicFramePr>
          <p:nvPr/>
        </p:nvGraphicFramePr>
        <p:xfrm>
          <a:off x="521209" y="2097903"/>
          <a:ext cx="3346703" cy="62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753" name="Equation" r:id="rId4" imgW="1955520" imgH="393480" progId="Equation.3">
                  <p:embed/>
                </p:oleObj>
              </mc:Choice>
              <mc:Fallback>
                <p:oleObj name="Equation" r:id="rId4" imgW="1955520" imgH="3934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209" y="2097903"/>
                        <a:ext cx="3346703" cy="62135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" name="Object 4"/>
          <p:cNvGraphicFramePr>
            <a:graphicFrameLocks noChangeAspect="1"/>
          </p:cNvGraphicFramePr>
          <p:nvPr/>
        </p:nvGraphicFramePr>
        <p:xfrm>
          <a:off x="493776" y="1054048"/>
          <a:ext cx="3136392" cy="6227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754" name="Equation" r:id="rId6" imgW="1765080" imgH="393480" progId="Equation.3">
                  <p:embed/>
                </p:oleObj>
              </mc:Choice>
              <mc:Fallback>
                <p:oleObj name="Equation" r:id="rId6" imgW="1765080" imgH="3934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776" y="1054048"/>
                        <a:ext cx="3136392" cy="622786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5" name="Object 5"/>
          <p:cNvGraphicFramePr>
            <a:graphicFrameLocks noChangeAspect="1"/>
          </p:cNvGraphicFramePr>
          <p:nvPr/>
        </p:nvGraphicFramePr>
        <p:xfrm>
          <a:off x="539495" y="2917069"/>
          <a:ext cx="3072385" cy="6484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755" name="Equation" r:id="rId8" imgW="1765080" imgH="393480" progId="Equation.3">
                  <p:embed/>
                </p:oleObj>
              </mc:Choice>
              <mc:Fallback>
                <p:oleObj name="Equation" r:id="rId8" imgW="1765080" imgH="3934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495" y="2917069"/>
                        <a:ext cx="3072385" cy="648443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816610" y="211836"/>
            <a:ext cx="797987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u="sng" dirty="0"/>
              <a:t>The Hodgkin-Huxley Model: Dynamics of Gating Variables</a:t>
            </a:r>
          </a:p>
        </p:txBody>
      </p:sp>
      <p:sp>
        <p:nvSpPr>
          <p:cNvPr id="5136" name="Text Box 16"/>
          <p:cNvSpPr txBox="1">
            <a:spLocks noChangeArrowheads="1"/>
          </p:cNvSpPr>
          <p:nvPr/>
        </p:nvSpPr>
        <p:spPr bwMode="auto">
          <a:xfrm>
            <a:off x="4854575" y="2952750"/>
            <a:ext cx="184150" cy="155575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endParaRPr lang="en-US" sz="9600">
              <a:latin typeface="Abadi MT Condensed" pitchFamily="34" charset="0"/>
              <a:sym typeface="Symbol" pitchFamily="18" charset="2"/>
            </a:endParaRPr>
          </a:p>
        </p:txBody>
      </p:sp>
      <p:sp>
        <p:nvSpPr>
          <p:cNvPr id="5137" name="AutoShape 17"/>
          <p:cNvSpPr>
            <a:spLocks/>
          </p:cNvSpPr>
          <p:nvPr/>
        </p:nvSpPr>
        <p:spPr bwMode="auto">
          <a:xfrm>
            <a:off x="4115499" y="2076641"/>
            <a:ext cx="285750" cy="1507807"/>
          </a:xfrm>
          <a:prstGeom prst="rightBrace">
            <a:avLst>
              <a:gd name="adj1" fmla="val 53009"/>
              <a:gd name="adj2" fmla="val 50000"/>
            </a:avLst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38" name="AutoShape 18"/>
          <p:cNvSpPr>
            <a:spLocks/>
          </p:cNvSpPr>
          <p:nvPr/>
        </p:nvSpPr>
        <p:spPr bwMode="auto">
          <a:xfrm>
            <a:off x="4130929" y="980694"/>
            <a:ext cx="152400" cy="825500"/>
          </a:xfrm>
          <a:prstGeom prst="rightBrace">
            <a:avLst>
              <a:gd name="adj1" fmla="val 45139"/>
              <a:gd name="adj2" fmla="val 50000"/>
            </a:avLst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39" name="Text Box 19"/>
          <p:cNvSpPr txBox="1">
            <a:spLocks noChangeArrowheads="1"/>
          </p:cNvSpPr>
          <p:nvPr/>
        </p:nvSpPr>
        <p:spPr bwMode="auto">
          <a:xfrm>
            <a:off x="4524629" y="2640394"/>
            <a:ext cx="2349500" cy="365125"/>
          </a:xfrm>
          <a:prstGeom prst="rect">
            <a:avLst/>
          </a:prstGeom>
          <a:solidFill>
            <a:srgbClr val="333300"/>
          </a:solidFill>
          <a:ln w="28575" cap="sq">
            <a:solidFill>
              <a:srgbClr val="99CC00"/>
            </a:solidFill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1600"/>
              <a:t>Na conductance dynamics</a:t>
            </a:r>
          </a:p>
        </p:txBody>
      </p:sp>
      <p:sp>
        <p:nvSpPr>
          <p:cNvPr id="5140" name="Text Box 20"/>
          <p:cNvSpPr txBox="1">
            <a:spLocks noChangeArrowheads="1"/>
          </p:cNvSpPr>
          <p:nvPr/>
        </p:nvSpPr>
        <p:spPr bwMode="auto">
          <a:xfrm>
            <a:off x="4488053" y="1157669"/>
            <a:ext cx="2259013" cy="365125"/>
          </a:xfrm>
          <a:prstGeom prst="rect">
            <a:avLst/>
          </a:prstGeom>
          <a:solidFill>
            <a:srgbClr val="333300"/>
          </a:solidFill>
          <a:ln w="28575" cap="sq">
            <a:solidFill>
              <a:srgbClr val="99CC00"/>
            </a:solidFill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1600"/>
              <a:t>K conductance dynamics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350010" y="6263640"/>
            <a:ext cx="5213350" cy="304800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1400" dirty="0">
                <a:hlinkClick r:id="rId10"/>
              </a:rPr>
              <a:t>http://ece-www.colorado.edu/~ecen4831/HHsumWWW/HHsum.html</a:t>
            </a:r>
            <a:r>
              <a:rPr lang="en-US" sz="1400" dirty="0"/>
              <a:t> </a:t>
            </a:r>
          </a:p>
        </p:txBody>
      </p:sp>
      <p:graphicFrame>
        <p:nvGraphicFramePr>
          <p:cNvPr id="22" name="Object 6"/>
          <p:cNvGraphicFramePr>
            <a:graphicFrameLocks noChangeAspect="1"/>
          </p:cNvGraphicFramePr>
          <p:nvPr/>
        </p:nvGraphicFramePr>
        <p:xfrm>
          <a:off x="588582" y="4286418"/>
          <a:ext cx="2419794" cy="119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756" name="Equation" r:id="rId11" imgW="1803240" imgH="736560" progId="Equation.3">
                  <p:embed/>
                </p:oleObj>
              </mc:Choice>
              <mc:Fallback>
                <p:oleObj name="Equation" r:id="rId11" imgW="1803240" imgH="73656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582" y="4286418"/>
                        <a:ext cx="2419794" cy="119083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808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7"/>
          <p:cNvGraphicFramePr>
            <a:graphicFrameLocks noChangeAspect="1"/>
          </p:cNvGraphicFramePr>
          <p:nvPr/>
        </p:nvGraphicFramePr>
        <p:xfrm>
          <a:off x="3582924" y="4297045"/>
          <a:ext cx="2381250" cy="117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757" name="Equation" r:id="rId13" imgW="1790640" imgH="736560" progId="Equation.3">
                  <p:embed/>
                </p:oleObj>
              </mc:Choice>
              <mc:Fallback>
                <p:oleObj name="Equation" r:id="rId13" imgW="1790640" imgH="73656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2924" y="4297045"/>
                        <a:ext cx="2381250" cy="117951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808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8"/>
          <p:cNvGraphicFramePr>
            <a:graphicFrameLocks noChangeAspect="1"/>
          </p:cNvGraphicFramePr>
          <p:nvPr/>
        </p:nvGraphicFramePr>
        <p:xfrm>
          <a:off x="6492050" y="4290314"/>
          <a:ext cx="2322512" cy="116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758" name="Equation" r:id="rId15" imgW="1765080" imgH="736560" progId="Equation.3">
                  <p:embed/>
                </p:oleObj>
              </mc:Choice>
              <mc:Fallback>
                <p:oleObj name="Equation" r:id="rId15" imgW="1765080" imgH="73656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2050" y="4290314"/>
                        <a:ext cx="2322512" cy="116681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808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12"/>
          <p:cNvSpPr>
            <a:spLocks noChangeArrowheads="1"/>
          </p:cNvSpPr>
          <p:nvPr/>
        </p:nvSpPr>
        <p:spPr bwMode="auto">
          <a:xfrm>
            <a:off x="662750" y="6043168"/>
            <a:ext cx="4422775" cy="30480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1400" dirty="0"/>
              <a:t>See also: </a:t>
            </a:r>
            <a:r>
              <a:rPr lang="en-US" sz="1400" dirty="0">
                <a:hlinkClick r:id="rId17"/>
              </a:rPr>
              <a:t>http://www.klab.caltech.edu/~stemmler/sec1.html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731520" y="5786586"/>
            <a:ext cx="62179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18"/>
              </a:rPr>
              <a:t>http://icwww.epfl.ch/~gerstner//SPNM/node14.html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512064" y="3758184"/>
            <a:ext cx="2247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Voltage Dependence</a:t>
            </a:r>
            <a:r>
              <a:rPr lang="en-US" b="1" dirty="0"/>
              <a:t>: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3" name="Object 3"/>
          <p:cNvGraphicFramePr>
            <a:graphicFrameLocks noChangeAspect="1"/>
          </p:cNvGraphicFramePr>
          <p:nvPr/>
        </p:nvGraphicFramePr>
        <p:xfrm>
          <a:off x="1338707" y="1245807"/>
          <a:ext cx="1325563" cy="68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33" name="Equation" r:id="rId4" imgW="774360" imgH="431640" progId="Equation.3">
                  <p:embed/>
                </p:oleObj>
              </mc:Choice>
              <mc:Fallback>
                <p:oleObj name="Equation" r:id="rId4" imgW="774360" imgH="4316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8707" y="1245807"/>
                        <a:ext cx="1325563" cy="681037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6" name="Text Box 16"/>
          <p:cNvSpPr txBox="1">
            <a:spLocks noChangeArrowheads="1"/>
          </p:cNvSpPr>
          <p:nvPr/>
        </p:nvSpPr>
        <p:spPr bwMode="auto">
          <a:xfrm>
            <a:off x="4854575" y="2952750"/>
            <a:ext cx="184150" cy="1555750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endParaRPr lang="en-US" sz="9600">
              <a:latin typeface="Abadi MT Condensed" pitchFamily="34" charset="0"/>
              <a:sym typeface="Symbol" pitchFamily="18" charset="2"/>
            </a:endParaRPr>
          </a:p>
        </p:txBody>
      </p:sp>
      <p:graphicFrame>
        <p:nvGraphicFramePr>
          <p:cNvPr id="18" name="Object 3"/>
          <p:cNvGraphicFramePr>
            <a:graphicFrameLocks noChangeAspect="1"/>
          </p:cNvGraphicFramePr>
          <p:nvPr/>
        </p:nvGraphicFramePr>
        <p:xfrm>
          <a:off x="6543548" y="1217613"/>
          <a:ext cx="1323975" cy="68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34" name="Equation" r:id="rId6" imgW="774360" imgH="431640" progId="Equation.3">
                  <p:embed/>
                </p:oleObj>
              </mc:Choice>
              <mc:Fallback>
                <p:oleObj name="Equation" r:id="rId6" imgW="774360" imgH="43164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3548" y="1217613"/>
                        <a:ext cx="1323975" cy="681037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3"/>
          <p:cNvGraphicFramePr>
            <a:graphicFrameLocks noChangeAspect="1"/>
          </p:cNvGraphicFramePr>
          <p:nvPr/>
        </p:nvGraphicFramePr>
        <p:xfrm>
          <a:off x="3922713" y="1217994"/>
          <a:ext cx="1498600" cy="68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35" name="Equation" r:id="rId8" imgW="876240" imgH="431640" progId="Equation.3">
                  <p:embed/>
                </p:oleObj>
              </mc:Choice>
              <mc:Fallback>
                <p:oleObj name="Equation" r:id="rId8" imgW="876240" imgH="431640" progId="Equation.3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2713" y="1217994"/>
                        <a:ext cx="1498600" cy="681037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484632" y="246888"/>
            <a:ext cx="8430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equations for </a:t>
            </a:r>
            <a:r>
              <a:rPr lang="en-US" i="1" dirty="0"/>
              <a:t>m</a:t>
            </a:r>
            <a:r>
              <a:rPr lang="en-US" dirty="0"/>
              <a:t>, </a:t>
            </a:r>
            <a:r>
              <a:rPr lang="en-US" i="1" dirty="0"/>
              <a:t>h</a:t>
            </a:r>
            <a:r>
              <a:rPr lang="en-US" dirty="0"/>
              <a:t> and </a:t>
            </a:r>
            <a:r>
              <a:rPr lang="en-US" i="1" dirty="0"/>
              <a:t>n</a:t>
            </a:r>
            <a:r>
              <a:rPr lang="en-US" dirty="0"/>
              <a:t> can be rewritten in terms of steady states and time constants</a:t>
            </a:r>
          </a:p>
          <a:p>
            <a:r>
              <a:rPr lang="en-US" i="1" dirty="0"/>
              <a:t>  </a:t>
            </a:r>
            <a:r>
              <a:rPr lang="en-US" dirty="0"/>
              <a:t>dependent upon </a:t>
            </a:r>
            <a:r>
              <a:rPr lang="en-US" i="1" dirty="0" err="1"/>
              <a:t>V</a:t>
            </a:r>
            <a:r>
              <a:rPr lang="en-US" i="1" baseline="-25000" dirty="0" err="1"/>
              <a:t>m</a:t>
            </a:r>
            <a:endParaRPr lang="en-US" i="1" baseline="-25000" dirty="0"/>
          </a:p>
        </p:txBody>
      </p:sp>
      <p:sp>
        <p:nvSpPr>
          <p:cNvPr id="28" name="Text Box 10"/>
          <p:cNvSpPr txBox="1">
            <a:spLocks noChangeArrowheads="1"/>
          </p:cNvSpPr>
          <p:nvPr/>
        </p:nvSpPr>
        <p:spPr bwMode="auto">
          <a:xfrm>
            <a:off x="274320" y="2327021"/>
            <a:ext cx="2686050" cy="366713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dirty="0"/>
              <a:t>Steady-State Gating Value:</a:t>
            </a:r>
          </a:p>
        </p:txBody>
      </p:sp>
      <p:graphicFrame>
        <p:nvGraphicFramePr>
          <p:cNvPr id="148490" name="Object 10"/>
          <p:cNvGraphicFramePr>
            <a:graphicFrameLocks noChangeAspect="1"/>
          </p:cNvGraphicFramePr>
          <p:nvPr/>
        </p:nvGraphicFramePr>
        <p:xfrm>
          <a:off x="2985072" y="2195830"/>
          <a:ext cx="4330128" cy="7574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36" name="Equation" r:id="rId10" imgW="2654280" imgH="469800" progId="Equation.3">
                  <p:embed/>
                </p:oleObj>
              </mc:Choice>
              <mc:Fallback>
                <p:oleObj name="Equation" r:id="rId10" imgW="2654280" imgH="46980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5072" y="2195830"/>
                        <a:ext cx="4330128" cy="75744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 Box 11"/>
          <p:cNvSpPr txBox="1">
            <a:spLocks noChangeArrowheads="1"/>
          </p:cNvSpPr>
          <p:nvPr/>
        </p:nvSpPr>
        <p:spPr bwMode="auto">
          <a:xfrm>
            <a:off x="634302" y="3230287"/>
            <a:ext cx="2279650" cy="366713"/>
          </a:xfrm>
          <a:prstGeom prst="rect">
            <a:avLst/>
          </a:prstGeom>
          <a:noFill/>
          <a:ln w="28575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dirty="0"/>
              <a:t>Gating Time Constant:</a:t>
            </a:r>
          </a:p>
        </p:txBody>
      </p:sp>
      <p:graphicFrame>
        <p:nvGraphicFramePr>
          <p:cNvPr id="148492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2672135"/>
              </p:ext>
            </p:extLst>
          </p:nvPr>
        </p:nvGraphicFramePr>
        <p:xfrm>
          <a:off x="2960370" y="3103898"/>
          <a:ext cx="2283333" cy="689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37" name="Equation" r:id="rId12" imgW="1434960" imgH="444240" progId="Equation.3">
                  <p:embed/>
                </p:oleObj>
              </mc:Choice>
              <mc:Fallback>
                <p:oleObj name="Equation" r:id="rId12" imgW="1434960" imgH="44424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0370" y="3103898"/>
                        <a:ext cx="2283333" cy="6895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35496" y="3971481"/>
            <a:ext cx="7380287" cy="2378075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</p:pic>
      <p:sp>
        <p:nvSpPr>
          <p:cNvPr id="31" name="Rectangle 4"/>
          <p:cNvSpPr>
            <a:spLocks noChangeArrowheads="1"/>
          </p:cNvSpPr>
          <p:nvPr/>
        </p:nvSpPr>
        <p:spPr bwMode="auto">
          <a:xfrm>
            <a:off x="536194" y="6349556"/>
            <a:ext cx="5213350" cy="304800"/>
          </a:xfrm>
          <a:prstGeom prst="rect">
            <a:avLst/>
          </a:prstGeom>
          <a:noFill/>
          <a:ln w="381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1400" dirty="0">
                <a:hlinkClick r:id="rId15"/>
              </a:rPr>
              <a:t>http://ece-www.colorado.edu/~ecen4831/HHsumWWW/HHsum.html</a:t>
            </a:r>
            <a:r>
              <a:rPr lang="en-US" sz="1400" dirty="0"/>
              <a:t> 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816610" y="211836"/>
            <a:ext cx="716093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u="sng" dirty="0"/>
              <a:t>The Hodgkin-Huxley Model: Conductance Dynamics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5127" y="828951"/>
            <a:ext cx="32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Sodium conductance </a:t>
            </a:r>
            <a:r>
              <a:rPr lang="en-US" i="1" dirty="0"/>
              <a:t>= </a:t>
            </a:r>
            <a:r>
              <a:rPr lang="en-US" i="1" dirty="0" err="1"/>
              <a:t>g</a:t>
            </a:r>
            <a:r>
              <a:rPr lang="en-US" i="1" baseline="-25000" dirty="0" err="1"/>
              <a:t>Na</a:t>
            </a:r>
            <a:r>
              <a:rPr lang="en-US" i="1" dirty="0"/>
              <a:t> m</a:t>
            </a:r>
            <a:r>
              <a:rPr lang="en-US" i="1" baseline="30000" dirty="0"/>
              <a:t>3</a:t>
            </a:r>
            <a:r>
              <a:rPr lang="en-US" i="1" dirty="0"/>
              <a:t>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4617" y="1354468"/>
            <a:ext cx="840069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complementary forms for </a:t>
            </a:r>
            <a:r>
              <a:rPr lang="en-US" dirty="0">
                <a:sym typeface="Symbol"/>
              </a:rPr>
              <a:t></a:t>
            </a:r>
            <a:r>
              <a:rPr lang="en-US" i="1" baseline="-25000" dirty="0">
                <a:sym typeface="Symbol"/>
              </a:rPr>
              <a:t>m</a:t>
            </a:r>
            <a:r>
              <a:rPr lang="en-US" dirty="0">
                <a:sym typeface="Symbol"/>
              </a:rPr>
              <a:t> , </a:t>
            </a:r>
            <a:r>
              <a:rPr lang="en-US" i="1" baseline="-25000" dirty="0">
                <a:sym typeface="Symbol"/>
              </a:rPr>
              <a:t>m</a:t>
            </a:r>
            <a:r>
              <a:rPr lang="en-US" dirty="0">
                <a:sym typeface="Symbol"/>
              </a:rPr>
              <a:t> vs. </a:t>
            </a:r>
            <a:r>
              <a:rPr lang="en-US" i="1" baseline="-25000" dirty="0">
                <a:sym typeface="Symbol"/>
              </a:rPr>
              <a:t>h</a:t>
            </a:r>
            <a:r>
              <a:rPr lang="en-US" dirty="0">
                <a:sym typeface="Symbol"/>
              </a:rPr>
              <a:t> , </a:t>
            </a:r>
            <a:r>
              <a:rPr lang="en-US" i="1" baseline="-25000" dirty="0">
                <a:sym typeface="Symbol"/>
              </a:rPr>
              <a:t>h</a:t>
            </a:r>
            <a:r>
              <a:rPr lang="en-US" dirty="0">
                <a:sym typeface="Symbol"/>
              </a:rPr>
              <a:t> (previous slide) ensure that:</a:t>
            </a:r>
          </a:p>
          <a:p>
            <a:endParaRPr lang="en-US" i="1" dirty="0">
              <a:solidFill>
                <a:schemeClr val="accent1">
                  <a:lumMod val="60000"/>
                  <a:lumOff val="40000"/>
                </a:schemeClr>
              </a:solidFill>
              <a:sym typeface="Symbol"/>
            </a:endParaRPr>
          </a:p>
          <a:p>
            <a:pPr>
              <a:buFont typeface="Arial" pitchFamily="34" charset="0"/>
              <a:buChar char="•"/>
            </a:pPr>
            <a:r>
              <a:rPr lang="en-US" i="1" dirty="0">
                <a:solidFill>
                  <a:schemeClr val="accent1">
                    <a:lumMod val="60000"/>
                    <a:lumOff val="40000"/>
                  </a:schemeClr>
                </a:solidFill>
                <a:sym typeface="Symbol"/>
              </a:rPr>
              <a:t> m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sym typeface="Symbol"/>
              </a:rPr>
              <a:t> increases with increasing 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Symbol"/>
              </a:rPr>
              <a:t>V</a:t>
            </a:r>
            <a:r>
              <a:rPr lang="en-US" i="1" baseline="-25000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Symbol"/>
              </a:rPr>
              <a:t>m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sym typeface="Symbol"/>
              </a:rPr>
              <a:t>       Sodium conductance increases with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Symbol"/>
              </a:rPr>
              <a:t>V</a:t>
            </a:r>
            <a:r>
              <a:rPr lang="en-US" i="1" baseline="-25000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Symbol"/>
              </a:rPr>
              <a:t>m</a:t>
            </a:r>
            <a:endParaRPr lang="en-US" i="1" baseline="-25000" dirty="0">
              <a:solidFill>
                <a:schemeClr val="accent1">
                  <a:lumMod val="60000"/>
                  <a:lumOff val="40000"/>
                </a:schemeClr>
              </a:solidFill>
              <a:sym typeface="Symbol"/>
            </a:endParaRPr>
          </a:p>
          <a:p>
            <a:pPr>
              <a:buFont typeface="Arial" pitchFamily="34" charset="0"/>
              <a:buChar char="•"/>
            </a:pPr>
            <a:r>
              <a:rPr lang="en-US" i="1" dirty="0">
                <a:solidFill>
                  <a:schemeClr val="accent1">
                    <a:lumMod val="60000"/>
                    <a:lumOff val="40000"/>
                  </a:schemeClr>
                </a:solidFill>
                <a:sym typeface="Symbol"/>
              </a:rPr>
              <a:t> h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sym typeface="Symbol"/>
              </a:rPr>
              <a:t> decreases with increasing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Symbol"/>
              </a:rPr>
              <a:t>V</a:t>
            </a:r>
            <a:r>
              <a:rPr lang="en-US" i="1" baseline="-25000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Symbol"/>
              </a:rPr>
              <a:t>m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sym typeface="Symbol"/>
              </a:rPr>
              <a:t>        Sodium conductance decreases with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Symbol"/>
              </a:rPr>
              <a:t>V</a:t>
            </a:r>
            <a:r>
              <a:rPr lang="en-US" i="1" baseline="-25000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Symbol"/>
              </a:rPr>
              <a:t>m</a:t>
            </a:r>
            <a:endParaRPr lang="en-US" i="1" baseline="-25000" dirty="0">
              <a:solidFill>
                <a:schemeClr val="accent1">
                  <a:lumMod val="60000"/>
                  <a:lumOff val="40000"/>
                </a:schemeClr>
              </a:solidFill>
              <a:sym typeface="Symbol"/>
            </a:endParaRPr>
          </a:p>
          <a:p>
            <a:endParaRPr lang="en-US" i="1" dirty="0">
              <a:solidFill>
                <a:schemeClr val="accent1">
                  <a:lumMod val="60000"/>
                  <a:lumOff val="40000"/>
                </a:schemeClr>
              </a:solidFill>
              <a:sym typeface="Symbol"/>
            </a:endParaRPr>
          </a:p>
          <a:p>
            <a:r>
              <a:rPr lang="en-US" dirty="0">
                <a:sym typeface="Symbol"/>
              </a:rPr>
              <a:t>But the </a:t>
            </a:r>
            <a:r>
              <a:rPr lang="en-US" i="1" u="sng" dirty="0">
                <a:sym typeface="Symbol"/>
              </a:rPr>
              <a:t>timing</a:t>
            </a:r>
            <a:r>
              <a:rPr lang="en-US" dirty="0">
                <a:sym typeface="Symbol"/>
              </a:rPr>
              <a:t> of the two effects is different because </a:t>
            </a: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sym typeface="Symbol"/>
            </a:endParaRPr>
          </a:p>
          <a:p>
            <a:pPr>
              <a:buFont typeface="Arial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sym typeface="Symbol"/>
              </a:rPr>
              <a:t> </a:t>
            </a:r>
            <a:r>
              <a:rPr lang="en-US" i="1" baseline="-25000" dirty="0">
                <a:solidFill>
                  <a:schemeClr val="accent1">
                    <a:lumMod val="60000"/>
                    <a:lumOff val="40000"/>
                  </a:schemeClr>
                </a:solidFill>
                <a:sym typeface="Symbol"/>
              </a:rPr>
              <a:t>m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sym typeface="Symbol"/>
              </a:rPr>
              <a:t> , </a:t>
            </a:r>
            <a:r>
              <a:rPr lang="en-US" i="1" baseline="-25000" dirty="0">
                <a:solidFill>
                  <a:schemeClr val="accent1">
                    <a:lumMod val="60000"/>
                    <a:lumOff val="40000"/>
                  </a:schemeClr>
                </a:solidFill>
                <a:sym typeface="Symbol"/>
              </a:rPr>
              <a:t>m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sym typeface="Symbol"/>
              </a:rPr>
              <a:t> vs. </a:t>
            </a:r>
            <a:r>
              <a:rPr lang="en-US" i="1" baseline="-25000" dirty="0">
                <a:solidFill>
                  <a:schemeClr val="accent1">
                    <a:lumMod val="60000"/>
                    <a:lumOff val="40000"/>
                  </a:schemeClr>
                </a:solidFill>
                <a:sym typeface="Symbol"/>
              </a:rPr>
              <a:t>h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sym typeface="Symbol"/>
              </a:rPr>
              <a:t> , </a:t>
            </a:r>
            <a:r>
              <a:rPr lang="en-US" i="1" baseline="-25000" dirty="0">
                <a:solidFill>
                  <a:schemeClr val="accent1">
                    <a:lumMod val="60000"/>
                    <a:lumOff val="40000"/>
                  </a:schemeClr>
                </a:solidFill>
                <a:sym typeface="Symbol"/>
              </a:rPr>
              <a:t>h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sym typeface="Symbol"/>
              </a:rPr>
              <a:t> are themselves functions of </a:t>
            </a:r>
            <a:r>
              <a:rPr lang="en-US" i="1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Symbol"/>
              </a:rPr>
              <a:t>V</a:t>
            </a:r>
            <a:r>
              <a:rPr lang="en-US" i="1" baseline="-25000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Symbol"/>
              </a:rPr>
              <a:t>m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sym typeface="Symbol"/>
              </a:rPr>
              <a:t> with different parameters</a:t>
            </a:r>
          </a:p>
          <a:p>
            <a:pPr>
              <a:buFont typeface="Arial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sym typeface="Symbol"/>
              </a:rPr>
              <a:t> The growth curves for both are nonlinear with saturation effects.</a:t>
            </a:r>
          </a:p>
          <a:p>
            <a:pPr>
              <a:buFont typeface="Arial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sym typeface="Symbol"/>
              </a:rPr>
              <a:t> </a:t>
            </a:r>
            <a:r>
              <a:rPr lang="en-US" i="1" dirty="0">
                <a:solidFill>
                  <a:schemeClr val="accent1">
                    <a:lumMod val="60000"/>
                    <a:lumOff val="40000"/>
                  </a:schemeClr>
                </a:solidFill>
                <a:sym typeface="Symbol"/>
              </a:rPr>
              <a:t>m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sym typeface="Symbol"/>
              </a:rPr>
              <a:t> enters the conductance as </a:t>
            </a:r>
            <a:r>
              <a:rPr lang="en-US" i="1" dirty="0">
                <a:solidFill>
                  <a:schemeClr val="accent1">
                    <a:lumMod val="60000"/>
                    <a:lumOff val="40000"/>
                  </a:schemeClr>
                </a:solidFill>
                <a:sym typeface="Symbol"/>
              </a:rPr>
              <a:t>m</a:t>
            </a:r>
            <a:r>
              <a:rPr lang="en-US" baseline="30000" dirty="0">
                <a:solidFill>
                  <a:schemeClr val="accent1">
                    <a:lumMod val="60000"/>
                    <a:lumOff val="40000"/>
                  </a:schemeClr>
                </a:solidFill>
                <a:sym typeface="Symbol"/>
              </a:rPr>
              <a:t>3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sym typeface="Symbol"/>
              </a:rPr>
              <a:t> but </a:t>
            </a:r>
            <a:r>
              <a:rPr lang="en-US" i="1" dirty="0">
                <a:solidFill>
                  <a:schemeClr val="accent1">
                    <a:lumMod val="60000"/>
                    <a:lumOff val="40000"/>
                  </a:schemeClr>
                </a:solidFill>
                <a:sym typeface="Symbol"/>
              </a:rPr>
              <a:t>h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sym typeface="Symbol"/>
              </a:rPr>
              <a:t> only as </a:t>
            </a:r>
            <a:r>
              <a:rPr lang="en-US" i="1" dirty="0">
                <a:solidFill>
                  <a:schemeClr val="accent1">
                    <a:lumMod val="60000"/>
                    <a:lumOff val="40000"/>
                  </a:schemeClr>
                </a:solidFill>
                <a:sym typeface="Symbol"/>
              </a:rPr>
              <a:t>h</a:t>
            </a:r>
            <a:r>
              <a:rPr lang="en-US" baseline="30000" dirty="0">
                <a:solidFill>
                  <a:schemeClr val="accent1">
                    <a:lumMod val="60000"/>
                    <a:lumOff val="40000"/>
                  </a:schemeClr>
                </a:solidFill>
                <a:sym typeface="Symbol"/>
              </a:rPr>
              <a:t>1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sym typeface="Symbol"/>
              </a:rPr>
              <a:t>.</a:t>
            </a: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sym typeface="Symbol"/>
            </a:endParaRPr>
          </a:p>
          <a:p>
            <a:r>
              <a:rPr lang="en-US" dirty="0">
                <a:sym typeface="Symbol"/>
              </a:rPr>
              <a:t>Thus, the net effect is an initial rapid rise in Sodium conductance (due to </a:t>
            </a:r>
            <a:r>
              <a:rPr lang="en-US" i="1" dirty="0">
                <a:sym typeface="Symbol"/>
              </a:rPr>
              <a:t>m</a:t>
            </a:r>
            <a:r>
              <a:rPr lang="en-US" baseline="30000" dirty="0">
                <a:sym typeface="Symbol"/>
              </a:rPr>
              <a:t>3</a:t>
            </a:r>
            <a:r>
              <a:rPr lang="en-US" dirty="0">
                <a:sym typeface="Symbol"/>
              </a:rPr>
              <a:t> and low </a:t>
            </a:r>
            <a:r>
              <a:rPr lang="en-US" i="1" dirty="0">
                <a:sym typeface="Symbol"/>
              </a:rPr>
              <a:t></a:t>
            </a:r>
            <a:r>
              <a:rPr lang="en-US" i="1" baseline="-25000" dirty="0">
                <a:sym typeface="Symbol"/>
              </a:rPr>
              <a:t>m</a:t>
            </a:r>
            <a:r>
              <a:rPr lang="en-US" dirty="0">
                <a:sym typeface="Symbol"/>
              </a:rPr>
              <a:t>) </a:t>
            </a:r>
          </a:p>
          <a:p>
            <a:r>
              <a:rPr lang="en-US" dirty="0">
                <a:sym typeface="Symbol"/>
              </a:rPr>
              <a:t> and then a decrease (because of </a:t>
            </a:r>
            <a:r>
              <a:rPr lang="en-US" i="1" dirty="0">
                <a:sym typeface="Symbol"/>
              </a:rPr>
              <a:t>h </a:t>
            </a:r>
            <a:r>
              <a:rPr lang="en-US" dirty="0">
                <a:sym typeface="Symbol"/>
              </a:rPr>
              <a:t>and </a:t>
            </a:r>
            <a:r>
              <a:rPr lang="en-US" dirty="0" err="1">
                <a:sym typeface="Symbol"/>
              </a:rPr>
              <a:t>larger</a:t>
            </a:r>
            <a:r>
              <a:rPr lang="en-US" i="1" dirty="0" err="1">
                <a:sym typeface="Symbol"/>
              </a:rPr>
              <a:t></a:t>
            </a:r>
            <a:r>
              <a:rPr lang="en-US" i="1" baseline="-25000" dirty="0" err="1">
                <a:sym typeface="Symbol"/>
              </a:rPr>
              <a:t>h</a:t>
            </a:r>
            <a:r>
              <a:rPr lang="en-US" dirty="0">
                <a:sym typeface="Symbol"/>
              </a:rPr>
              <a:t>), mimicking the actual behavior of </a:t>
            </a:r>
          </a:p>
          <a:p>
            <a:r>
              <a:rPr lang="en-US" dirty="0">
                <a:sym typeface="Symbol"/>
              </a:rPr>
              <a:t> Sodium channels.</a:t>
            </a:r>
          </a:p>
          <a:p>
            <a:endParaRPr lang="en-US" dirty="0">
              <a:sym typeface="Symbol"/>
            </a:endParaRPr>
          </a:p>
          <a:p>
            <a:endParaRPr lang="en-US" dirty="0">
              <a:sym typeface="Symbo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5637" y="5379930"/>
            <a:ext cx="75999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Pottasium</a:t>
            </a:r>
            <a:r>
              <a:rPr lang="en-US" b="1" u="sng" dirty="0"/>
              <a:t> conductance </a:t>
            </a:r>
            <a:r>
              <a:rPr lang="en-US" i="1" dirty="0"/>
              <a:t>= </a:t>
            </a:r>
            <a:r>
              <a:rPr lang="en-US" i="1" dirty="0" err="1"/>
              <a:t>g</a:t>
            </a:r>
            <a:r>
              <a:rPr lang="en-US" i="1" baseline="-25000" dirty="0" err="1"/>
              <a:t>K</a:t>
            </a:r>
            <a:r>
              <a:rPr lang="en-US" i="1" dirty="0"/>
              <a:t> n</a:t>
            </a:r>
            <a:r>
              <a:rPr lang="en-US" i="1" baseline="30000" dirty="0"/>
              <a:t>4 </a:t>
            </a:r>
            <a:r>
              <a:rPr lang="en-US" i="1" dirty="0"/>
              <a:t> </a:t>
            </a:r>
            <a:r>
              <a:rPr lang="en-US" dirty="0"/>
              <a:t>is simpler, and just activates slowly, leading to</a:t>
            </a:r>
          </a:p>
          <a:p>
            <a:r>
              <a:rPr lang="en-US" i="1" dirty="0"/>
              <a:t> </a:t>
            </a:r>
            <a:r>
              <a:rPr lang="en-US" dirty="0" err="1"/>
              <a:t>hyperpolarization</a:t>
            </a:r>
            <a:r>
              <a:rPr lang="en-US" dirty="0"/>
              <a:t> and the refractory period, but the decreasing </a:t>
            </a:r>
            <a:r>
              <a:rPr lang="en-US" i="1" dirty="0" err="1"/>
              <a:t>V</a:t>
            </a:r>
            <a:r>
              <a:rPr lang="en-US" i="1" baseline="-25000" dirty="0" err="1"/>
              <a:t>m</a:t>
            </a:r>
            <a:r>
              <a:rPr lang="en-US" dirty="0"/>
              <a:t> eventually</a:t>
            </a:r>
          </a:p>
          <a:p>
            <a:r>
              <a:rPr lang="en-US" dirty="0"/>
              <a:t> brings </a:t>
            </a:r>
            <a:r>
              <a:rPr lang="en-US" i="1" dirty="0"/>
              <a:t>n</a:t>
            </a:r>
            <a:r>
              <a:rPr lang="en-US" dirty="0"/>
              <a:t> back down to 0 because its steady-state value at low voltage is near 0.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1274849" y="1916846"/>
            <a:ext cx="29497" cy="3785419"/>
          </a:xfrm>
          <a:prstGeom prst="line">
            <a:avLst/>
          </a:prstGeom>
          <a:noFill/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 flipV="1">
            <a:off x="1038875" y="5436794"/>
            <a:ext cx="6666271" cy="29497"/>
          </a:xfrm>
          <a:prstGeom prst="line">
            <a:avLst/>
          </a:prstGeom>
          <a:noFill/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sp>
        <p:nvSpPr>
          <p:cNvPr id="7" name="Left Brace 6"/>
          <p:cNvSpPr/>
          <p:nvPr/>
        </p:nvSpPr>
        <p:spPr bwMode="auto">
          <a:xfrm rot="16200000">
            <a:off x="2685778" y="5023837"/>
            <a:ext cx="344129" cy="1632155"/>
          </a:xfrm>
          <a:prstGeom prst="leftBrace">
            <a:avLst/>
          </a:prstGeom>
          <a:noFill/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13420" y="6039268"/>
            <a:ext cx="16113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Rise in </a:t>
            </a:r>
            <a:r>
              <a:rPr lang="en-US" sz="1600" i="1" dirty="0" err="1"/>
              <a:t>V</a:t>
            </a:r>
            <a:r>
              <a:rPr lang="en-US" sz="1600" i="1" baseline="-25000" dirty="0" err="1"/>
              <a:t>m</a:t>
            </a:r>
            <a:r>
              <a:rPr lang="en-US" sz="1600" dirty="0"/>
              <a:t> due to</a:t>
            </a:r>
          </a:p>
          <a:p>
            <a:r>
              <a:rPr lang="en-US" sz="1600" dirty="0"/>
              <a:t> incoming EPSPs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17148" y="1532594"/>
            <a:ext cx="22765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Voltage-dependent Na</a:t>
            </a:r>
            <a:r>
              <a:rPr lang="en-US" sz="1600" baseline="30000" dirty="0"/>
              <a:t>+</a:t>
            </a:r>
          </a:p>
          <a:p>
            <a:r>
              <a:rPr lang="en-US" sz="1600" dirty="0"/>
              <a:t> channels kick in, with </a:t>
            </a:r>
            <a:r>
              <a:rPr lang="en-US" sz="1600" i="1" dirty="0"/>
              <a:t>m</a:t>
            </a:r>
          </a:p>
          <a:p>
            <a:r>
              <a:rPr lang="en-US" sz="1600" dirty="0"/>
              <a:t> causing rapid increase in</a:t>
            </a:r>
          </a:p>
          <a:p>
            <a:r>
              <a:rPr lang="en-US" sz="1600" dirty="0"/>
              <a:t> Na</a:t>
            </a:r>
            <a:r>
              <a:rPr lang="en-US" sz="1600" baseline="30000" dirty="0"/>
              <a:t>+</a:t>
            </a:r>
            <a:r>
              <a:rPr lang="en-US" sz="1600" dirty="0"/>
              <a:t> conductance.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2882879" y="2732923"/>
            <a:ext cx="673054" cy="1467224"/>
          </a:xfrm>
          <a:prstGeom prst="straightConnector1">
            <a:avLst/>
          </a:prstGeom>
          <a:noFill/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5304244" y="895698"/>
            <a:ext cx="2436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The Na</a:t>
            </a:r>
            <a:r>
              <a:rPr lang="en-US" sz="1600" baseline="30000" dirty="0"/>
              <a:t>+</a:t>
            </a:r>
            <a:r>
              <a:rPr lang="en-US" sz="1600" dirty="0"/>
              <a:t> conductance starts</a:t>
            </a:r>
          </a:p>
          <a:p>
            <a:r>
              <a:rPr lang="en-US" sz="1600" dirty="0"/>
              <a:t> to subside because of </a:t>
            </a:r>
            <a:r>
              <a:rPr lang="en-US" sz="1600" i="1" dirty="0"/>
              <a:t>h</a:t>
            </a:r>
            <a:r>
              <a:rPr lang="en-US" sz="1600" dirty="0"/>
              <a:t>.</a:t>
            </a:r>
          </a:p>
        </p:txBody>
      </p:sp>
      <p:cxnSp>
        <p:nvCxnSpPr>
          <p:cNvPr id="14" name="Straight Arrow Connector 13"/>
          <p:cNvCxnSpPr/>
          <p:nvPr/>
        </p:nvCxnSpPr>
        <p:spPr bwMode="auto">
          <a:xfrm flipH="1" flipV="1">
            <a:off x="4263855" y="895698"/>
            <a:ext cx="1040390" cy="323165"/>
          </a:xfrm>
          <a:prstGeom prst="straightConnector1">
            <a:avLst/>
          </a:prstGeom>
          <a:noFill/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5762252" y="3122929"/>
            <a:ext cx="298511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The K</a:t>
            </a:r>
            <a:r>
              <a:rPr lang="en-US" sz="1600" baseline="30000" dirty="0"/>
              <a:t>+</a:t>
            </a:r>
            <a:r>
              <a:rPr lang="en-US" sz="1600" dirty="0"/>
              <a:t> conductance kicks in</a:t>
            </a:r>
          </a:p>
          <a:p>
            <a:r>
              <a:rPr lang="en-US" sz="1600" dirty="0"/>
              <a:t> because of </a:t>
            </a:r>
            <a:r>
              <a:rPr lang="en-US" sz="1600" i="1" dirty="0"/>
              <a:t>h</a:t>
            </a:r>
            <a:r>
              <a:rPr lang="en-US" sz="1600" dirty="0"/>
              <a:t>. and takes </a:t>
            </a:r>
            <a:r>
              <a:rPr lang="en-US" sz="1600" i="1" dirty="0" err="1"/>
              <a:t>V</a:t>
            </a:r>
            <a:r>
              <a:rPr lang="en-US" sz="1600" i="1" baseline="-25000" dirty="0" err="1"/>
              <a:t>m</a:t>
            </a:r>
            <a:endParaRPr lang="en-US" sz="1600" i="1" baseline="-25000" dirty="0"/>
          </a:p>
          <a:p>
            <a:r>
              <a:rPr lang="en-US" sz="1600" dirty="0"/>
              <a:t> down below the resting level</a:t>
            </a:r>
          </a:p>
          <a:p>
            <a:r>
              <a:rPr lang="en-US" sz="1600" dirty="0"/>
              <a:t> from where it gradually recovers.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9525" y="3122929"/>
            <a:ext cx="519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V</a:t>
            </a:r>
            <a:r>
              <a:rPr lang="en-US" sz="2400" i="1" baseline="-25000" dirty="0" err="1"/>
              <a:t>m</a:t>
            </a:r>
            <a:endParaRPr lang="en-US" sz="2400" i="1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7289380" y="5642648"/>
            <a:ext cx="663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19" name="Straight Arrow Connector 18"/>
          <p:cNvCxnSpPr/>
          <p:nvPr/>
        </p:nvCxnSpPr>
        <p:spPr bwMode="auto">
          <a:xfrm flipH="1">
            <a:off x="5304244" y="4317228"/>
            <a:ext cx="1756561" cy="1385037"/>
          </a:xfrm>
          <a:prstGeom prst="straightConnector1">
            <a:avLst/>
          </a:prstGeom>
          <a:noFill/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2" name="Freeform 1"/>
          <p:cNvSpPr/>
          <p:nvPr/>
        </p:nvSpPr>
        <p:spPr bwMode="auto">
          <a:xfrm>
            <a:off x="1304346" y="830662"/>
            <a:ext cx="6833419" cy="5500994"/>
          </a:xfrm>
          <a:custGeom>
            <a:avLst/>
            <a:gdLst>
              <a:gd name="connsiteX0" fmla="*/ 0 w 6833419"/>
              <a:gd name="connsiteY0" fmla="*/ 4645461 h 5500994"/>
              <a:gd name="connsiteX1" fmla="*/ 530942 w 6833419"/>
              <a:gd name="connsiteY1" fmla="*/ 4645461 h 5500994"/>
              <a:gd name="connsiteX2" fmla="*/ 904567 w 6833419"/>
              <a:gd name="connsiteY2" fmla="*/ 4547139 h 5500994"/>
              <a:gd name="connsiteX3" fmla="*/ 1042219 w 6833419"/>
              <a:gd name="connsiteY3" fmla="*/ 4360326 h 5500994"/>
              <a:gd name="connsiteX4" fmla="*/ 1258529 w 6833419"/>
              <a:gd name="connsiteY4" fmla="*/ 4153849 h 5500994"/>
              <a:gd name="connsiteX5" fmla="*/ 1455174 w 6833419"/>
              <a:gd name="connsiteY5" fmla="*/ 3976868 h 5500994"/>
              <a:gd name="connsiteX6" fmla="*/ 1700980 w 6833419"/>
              <a:gd name="connsiteY6" fmla="*/ 3947371 h 5500994"/>
              <a:gd name="connsiteX7" fmla="*/ 1887793 w 6833419"/>
              <a:gd name="connsiteY7" fmla="*/ 3770391 h 5500994"/>
              <a:gd name="connsiteX8" fmla="*/ 2094271 w 6833419"/>
              <a:gd name="connsiteY8" fmla="*/ 3691732 h 5500994"/>
              <a:gd name="connsiteX9" fmla="*/ 2241754 w 6833419"/>
              <a:gd name="connsiteY9" fmla="*/ 3593410 h 5500994"/>
              <a:gd name="connsiteX10" fmla="*/ 2389238 w 6833419"/>
              <a:gd name="connsiteY10" fmla="*/ 3367268 h 5500994"/>
              <a:gd name="connsiteX11" fmla="*/ 2526890 w 6833419"/>
              <a:gd name="connsiteY11" fmla="*/ 2669178 h 5500994"/>
              <a:gd name="connsiteX12" fmla="*/ 2664542 w 6833419"/>
              <a:gd name="connsiteY12" fmla="*/ 1479474 h 5500994"/>
              <a:gd name="connsiteX13" fmla="*/ 2782529 w 6833419"/>
              <a:gd name="connsiteY13" fmla="*/ 132455 h 5500994"/>
              <a:gd name="connsiteX14" fmla="*/ 2979174 w 6833419"/>
              <a:gd name="connsiteY14" fmla="*/ 427423 h 5500994"/>
              <a:gd name="connsiteX15" fmla="*/ 3421625 w 6833419"/>
              <a:gd name="connsiteY15" fmla="*/ 3465591 h 5500994"/>
              <a:gd name="connsiteX16" fmla="*/ 3657600 w 6833419"/>
              <a:gd name="connsiteY16" fmla="*/ 4625797 h 5500994"/>
              <a:gd name="connsiteX17" fmla="*/ 4286864 w 6833419"/>
              <a:gd name="connsiteY17" fmla="*/ 5412378 h 5500994"/>
              <a:gd name="connsiteX18" fmla="*/ 4807974 w 6833419"/>
              <a:gd name="connsiteY18" fmla="*/ 5441874 h 5500994"/>
              <a:gd name="connsiteX19" fmla="*/ 5260258 w 6833419"/>
              <a:gd name="connsiteY19" fmla="*/ 5048584 h 5500994"/>
              <a:gd name="connsiteX20" fmla="*/ 5604387 w 6833419"/>
              <a:gd name="connsiteY20" fmla="*/ 4733952 h 5500994"/>
              <a:gd name="connsiteX21" fmla="*/ 5791200 w 6833419"/>
              <a:gd name="connsiteY21" fmla="*/ 4645461 h 5500994"/>
              <a:gd name="connsiteX22" fmla="*/ 6066503 w 6833419"/>
              <a:gd name="connsiteY22" fmla="*/ 4625797 h 5500994"/>
              <a:gd name="connsiteX23" fmla="*/ 6371303 w 6833419"/>
              <a:gd name="connsiteY23" fmla="*/ 4625797 h 5500994"/>
              <a:gd name="connsiteX24" fmla="*/ 6833419 w 6833419"/>
              <a:gd name="connsiteY24" fmla="*/ 4625797 h 5500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833419" h="5500994">
                <a:moveTo>
                  <a:pt x="0" y="4645461"/>
                </a:moveTo>
                <a:cubicBezTo>
                  <a:pt x="190090" y="4653654"/>
                  <a:pt x="380181" y="4661848"/>
                  <a:pt x="530942" y="4645461"/>
                </a:cubicBezTo>
                <a:cubicBezTo>
                  <a:pt x="681703" y="4629074"/>
                  <a:pt x="819354" y="4594661"/>
                  <a:pt x="904567" y="4547139"/>
                </a:cubicBezTo>
                <a:cubicBezTo>
                  <a:pt x="989780" y="4499616"/>
                  <a:pt x="983225" y="4425874"/>
                  <a:pt x="1042219" y="4360326"/>
                </a:cubicBezTo>
                <a:cubicBezTo>
                  <a:pt x="1101213" y="4294778"/>
                  <a:pt x="1189703" y="4217759"/>
                  <a:pt x="1258529" y="4153849"/>
                </a:cubicBezTo>
                <a:cubicBezTo>
                  <a:pt x="1327355" y="4089939"/>
                  <a:pt x="1381432" y="4011281"/>
                  <a:pt x="1455174" y="3976868"/>
                </a:cubicBezTo>
                <a:cubicBezTo>
                  <a:pt x="1528916" y="3942455"/>
                  <a:pt x="1628877" y="3981784"/>
                  <a:pt x="1700980" y="3947371"/>
                </a:cubicBezTo>
                <a:cubicBezTo>
                  <a:pt x="1773083" y="3912958"/>
                  <a:pt x="1822245" y="3812997"/>
                  <a:pt x="1887793" y="3770391"/>
                </a:cubicBezTo>
                <a:cubicBezTo>
                  <a:pt x="1953342" y="3727784"/>
                  <a:pt x="2035278" y="3721229"/>
                  <a:pt x="2094271" y="3691732"/>
                </a:cubicBezTo>
                <a:cubicBezTo>
                  <a:pt x="2153264" y="3662235"/>
                  <a:pt x="2192593" y="3647487"/>
                  <a:pt x="2241754" y="3593410"/>
                </a:cubicBezTo>
                <a:cubicBezTo>
                  <a:pt x="2290915" y="3539333"/>
                  <a:pt x="2341715" y="3521307"/>
                  <a:pt x="2389238" y="3367268"/>
                </a:cubicBezTo>
                <a:cubicBezTo>
                  <a:pt x="2436761" y="3213229"/>
                  <a:pt x="2481006" y="2983810"/>
                  <a:pt x="2526890" y="2669178"/>
                </a:cubicBezTo>
                <a:cubicBezTo>
                  <a:pt x="2572774" y="2354546"/>
                  <a:pt x="2621936" y="1902261"/>
                  <a:pt x="2664542" y="1479474"/>
                </a:cubicBezTo>
                <a:cubicBezTo>
                  <a:pt x="2707148" y="1056687"/>
                  <a:pt x="2730090" y="307797"/>
                  <a:pt x="2782529" y="132455"/>
                </a:cubicBezTo>
                <a:cubicBezTo>
                  <a:pt x="2834968" y="-42887"/>
                  <a:pt x="2872658" y="-128100"/>
                  <a:pt x="2979174" y="427423"/>
                </a:cubicBezTo>
                <a:cubicBezTo>
                  <a:pt x="3085690" y="982946"/>
                  <a:pt x="3308554" y="2765862"/>
                  <a:pt x="3421625" y="3465591"/>
                </a:cubicBezTo>
                <a:cubicBezTo>
                  <a:pt x="3534696" y="4165320"/>
                  <a:pt x="3513394" y="4301332"/>
                  <a:pt x="3657600" y="4625797"/>
                </a:cubicBezTo>
                <a:cubicBezTo>
                  <a:pt x="3801807" y="4950262"/>
                  <a:pt x="4095135" y="5276365"/>
                  <a:pt x="4286864" y="5412378"/>
                </a:cubicBezTo>
                <a:cubicBezTo>
                  <a:pt x="4478593" y="5548391"/>
                  <a:pt x="4645742" y="5502506"/>
                  <a:pt x="4807974" y="5441874"/>
                </a:cubicBezTo>
                <a:cubicBezTo>
                  <a:pt x="4970206" y="5381242"/>
                  <a:pt x="5127523" y="5166571"/>
                  <a:pt x="5260258" y="5048584"/>
                </a:cubicBezTo>
                <a:cubicBezTo>
                  <a:pt x="5392993" y="4930597"/>
                  <a:pt x="5515897" y="4801139"/>
                  <a:pt x="5604387" y="4733952"/>
                </a:cubicBezTo>
                <a:cubicBezTo>
                  <a:pt x="5692877" y="4666765"/>
                  <a:pt x="5714181" y="4663487"/>
                  <a:pt x="5791200" y="4645461"/>
                </a:cubicBezTo>
                <a:cubicBezTo>
                  <a:pt x="5868219" y="4627435"/>
                  <a:pt x="5969819" y="4629074"/>
                  <a:pt x="6066503" y="4625797"/>
                </a:cubicBezTo>
                <a:cubicBezTo>
                  <a:pt x="6163187" y="4622520"/>
                  <a:pt x="6371303" y="4625797"/>
                  <a:pt x="6371303" y="4625797"/>
                </a:cubicBezTo>
                <a:lnTo>
                  <a:pt x="6833419" y="4625797"/>
                </a:lnTo>
              </a:path>
            </a:pathLst>
          </a:custGeom>
          <a:noFill/>
          <a:ln w="57150" cap="sq" cmpd="sng" algn="ctr">
            <a:solidFill>
              <a:srgbClr val="00FFFF"/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Text Box 6"/>
          <p:cNvSpPr txBox="1">
            <a:spLocks noChangeArrowheads="1"/>
          </p:cNvSpPr>
          <p:nvPr/>
        </p:nvSpPr>
        <p:spPr bwMode="auto">
          <a:xfrm>
            <a:off x="2212790" y="197530"/>
            <a:ext cx="46785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u="sng" dirty="0"/>
              <a:t>Generation of the Action Potential</a:t>
            </a:r>
          </a:p>
        </p:txBody>
      </p:sp>
    </p:spTree>
    <p:extLst>
      <p:ext uri="{BB962C8B-B14F-4D97-AF65-F5344CB8AC3E}">
        <p14:creationId xmlns:p14="http://schemas.microsoft.com/office/powerpoint/2010/main" val="124521663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571500" y="1765300"/>
            <a:ext cx="7759700" cy="2578100"/>
          </a:xfrm>
          <a:prstGeom prst="rect">
            <a:avLst/>
          </a:prstGeom>
          <a:solidFill>
            <a:srgbClr val="333300"/>
          </a:solidFill>
          <a:ln w="25400" cap="sq">
            <a:solidFill>
              <a:srgbClr val="99CC00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9939" name="Group 3"/>
          <p:cNvGrpSpPr>
            <a:grpSpLocks/>
          </p:cNvGrpSpPr>
          <p:nvPr/>
        </p:nvGrpSpPr>
        <p:grpSpPr bwMode="auto">
          <a:xfrm>
            <a:off x="850900" y="1993900"/>
            <a:ext cx="2844800" cy="1866900"/>
            <a:chOff x="96" y="2880"/>
            <a:chExt cx="1792" cy="1176"/>
          </a:xfrm>
        </p:grpSpPr>
        <p:sp>
          <p:nvSpPr>
            <p:cNvPr id="39983" name="Rectangle 4"/>
            <p:cNvSpPr>
              <a:spLocks noChangeArrowheads="1"/>
            </p:cNvSpPr>
            <p:nvPr/>
          </p:nvSpPr>
          <p:spPr bwMode="auto">
            <a:xfrm>
              <a:off x="96" y="2880"/>
              <a:ext cx="1792" cy="1176"/>
            </a:xfrm>
            <a:prstGeom prst="rect">
              <a:avLst/>
            </a:prstGeom>
            <a:solidFill>
              <a:srgbClr val="33CCCC"/>
            </a:solidFill>
            <a:ln w="25400" cap="sq">
              <a:solidFill>
                <a:srgbClr val="00FFFF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9984" name="Group 5"/>
            <p:cNvGrpSpPr>
              <a:grpSpLocks/>
            </p:cNvGrpSpPr>
            <p:nvPr/>
          </p:nvGrpSpPr>
          <p:grpSpPr bwMode="auto">
            <a:xfrm>
              <a:off x="135" y="3035"/>
              <a:ext cx="1652" cy="876"/>
              <a:chOff x="1007" y="2643"/>
              <a:chExt cx="1652" cy="876"/>
            </a:xfrm>
          </p:grpSpPr>
          <p:sp>
            <p:nvSpPr>
              <p:cNvPr id="39985" name="Line 6"/>
              <p:cNvSpPr>
                <a:spLocks noChangeShapeType="1"/>
              </p:cNvSpPr>
              <p:nvPr/>
            </p:nvSpPr>
            <p:spPr bwMode="auto">
              <a:xfrm>
                <a:off x="1119" y="3515"/>
                <a:ext cx="1502" cy="4"/>
              </a:xfrm>
              <a:prstGeom prst="line">
                <a:avLst/>
              </a:prstGeom>
              <a:noFill/>
              <a:ln w="38100" cap="sq">
                <a:solidFill>
                  <a:srgbClr val="000080"/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9986" name="Line 7"/>
              <p:cNvSpPr>
                <a:spLocks noChangeShapeType="1"/>
              </p:cNvSpPr>
              <p:nvPr/>
            </p:nvSpPr>
            <p:spPr bwMode="auto">
              <a:xfrm>
                <a:off x="1089" y="3302"/>
                <a:ext cx="50" cy="0"/>
              </a:xfrm>
              <a:prstGeom prst="line">
                <a:avLst/>
              </a:prstGeom>
              <a:noFill/>
              <a:ln w="38100" cap="sq">
                <a:solidFill>
                  <a:srgbClr val="000080"/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9987" name="Line 8"/>
              <p:cNvSpPr>
                <a:spLocks noChangeShapeType="1"/>
              </p:cNvSpPr>
              <p:nvPr/>
            </p:nvSpPr>
            <p:spPr bwMode="auto">
              <a:xfrm>
                <a:off x="1064" y="3274"/>
                <a:ext cx="93" cy="0"/>
              </a:xfrm>
              <a:prstGeom prst="line">
                <a:avLst/>
              </a:prstGeom>
              <a:noFill/>
              <a:ln w="38100" cap="sq">
                <a:solidFill>
                  <a:srgbClr val="000080"/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9988" name="Line 9"/>
              <p:cNvSpPr>
                <a:spLocks noChangeShapeType="1"/>
              </p:cNvSpPr>
              <p:nvPr/>
            </p:nvSpPr>
            <p:spPr bwMode="auto">
              <a:xfrm flipV="1">
                <a:off x="1113" y="2654"/>
                <a:ext cx="3" cy="607"/>
              </a:xfrm>
              <a:prstGeom prst="line">
                <a:avLst/>
              </a:prstGeom>
              <a:noFill/>
              <a:ln w="38100" cap="sq">
                <a:solidFill>
                  <a:srgbClr val="000080"/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9989" name="Line 10"/>
              <p:cNvSpPr>
                <a:spLocks noChangeShapeType="1"/>
              </p:cNvSpPr>
              <p:nvPr/>
            </p:nvSpPr>
            <p:spPr bwMode="auto">
              <a:xfrm>
                <a:off x="1113" y="3310"/>
                <a:ext cx="3" cy="206"/>
              </a:xfrm>
              <a:prstGeom prst="line">
                <a:avLst/>
              </a:prstGeom>
              <a:noFill/>
              <a:ln w="38100" cap="sq">
                <a:solidFill>
                  <a:srgbClr val="000080"/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9990" name="Rectangle 11"/>
              <p:cNvSpPr>
                <a:spLocks noChangeArrowheads="1"/>
              </p:cNvSpPr>
              <p:nvPr/>
            </p:nvSpPr>
            <p:spPr bwMode="auto">
              <a:xfrm>
                <a:off x="1074" y="2801"/>
                <a:ext cx="84" cy="280"/>
              </a:xfrm>
              <a:prstGeom prst="rect">
                <a:avLst/>
              </a:prstGeom>
              <a:solidFill>
                <a:srgbClr val="FF0000"/>
              </a:solidFill>
              <a:ln w="38100" cap="sq">
                <a:solidFill>
                  <a:srgbClr val="000080"/>
                </a:solidFill>
                <a:miter lim="800000"/>
                <a:headEnd type="none" w="sm" len="sm"/>
                <a:tailEnd type="none" w="lg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91" name="Line 12"/>
              <p:cNvSpPr>
                <a:spLocks noChangeShapeType="1"/>
              </p:cNvSpPr>
              <p:nvPr/>
            </p:nvSpPr>
            <p:spPr bwMode="auto">
              <a:xfrm>
                <a:off x="1514" y="3262"/>
                <a:ext cx="50" cy="0"/>
              </a:xfrm>
              <a:prstGeom prst="line">
                <a:avLst/>
              </a:prstGeom>
              <a:noFill/>
              <a:ln w="38100" cap="sq">
                <a:solidFill>
                  <a:srgbClr val="000080"/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9992" name="Line 13"/>
              <p:cNvSpPr>
                <a:spLocks noChangeShapeType="1"/>
              </p:cNvSpPr>
              <p:nvPr/>
            </p:nvSpPr>
            <p:spPr bwMode="auto">
              <a:xfrm>
                <a:off x="1495" y="3290"/>
                <a:ext cx="93" cy="0"/>
              </a:xfrm>
              <a:prstGeom prst="line">
                <a:avLst/>
              </a:prstGeom>
              <a:noFill/>
              <a:ln w="38100" cap="sq">
                <a:solidFill>
                  <a:srgbClr val="000080"/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9993" name="Line 14"/>
              <p:cNvSpPr>
                <a:spLocks noChangeShapeType="1"/>
              </p:cNvSpPr>
              <p:nvPr/>
            </p:nvSpPr>
            <p:spPr bwMode="auto">
              <a:xfrm flipV="1">
                <a:off x="1542" y="2646"/>
                <a:ext cx="2" cy="607"/>
              </a:xfrm>
              <a:prstGeom prst="line">
                <a:avLst/>
              </a:prstGeom>
              <a:noFill/>
              <a:ln w="38100" cap="sq">
                <a:solidFill>
                  <a:srgbClr val="000080"/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9994" name="Line 15"/>
              <p:cNvSpPr>
                <a:spLocks noChangeShapeType="1"/>
              </p:cNvSpPr>
              <p:nvPr/>
            </p:nvSpPr>
            <p:spPr bwMode="auto">
              <a:xfrm>
                <a:off x="1542" y="3302"/>
                <a:ext cx="2" cy="206"/>
              </a:xfrm>
              <a:prstGeom prst="line">
                <a:avLst/>
              </a:prstGeom>
              <a:noFill/>
              <a:ln w="38100" cap="sq">
                <a:solidFill>
                  <a:srgbClr val="000080"/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9995" name="Rectangle 16"/>
              <p:cNvSpPr>
                <a:spLocks noChangeArrowheads="1"/>
              </p:cNvSpPr>
              <p:nvPr/>
            </p:nvSpPr>
            <p:spPr bwMode="auto">
              <a:xfrm>
                <a:off x="1502" y="2793"/>
                <a:ext cx="84" cy="280"/>
              </a:xfrm>
              <a:prstGeom prst="rect">
                <a:avLst/>
              </a:prstGeom>
              <a:solidFill>
                <a:srgbClr val="00FF00"/>
              </a:solidFill>
              <a:ln w="38100" cap="sq">
                <a:solidFill>
                  <a:srgbClr val="000080"/>
                </a:solidFill>
                <a:miter lim="800000"/>
                <a:headEnd type="none" w="sm" len="sm"/>
                <a:tailEnd type="none" w="lg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96" name="Line 17"/>
              <p:cNvSpPr>
                <a:spLocks noChangeShapeType="1"/>
              </p:cNvSpPr>
              <p:nvPr/>
            </p:nvSpPr>
            <p:spPr bwMode="auto">
              <a:xfrm>
                <a:off x="1942" y="3294"/>
                <a:ext cx="50" cy="0"/>
              </a:xfrm>
              <a:prstGeom prst="line">
                <a:avLst/>
              </a:prstGeom>
              <a:noFill/>
              <a:ln w="38100" cap="sq">
                <a:solidFill>
                  <a:srgbClr val="000080"/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9997" name="Line 18"/>
              <p:cNvSpPr>
                <a:spLocks noChangeShapeType="1"/>
              </p:cNvSpPr>
              <p:nvPr/>
            </p:nvSpPr>
            <p:spPr bwMode="auto">
              <a:xfrm>
                <a:off x="1917" y="3266"/>
                <a:ext cx="93" cy="0"/>
              </a:xfrm>
              <a:prstGeom prst="line">
                <a:avLst/>
              </a:prstGeom>
              <a:noFill/>
              <a:ln w="38100" cap="sq">
                <a:solidFill>
                  <a:srgbClr val="000080"/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9998" name="Line 19"/>
              <p:cNvSpPr>
                <a:spLocks noChangeShapeType="1"/>
              </p:cNvSpPr>
              <p:nvPr/>
            </p:nvSpPr>
            <p:spPr bwMode="auto">
              <a:xfrm flipV="1">
                <a:off x="1967" y="2646"/>
                <a:ext cx="2" cy="607"/>
              </a:xfrm>
              <a:prstGeom prst="line">
                <a:avLst/>
              </a:prstGeom>
              <a:noFill/>
              <a:ln w="38100" cap="sq">
                <a:solidFill>
                  <a:srgbClr val="000080"/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9999" name="Line 20"/>
              <p:cNvSpPr>
                <a:spLocks noChangeShapeType="1"/>
              </p:cNvSpPr>
              <p:nvPr/>
            </p:nvSpPr>
            <p:spPr bwMode="auto">
              <a:xfrm>
                <a:off x="1967" y="3302"/>
                <a:ext cx="2" cy="206"/>
              </a:xfrm>
              <a:prstGeom prst="line">
                <a:avLst/>
              </a:prstGeom>
              <a:noFill/>
              <a:ln w="38100" cap="sq">
                <a:solidFill>
                  <a:srgbClr val="000080"/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0000" name="Rectangle 21"/>
              <p:cNvSpPr>
                <a:spLocks noChangeArrowheads="1"/>
              </p:cNvSpPr>
              <p:nvPr/>
            </p:nvSpPr>
            <p:spPr bwMode="auto">
              <a:xfrm>
                <a:off x="1927" y="2793"/>
                <a:ext cx="84" cy="280"/>
              </a:xfrm>
              <a:prstGeom prst="rect">
                <a:avLst/>
              </a:prstGeom>
              <a:solidFill>
                <a:srgbClr val="CCFFFF"/>
              </a:solidFill>
              <a:ln w="38100" cap="sq">
                <a:solidFill>
                  <a:srgbClr val="000080"/>
                </a:solidFill>
                <a:miter lim="800000"/>
                <a:headEnd type="none" w="sm" len="sm"/>
                <a:tailEnd type="none" w="lg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01" name="Line 22"/>
              <p:cNvSpPr>
                <a:spLocks noChangeShapeType="1"/>
              </p:cNvSpPr>
              <p:nvPr/>
            </p:nvSpPr>
            <p:spPr bwMode="auto">
              <a:xfrm flipV="1">
                <a:off x="1119" y="2643"/>
                <a:ext cx="1493" cy="4"/>
              </a:xfrm>
              <a:prstGeom prst="line">
                <a:avLst/>
              </a:prstGeom>
              <a:noFill/>
              <a:ln w="38100" cap="sq">
                <a:solidFill>
                  <a:srgbClr val="000080"/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0002" name="Line 23"/>
              <p:cNvSpPr>
                <a:spLocks noChangeShapeType="1"/>
              </p:cNvSpPr>
              <p:nvPr/>
            </p:nvSpPr>
            <p:spPr bwMode="auto">
              <a:xfrm>
                <a:off x="2298" y="3097"/>
                <a:ext cx="0" cy="418"/>
              </a:xfrm>
              <a:prstGeom prst="line">
                <a:avLst/>
              </a:prstGeom>
              <a:noFill/>
              <a:ln w="38100" cap="sq">
                <a:solidFill>
                  <a:srgbClr val="000080"/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0003" name="Line 24"/>
              <p:cNvSpPr>
                <a:spLocks noChangeShapeType="1"/>
              </p:cNvSpPr>
              <p:nvPr/>
            </p:nvSpPr>
            <p:spPr bwMode="auto">
              <a:xfrm>
                <a:off x="2298" y="2652"/>
                <a:ext cx="0" cy="382"/>
              </a:xfrm>
              <a:prstGeom prst="line">
                <a:avLst/>
              </a:prstGeom>
              <a:noFill/>
              <a:ln w="38100" cap="sq">
                <a:solidFill>
                  <a:srgbClr val="000080"/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0004" name="Line 25"/>
              <p:cNvSpPr>
                <a:spLocks noChangeShapeType="1"/>
              </p:cNvSpPr>
              <p:nvPr/>
            </p:nvSpPr>
            <p:spPr bwMode="auto">
              <a:xfrm>
                <a:off x="2250" y="3034"/>
                <a:ext cx="93" cy="0"/>
              </a:xfrm>
              <a:prstGeom prst="line">
                <a:avLst/>
              </a:prstGeom>
              <a:noFill/>
              <a:ln w="38100" cap="sq">
                <a:solidFill>
                  <a:srgbClr val="000080"/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0005" name="Line 26"/>
              <p:cNvSpPr>
                <a:spLocks noChangeShapeType="1"/>
              </p:cNvSpPr>
              <p:nvPr/>
            </p:nvSpPr>
            <p:spPr bwMode="auto">
              <a:xfrm>
                <a:off x="2250" y="3085"/>
                <a:ext cx="93" cy="0"/>
              </a:xfrm>
              <a:prstGeom prst="line">
                <a:avLst/>
              </a:prstGeom>
              <a:noFill/>
              <a:ln w="38100" cap="sq">
                <a:solidFill>
                  <a:srgbClr val="000080"/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0006" name="Line 27"/>
              <p:cNvSpPr>
                <a:spLocks noChangeShapeType="1"/>
              </p:cNvSpPr>
              <p:nvPr/>
            </p:nvSpPr>
            <p:spPr bwMode="auto">
              <a:xfrm flipV="1">
                <a:off x="1445" y="2809"/>
                <a:ext cx="214" cy="217"/>
              </a:xfrm>
              <a:prstGeom prst="line">
                <a:avLst/>
              </a:prstGeom>
              <a:noFill/>
              <a:ln w="15875" cap="sq">
                <a:solidFill>
                  <a:srgbClr val="000080"/>
                </a:solidFill>
                <a:round/>
                <a:headEnd type="none" w="sm" len="sm"/>
                <a:tailEnd type="triangl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0007" name="Line 28"/>
              <p:cNvSpPr>
                <a:spLocks noChangeShapeType="1"/>
              </p:cNvSpPr>
              <p:nvPr/>
            </p:nvSpPr>
            <p:spPr bwMode="auto">
              <a:xfrm flipV="1">
                <a:off x="1873" y="2816"/>
                <a:ext cx="214" cy="218"/>
              </a:xfrm>
              <a:prstGeom prst="line">
                <a:avLst/>
              </a:prstGeom>
              <a:noFill/>
              <a:ln w="15875" cap="sq">
                <a:solidFill>
                  <a:srgbClr val="000080"/>
                </a:solidFill>
                <a:round/>
                <a:headEnd type="none" w="sm" len="sm"/>
                <a:tailEnd type="triangl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0008" name="Line 29"/>
              <p:cNvSpPr>
                <a:spLocks noChangeShapeType="1"/>
              </p:cNvSpPr>
              <p:nvPr/>
            </p:nvSpPr>
            <p:spPr bwMode="auto">
              <a:xfrm flipV="1">
                <a:off x="1007" y="2820"/>
                <a:ext cx="214" cy="218"/>
              </a:xfrm>
              <a:prstGeom prst="line">
                <a:avLst/>
              </a:prstGeom>
              <a:noFill/>
              <a:ln w="15875" cap="sq">
                <a:solidFill>
                  <a:srgbClr val="000080"/>
                </a:solidFill>
                <a:round/>
                <a:headEnd type="none" w="sm" len="sm"/>
                <a:tailEnd type="triangl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0009" name="Line 30"/>
              <p:cNvSpPr>
                <a:spLocks noChangeShapeType="1"/>
              </p:cNvSpPr>
              <p:nvPr/>
            </p:nvSpPr>
            <p:spPr bwMode="auto">
              <a:xfrm>
                <a:off x="2618" y="2648"/>
                <a:ext cx="3" cy="252"/>
              </a:xfrm>
              <a:prstGeom prst="line">
                <a:avLst/>
              </a:prstGeom>
              <a:noFill/>
              <a:ln w="38100" cap="sq">
                <a:solidFill>
                  <a:srgbClr val="000080"/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0010" name="Line 31"/>
              <p:cNvSpPr>
                <a:spLocks noChangeShapeType="1"/>
              </p:cNvSpPr>
              <p:nvPr/>
            </p:nvSpPr>
            <p:spPr bwMode="auto">
              <a:xfrm flipH="1">
                <a:off x="2621" y="3090"/>
                <a:ext cx="0" cy="425"/>
              </a:xfrm>
              <a:prstGeom prst="line">
                <a:avLst/>
              </a:prstGeom>
              <a:noFill/>
              <a:ln w="38100" cap="sq">
                <a:solidFill>
                  <a:srgbClr val="000080"/>
                </a:solidFill>
                <a:round/>
                <a:headEnd type="none" w="sm" len="sm"/>
                <a:tailEnd type="none" w="lg" len="lg"/>
              </a:ln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0011" name="Rectangle 32"/>
              <p:cNvSpPr>
                <a:spLocks noChangeArrowheads="1"/>
              </p:cNvSpPr>
              <p:nvPr/>
            </p:nvSpPr>
            <p:spPr bwMode="auto">
              <a:xfrm>
                <a:off x="2576" y="2801"/>
                <a:ext cx="83" cy="281"/>
              </a:xfrm>
              <a:prstGeom prst="rect">
                <a:avLst/>
              </a:prstGeom>
              <a:solidFill>
                <a:srgbClr val="FFCC00"/>
              </a:solidFill>
              <a:ln w="38100" cap="sq">
                <a:solidFill>
                  <a:srgbClr val="000080"/>
                </a:solidFill>
                <a:miter lim="800000"/>
                <a:headEnd type="none" w="sm" len="sm"/>
                <a:tailEnd type="none" w="lg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9940" name="Line 33"/>
          <p:cNvSpPr>
            <a:spLocks noChangeShapeType="1"/>
          </p:cNvSpPr>
          <p:nvPr/>
        </p:nvSpPr>
        <p:spPr bwMode="auto">
          <a:xfrm>
            <a:off x="3708400" y="2260600"/>
            <a:ext cx="304800" cy="0"/>
          </a:xfrm>
          <a:prstGeom prst="line">
            <a:avLst/>
          </a:prstGeom>
          <a:noFill/>
          <a:ln w="34925" cap="sq">
            <a:solidFill>
              <a:srgbClr val="00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9941" name="Line 34"/>
          <p:cNvSpPr>
            <a:spLocks noChangeShapeType="1"/>
          </p:cNvSpPr>
          <p:nvPr/>
        </p:nvSpPr>
        <p:spPr bwMode="auto">
          <a:xfrm>
            <a:off x="3479800" y="2247900"/>
            <a:ext cx="215900" cy="0"/>
          </a:xfrm>
          <a:prstGeom prst="line">
            <a:avLst/>
          </a:prstGeom>
          <a:noFill/>
          <a:ln w="34925" cap="sq">
            <a:solidFill>
              <a:srgbClr val="000080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grpSp>
        <p:nvGrpSpPr>
          <p:cNvPr id="39942" name="Group 35"/>
          <p:cNvGrpSpPr>
            <a:grpSpLocks/>
          </p:cNvGrpSpPr>
          <p:nvPr/>
        </p:nvGrpSpPr>
        <p:grpSpPr bwMode="auto">
          <a:xfrm>
            <a:off x="4902200" y="1993900"/>
            <a:ext cx="3162300" cy="1866900"/>
            <a:chOff x="3088" y="824"/>
            <a:chExt cx="1992" cy="1176"/>
          </a:xfrm>
        </p:grpSpPr>
        <p:grpSp>
          <p:nvGrpSpPr>
            <p:cNvPr id="39951" name="Group 36"/>
            <p:cNvGrpSpPr>
              <a:grpSpLocks/>
            </p:cNvGrpSpPr>
            <p:nvPr/>
          </p:nvGrpSpPr>
          <p:grpSpPr bwMode="auto">
            <a:xfrm>
              <a:off x="3288" y="824"/>
              <a:ext cx="1792" cy="1176"/>
              <a:chOff x="96" y="2880"/>
              <a:chExt cx="1792" cy="1176"/>
            </a:xfrm>
          </p:grpSpPr>
          <p:sp>
            <p:nvSpPr>
              <p:cNvPr id="39954" name="Rectangle 37"/>
              <p:cNvSpPr>
                <a:spLocks noChangeArrowheads="1"/>
              </p:cNvSpPr>
              <p:nvPr/>
            </p:nvSpPr>
            <p:spPr bwMode="auto">
              <a:xfrm>
                <a:off x="96" y="2880"/>
                <a:ext cx="1792" cy="1176"/>
              </a:xfrm>
              <a:prstGeom prst="rect">
                <a:avLst/>
              </a:prstGeom>
              <a:solidFill>
                <a:srgbClr val="33CCCC"/>
              </a:solidFill>
              <a:ln w="25400" cap="sq">
                <a:solidFill>
                  <a:srgbClr val="00FFFF"/>
                </a:solidFill>
                <a:miter lim="800000"/>
                <a:headEnd type="none" w="sm" len="sm"/>
                <a:tailEnd type="none" w="lg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55" name="Group 38"/>
              <p:cNvGrpSpPr>
                <a:grpSpLocks/>
              </p:cNvGrpSpPr>
              <p:nvPr/>
            </p:nvGrpSpPr>
            <p:grpSpPr bwMode="auto">
              <a:xfrm>
                <a:off x="135" y="3035"/>
                <a:ext cx="1652" cy="876"/>
                <a:chOff x="1007" y="2643"/>
                <a:chExt cx="1652" cy="876"/>
              </a:xfrm>
            </p:grpSpPr>
            <p:sp>
              <p:nvSpPr>
                <p:cNvPr id="39956" name="Line 39"/>
                <p:cNvSpPr>
                  <a:spLocks noChangeShapeType="1"/>
                </p:cNvSpPr>
                <p:nvPr/>
              </p:nvSpPr>
              <p:spPr bwMode="auto">
                <a:xfrm>
                  <a:off x="1119" y="3515"/>
                  <a:ext cx="1502" cy="4"/>
                </a:xfrm>
                <a:prstGeom prst="line">
                  <a:avLst/>
                </a:prstGeom>
                <a:noFill/>
                <a:ln w="38100" cap="sq">
                  <a:solidFill>
                    <a:srgbClr val="000080"/>
                  </a:solidFill>
                  <a:round/>
                  <a:headEnd type="none" w="sm" len="sm"/>
                  <a:tailEnd type="none" w="lg" len="lg"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9957" name="Line 40"/>
                <p:cNvSpPr>
                  <a:spLocks noChangeShapeType="1"/>
                </p:cNvSpPr>
                <p:nvPr/>
              </p:nvSpPr>
              <p:spPr bwMode="auto">
                <a:xfrm>
                  <a:off x="1089" y="3302"/>
                  <a:ext cx="50" cy="0"/>
                </a:xfrm>
                <a:prstGeom prst="line">
                  <a:avLst/>
                </a:prstGeom>
                <a:noFill/>
                <a:ln w="38100" cap="sq">
                  <a:solidFill>
                    <a:srgbClr val="000080"/>
                  </a:solidFill>
                  <a:round/>
                  <a:headEnd type="none" w="sm" len="sm"/>
                  <a:tailEnd type="none" w="lg" len="lg"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9958" name="Line 41"/>
                <p:cNvSpPr>
                  <a:spLocks noChangeShapeType="1"/>
                </p:cNvSpPr>
                <p:nvPr/>
              </p:nvSpPr>
              <p:spPr bwMode="auto">
                <a:xfrm>
                  <a:off x="1064" y="3274"/>
                  <a:ext cx="93" cy="0"/>
                </a:xfrm>
                <a:prstGeom prst="line">
                  <a:avLst/>
                </a:prstGeom>
                <a:noFill/>
                <a:ln w="38100" cap="sq">
                  <a:solidFill>
                    <a:srgbClr val="000080"/>
                  </a:solidFill>
                  <a:round/>
                  <a:headEnd type="none" w="sm" len="sm"/>
                  <a:tailEnd type="none" w="lg" len="lg"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9959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1113" y="2654"/>
                  <a:ext cx="3" cy="607"/>
                </a:xfrm>
                <a:prstGeom prst="line">
                  <a:avLst/>
                </a:prstGeom>
                <a:noFill/>
                <a:ln w="38100" cap="sq">
                  <a:solidFill>
                    <a:srgbClr val="000080"/>
                  </a:solidFill>
                  <a:round/>
                  <a:headEnd type="none" w="sm" len="sm"/>
                  <a:tailEnd type="none" w="lg" len="lg"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9960" name="Line 43"/>
                <p:cNvSpPr>
                  <a:spLocks noChangeShapeType="1"/>
                </p:cNvSpPr>
                <p:nvPr/>
              </p:nvSpPr>
              <p:spPr bwMode="auto">
                <a:xfrm>
                  <a:off x="1113" y="3310"/>
                  <a:ext cx="3" cy="206"/>
                </a:xfrm>
                <a:prstGeom prst="line">
                  <a:avLst/>
                </a:prstGeom>
                <a:noFill/>
                <a:ln w="38100" cap="sq">
                  <a:solidFill>
                    <a:srgbClr val="000080"/>
                  </a:solidFill>
                  <a:round/>
                  <a:headEnd type="none" w="sm" len="sm"/>
                  <a:tailEnd type="none" w="lg" len="lg"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9961" name="Rectangle 44"/>
                <p:cNvSpPr>
                  <a:spLocks noChangeArrowheads="1"/>
                </p:cNvSpPr>
                <p:nvPr/>
              </p:nvSpPr>
              <p:spPr bwMode="auto">
                <a:xfrm>
                  <a:off x="1074" y="2801"/>
                  <a:ext cx="84" cy="280"/>
                </a:xfrm>
                <a:prstGeom prst="rect">
                  <a:avLst/>
                </a:prstGeom>
                <a:solidFill>
                  <a:srgbClr val="FF0000"/>
                </a:solidFill>
                <a:ln w="38100" cap="sq">
                  <a:solidFill>
                    <a:srgbClr val="000080"/>
                  </a:solidFill>
                  <a:miter lim="800000"/>
                  <a:headEnd type="none" w="sm" len="sm"/>
                  <a:tailEnd type="none" w="lg" len="lg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9962" name="Line 45"/>
                <p:cNvSpPr>
                  <a:spLocks noChangeShapeType="1"/>
                </p:cNvSpPr>
                <p:nvPr/>
              </p:nvSpPr>
              <p:spPr bwMode="auto">
                <a:xfrm>
                  <a:off x="1514" y="3262"/>
                  <a:ext cx="50" cy="0"/>
                </a:xfrm>
                <a:prstGeom prst="line">
                  <a:avLst/>
                </a:prstGeom>
                <a:noFill/>
                <a:ln w="38100" cap="sq">
                  <a:solidFill>
                    <a:srgbClr val="000080"/>
                  </a:solidFill>
                  <a:round/>
                  <a:headEnd type="none" w="sm" len="sm"/>
                  <a:tailEnd type="none" w="lg" len="lg"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9963" name="Line 46"/>
                <p:cNvSpPr>
                  <a:spLocks noChangeShapeType="1"/>
                </p:cNvSpPr>
                <p:nvPr/>
              </p:nvSpPr>
              <p:spPr bwMode="auto">
                <a:xfrm>
                  <a:off x="1495" y="3290"/>
                  <a:ext cx="93" cy="0"/>
                </a:xfrm>
                <a:prstGeom prst="line">
                  <a:avLst/>
                </a:prstGeom>
                <a:noFill/>
                <a:ln w="38100" cap="sq">
                  <a:solidFill>
                    <a:srgbClr val="000080"/>
                  </a:solidFill>
                  <a:round/>
                  <a:headEnd type="none" w="sm" len="sm"/>
                  <a:tailEnd type="none" w="lg" len="lg"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9964" name="Line 47"/>
                <p:cNvSpPr>
                  <a:spLocks noChangeShapeType="1"/>
                </p:cNvSpPr>
                <p:nvPr/>
              </p:nvSpPr>
              <p:spPr bwMode="auto">
                <a:xfrm flipV="1">
                  <a:off x="1542" y="2646"/>
                  <a:ext cx="2" cy="607"/>
                </a:xfrm>
                <a:prstGeom prst="line">
                  <a:avLst/>
                </a:prstGeom>
                <a:noFill/>
                <a:ln w="38100" cap="sq">
                  <a:solidFill>
                    <a:srgbClr val="000080"/>
                  </a:solidFill>
                  <a:round/>
                  <a:headEnd type="none" w="sm" len="sm"/>
                  <a:tailEnd type="none" w="lg" len="lg"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9965" name="Line 48"/>
                <p:cNvSpPr>
                  <a:spLocks noChangeShapeType="1"/>
                </p:cNvSpPr>
                <p:nvPr/>
              </p:nvSpPr>
              <p:spPr bwMode="auto">
                <a:xfrm>
                  <a:off x="1542" y="3302"/>
                  <a:ext cx="2" cy="206"/>
                </a:xfrm>
                <a:prstGeom prst="line">
                  <a:avLst/>
                </a:prstGeom>
                <a:noFill/>
                <a:ln w="38100" cap="sq">
                  <a:solidFill>
                    <a:srgbClr val="000080"/>
                  </a:solidFill>
                  <a:round/>
                  <a:headEnd type="none" w="sm" len="sm"/>
                  <a:tailEnd type="none" w="lg" len="lg"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9966" name="Rectangle 49"/>
                <p:cNvSpPr>
                  <a:spLocks noChangeArrowheads="1"/>
                </p:cNvSpPr>
                <p:nvPr/>
              </p:nvSpPr>
              <p:spPr bwMode="auto">
                <a:xfrm>
                  <a:off x="1502" y="2793"/>
                  <a:ext cx="84" cy="280"/>
                </a:xfrm>
                <a:prstGeom prst="rect">
                  <a:avLst/>
                </a:prstGeom>
                <a:solidFill>
                  <a:srgbClr val="00FF00"/>
                </a:solidFill>
                <a:ln w="38100" cap="sq">
                  <a:solidFill>
                    <a:srgbClr val="000080"/>
                  </a:solidFill>
                  <a:miter lim="800000"/>
                  <a:headEnd type="none" w="sm" len="sm"/>
                  <a:tailEnd type="none" w="lg" len="lg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9967" name="Line 50"/>
                <p:cNvSpPr>
                  <a:spLocks noChangeShapeType="1"/>
                </p:cNvSpPr>
                <p:nvPr/>
              </p:nvSpPr>
              <p:spPr bwMode="auto">
                <a:xfrm>
                  <a:off x="1942" y="3294"/>
                  <a:ext cx="50" cy="0"/>
                </a:xfrm>
                <a:prstGeom prst="line">
                  <a:avLst/>
                </a:prstGeom>
                <a:noFill/>
                <a:ln w="38100" cap="sq">
                  <a:solidFill>
                    <a:srgbClr val="000080"/>
                  </a:solidFill>
                  <a:round/>
                  <a:headEnd type="none" w="sm" len="sm"/>
                  <a:tailEnd type="none" w="lg" len="lg"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9968" name="Line 51"/>
                <p:cNvSpPr>
                  <a:spLocks noChangeShapeType="1"/>
                </p:cNvSpPr>
                <p:nvPr/>
              </p:nvSpPr>
              <p:spPr bwMode="auto">
                <a:xfrm>
                  <a:off x="1917" y="3266"/>
                  <a:ext cx="93" cy="0"/>
                </a:xfrm>
                <a:prstGeom prst="line">
                  <a:avLst/>
                </a:prstGeom>
                <a:noFill/>
                <a:ln w="38100" cap="sq">
                  <a:solidFill>
                    <a:srgbClr val="000080"/>
                  </a:solidFill>
                  <a:round/>
                  <a:headEnd type="none" w="sm" len="sm"/>
                  <a:tailEnd type="none" w="lg" len="lg"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9969" name="Line 52"/>
                <p:cNvSpPr>
                  <a:spLocks noChangeShapeType="1"/>
                </p:cNvSpPr>
                <p:nvPr/>
              </p:nvSpPr>
              <p:spPr bwMode="auto">
                <a:xfrm flipV="1">
                  <a:off x="1967" y="2646"/>
                  <a:ext cx="2" cy="607"/>
                </a:xfrm>
                <a:prstGeom prst="line">
                  <a:avLst/>
                </a:prstGeom>
                <a:noFill/>
                <a:ln w="38100" cap="sq">
                  <a:solidFill>
                    <a:srgbClr val="000080"/>
                  </a:solidFill>
                  <a:round/>
                  <a:headEnd type="none" w="sm" len="sm"/>
                  <a:tailEnd type="none" w="lg" len="lg"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9970" name="Line 53"/>
                <p:cNvSpPr>
                  <a:spLocks noChangeShapeType="1"/>
                </p:cNvSpPr>
                <p:nvPr/>
              </p:nvSpPr>
              <p:spPr bwMode="auto">
                <a:xfrm>
                  <a:off x="1967" y="3302"/>
                  <a:ext cx="2" cy="206"/>
                </a:xfrm>
                <a:prstGeom prst="line">
                  <a:avLst/>
                </a:prstGeom>
                <a:noFill/>
                <a:ln w="38100" cap="sq">
                  <a:solidFill>
                    <a:srgbClr val="000080"/>
                  </a:solidFill>
                  <a:round/>
                  <a:headEnd type="none" w="sm" len="sm"/>
                  <a:tailEnd type="none" w="lg" len="lg"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9971" name="Rectangle 54"/>
                <p:cNvSpPr>
                  <a:spLocks noChangeArrowheads="1"/>
                </p:cNvSpPr>
                <p:nvPr/>
              </p:nvSpPr>
              <p:spPr bwMode="auto">
                <a:xfrm>
                  <a:off x="1927" y="2793"/>
                  <a:ext cx="84" cy="280"/>
                </a:xfrm>
                <a:prstGeom prst="rect">
                  <a:avLst/>
                </a:prstGeom>
                <a:solidFill>
                  <a:srgbClr val="CCFFFF"/>
                </a:solidFill>
                <a:ln w="38100" cap="sq">
                  <a:solidFill>
                    <a:srgbClr val="000080"/>
                  </a:solidFill>
                  <a:miter lim="800000"/>
                  <a:headEnd type="none" w="sm" len="sm"/>
                  <a:tailEnd type="none" w="lg" len="lg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9972" name="Line 55"/>
                <p:cNvSpPr>
                  <a:spLocks noChangeShapeType="1"/>
                </p:cNvSpPr>
                <p:nvPr/>
              </p:nvSpPr>
              <p:spPr bwMode="auto">
                <a:xfrm flipV="1">
                  <a:off x="1119" y="2643"/>
                  <a:ext cx="1493" cy="4"/>
                </a:xfrm>
                <a:prstGeom prst="line">
                  <a:avLst/>
                </a:prstGeom>
                <a:noFill/>
                <a:ln w="38100" cap="sq">
                  <a:solidFill>
                    <a:srgbClr val="000080"/>
                  </a:solidFill>
                  <a:round/>
                  <a:headEnd type="none" w="sm" len="sm"/>
                  <a:tailEnd type="none" w="lg" len="lg"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9973" name="Line 56"/>
                <p:cNvSpPr>
                  <a:spLocks noChangeShapeType="1"/>
                </p:cNvSpPr>
                <p:nvPr/>
              </p:nvSpPr>
              <p:spPr bwMode="auto">
                <a:xfrm>
                  <a:off x="2298" y="3097"/>
                  <a:ext cx="0" cy="418"/>
                </a:xfrm>
                <a:prstGeom prst="line">
                  <a:avLst/>
                </a:prstGeom>
                <a:noFill/>
                <a:ln w="38100" cap="sq">
                  <a:solidFill>
                    <a:srgbClr val="000080"/>
                  </a:solidFill>
                  <a:round/>
                  <a:headEnd type="none" w="sm" len="sm"/>
                  <a:tailEnd type="none" w="lg" len="lg"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9974" name="Line 57"/>
                <p:cNvSpPr>
                  <a:spLocks noChangeShapeType="1"/>
                </p:cNvSpPr>
                <p:nvPr/>
              </p:nvSpPr>
              <p:spPr bwMode="auto">
                <a:xfrm>
                  <a:off x="2298" y="2652"/>
                  <a:ext cx="0" cy="382"/>
                </a:xfrm>
                <a:prstGeom prst="line">
                  <a:avLst/>
                </a:prstGeom>
                <a:noFill/>
                <a:ln w="38100" cap="sq">
                  <a:solidFill>
                    <a:srgbClr val="000080"/>
                  </a:solidFill>
                  <a:round/>
                  <a:headEnd type="none" w="sm" len="sm"/>
                  <a:tailEnd type="none" w="lg" len="lg"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9975" name="Line 58"/>
                <p:cNvSpPr>
                  <a:spLocks noChangeShapeType="1"/>
                </p:cNvSpPr>
                <p:nvPr/>
              </p:nvSpPr>
              <p:spPr bwMode="auto">
                <a:xfrm>
                  <a:off x="2250" y="3034"/>
                  <a:ext cx="93" cy="0"/>
                </a:xfrm>
                <a:prstGeom prst="line">
                  <a:avLst/>
                </a:prstGeom>
                <a:noFill/>
                <a:ln w="38100" cap="sq">
                  <a:solidFill>
                    <a:srgbClr val="000080"/>
                  </a:solidFill>
                  <a:round/>
                  <a:headEnd type="none" w="sm" len="sm"/>
                  <a:tailEnd type="none" w="lg" len="lg"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9976" name="Line 59"/>
                <p:cNvSpPr>
                  <a:spLocks noChangeShapeType="1"/>
                </p:cNvSpPr>
                <p:nvPr/>
              </p:nvSpPr>
              <p:spPr bwMode="auto">
                <a:xfrm>
                  <a:off x="2250" y="3085"/>
                  <a:ext cx="93" cy="0"/>
                </a:xfrm>
                <a:prstGeom prst="line">
                  <a:avLst/>
                </a:prstGeom>
                <a:noFill/>
                <a:ln w="38100" cap="sq">
                  <a:solidFill>
                    <a:srgbClr val="000080"/>
                  </a:solidFill>
                  <a:round/>
                  <a:headEnd type="none" w="sm" len="sm"/>
                  <a:tailEnd type="none" w="lg" len="lg"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9977" name="Line 60"/>
                <p:cNvSpPr>
                  <a:spLocks noChangeShapeType="1"/>
                </p:cNvSpPr>
                <p:nvPr/>
              </p:nvSpPr>
              <p:spPr bwMode="auto">
                <a:xfrm flipV="1">
                  <a:off x="1445" y="2809"/>
                  <a:ext cx="214" cy="217"/>
                </a:xfrm>
                <a:prstGeom prst="line">
                  <a:avLst/>
                </a:prstGeom>
                <a:noFill/>
                <a:ln w="15875" cap="sq">
                  <a:solidFill>
                    <a:srgbClr val="000080"/>
                  </a:solidFill>
                  <a:round/>
                  <a:headEnd type="none" w="sm" len="sm"/>
                  <a:tailEnd type="triangle" w="lg" len="lg"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9978" name="Line 61"/>
                <p:cNvSpPr>
                  <a:spLocks noChangeShapeType="1"/>
                </p:cNvSpPr>
                <p:nvPr/>
              </p:nvSpPr>
              <p:spPr bwMode="auto">
                <a:xfrm flipV="1">
                  <a:off x="1873" y="2816"/>
                  <a:ext cx="214" cy="218"/>
                </a:xfrm>
                <a:prstGeom prst="line">
                  <a:avLst/>
                </a:prstGeom>
                <a:noFill/>
                <a:ln w="15875" cap="sq">
                  <a:solidFill>
                    <a:srgbClr val="000080"/>
                  </a:solidFill>
                  <a:round/>
                  <a:headEnd type="none" w="sm" len="sm"/>
                  <a:tailEnd type="triangle" w="lg" len="lg"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9979" name="Line 62"/>
                <p:cNvSpPr>
                  <a:spLocks noChangeShapeType="1"/>
                </p:cNvSpPr>
                <p:nvPr/>
              </p:nvSpPr>
              <p:spPr bwMode="auto">
                <a:xfrm flipV="1">
                  <a:off x="1007" y="2820"/>
                  <a:ext cx="214" cy="218"/>
                </a:xfrm>
                <a:prstGeom prst="line">
                  <a:avLst/>
                </a:prstGeom>
                <a:noFill/>
                <a:ln w="15875" cap="sq">
                  <a:solidFill>
                    <a:srgbClr val="000080"/>
                  </a:solidFill>
                  <a:round/>
                  <a:headEnd type="none" w="sm" len="sm"/>
                  <a:tailEnd type="triangle" w="lg" len="lg"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9980" name="Line 63"/>
                <p:cNvSpPr>
                  <a:spLocks noChangeShapeType="1"/>
                </p:cNvSpPr>
                <p:nvPr/>
              </p:nvSpPr>
              <p:spPr bwMode="auto">
                <a:xfrm>
                  <a:off x="2618" y="2648"/>
                  <a:ext cx="3" cy="252"/>
                </a:xfrm>
                <a:prstGeom prst="line">
                  <a:avLst/>
                </a:prstGeom>
                <a:noFill/>
                <a:ln w="38100" cap="sq">
                  <a:solidFill>
                    <a:srgbClr val="000080"/>
                  </a:solidFill>
                  <a:round/>
                  <a:headEnd type="none" w="sm" len="sm"/>
                  <a:tailEnd type="none" w="lg" len="lg"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9981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2621" y="3090"/>
                  <a:ext cx="0" cy="425"/>
                </a:xfrm>
                <a:prstGeom prst="line">
                  <a:avLst/>
                </a:prstGeom>
                <a:noFill/>
                <a:ln w="38100" cap="sq">
                  <a:solidFill>
                    <a:srgbClr val="000080"/>
                  </a:solidFill>
                  <a:round/>
                  <a:headEnd type="none" w="sm" len="sm"/>
                  <a:tailEnd type="none" w="lg" len="lg"/>
                </a:ln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9982" name="Rectangle 65"/>
                <p:cNvSpPr>
                  <a:spLocks noChangeArrowheads="1"/>
                </p:cNvSpPr>
                <p:nvPr/>
              </p:nvSpPr>
              <p:spPr bwMode="auto">
                <a:xfrm>
                  <a:off x="2576" y="2801"/>
                  <a:ext cx="83" cy="281"/>
                </a:xfrm>
                <a:prstGeom prst="rect">
                  <a:avLst/>
                </a:prstGeom>
                <a:solidFill>
                  <a:srgbClr val="FFCC00"/>
                </a:solidFill>
                <a:ln w="38100" cap="sq">
                  <a:solidFill>
                    <a:srgbClr val="000080"/>
                  </a:solidFill>
                  <a:miter lim="800000"/>
                  <a:headEnd type="none" w="sm" len="sm"/>
                  <a:tailEnd type="none" w="lg" len="lg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9952" name="Line 66"/>
            <p:cNvSpPr>
              <a:spLocks noChangeShapeType="1"/>
            </p:cNvSpPr>
            <p:nvPr/>
          </p:nvSpPr>
          <p:spPr bwMode="auto">
            <a:xfrm>
              <a:off x="3088" y="984"/>
              <a:ext cx="192" cy="0"/>
            </a:xfrm>
            <a:prstGeom prst="line">
              <a:avLst/>
            </a:prstGeom>
            <a:noFill/>
            <a:ln w="34925" cap="sq">
              <a:solidFill>
                <a:srgbClr val="00FFFF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9953" name="Line 67"/>
            <p:cNvSpPr>
              <a:spLocks noChangeShapeType="1"/>
            </p:cNvSpPr>
            <p:nvPr/>
          </p:nvSpPr>
          <p:spPr bwMode="auto">
            <a:xfrm>
              <a:off x="3288" y="984"/>
              <a:ext cx="176" cy="0"/>
            </a:xfrm>
            <a:prstGeom prst="line">
              <a:avLst/>
            </a:prstGeom>
            <a:noFill/>
            <a:ln w="34925" cap="sq">
              <a:solidFill>
                <a:srgbClr val="000080"/>
              </a:solidFill>
              <a:round/>
              <a:headEnd type="none" w="sm" len="sm"/>
              <a:tailEnd type="none" w="lg" len="lg"/>
            </a:ln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9943" name="Rectangle 68"/>
          <p:cNvSpPr>
            <a:spLocks noChangeArrowheads="1"/>
          </p:cNvSpPr>
          <p:nvPr/>
        </p:nvSpPr>
        <p:spPr bwMode="auto">
          <a:xfrm>
            <a:off x="4025900" y="2082800"/>
            <a:ext cx="876300" cy="330200"/>
          </a:xfrm>
          <a:prstGeom prst="rect">
            <a:avLst/>
          </a:prstGeom>
          <a:solidFill>
            <a:srgbClr val="99CC00"/>
          </a:solidFill>
          <a:ln w="25400" cap="sq">
            <a:solidFill>
              <a:srgbClr val="CCFFCC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4" name="Rectangle 69"/>
          <p:cNvSpPr>
            <a:spLocks noChangeArrowheads="1"/>
          </p:cNvSpPr>
          <p:nvPr/>
        </p:nvSpPr>
        <p:spPr bwMode="auto">
          <a:xfrm>
            <a:off x="914400" y="5308600"/>
            <a:ext cx="2832100" cy="355600"/>
          </a:xfrm>
          <a:prstGeom prst="rect">
            <a:avLst/>
          </a:prstGeom>
          <a:solidFill>
            <a:srgbClr val="33CCCC"/>
          </a:solidFill>
          <a:ln w="25400" cap="sq">
            <a:solidFill>
              <a:srgbClr val="00FFFF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5" name="Rectangle 70"/>
          <p:cNvSpPr>
            <a:spLocks noChangeArrowheads="1"/>
          </p:cNvSpPr>
          <p:nvPr/>
        </p:nvSpPr>
        <p:spPr bwMode="auto">
          <a:xfrm>
            <a:off x="5245100" y="5295900"/>
            <a:ext cx="2857500" cy="355600"/>
          </a:xfrm>
          <a:prstGeom prst="rect">
            <a:avLst/>
          </a:prstGeom>
          <a:solidFill>
            <a:srgbClr val="33CCCC"/>
          </a:solidFill>
          <a:ln w="25400" cap="sq">
            <a:solidFill>
              <a:srgbClr val="00FFFF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6" name="Line 71"/>
          <p:cNvSpPr>
            <a:spLocks noChangeShapeType="1"/>
          </p:cNvSpPr>
          <p:nvPr/>
        </p:nvSpPr>
        <p:spPr bwMode="auto">
          <a:xfrm>
            <a:off x="3721100" y="5486400"/>
            <a:ext cx="1498600" cy="0"/>
          </a:xfrm>
          <a:prstGeom prst="line">
            <a:avLst/>
          </a:prstGeom>
          <a:noFill/>
          <a:ln w="34925" cap="sq">
            <a:solidFill>
              <a:srgbClr val="00FFFF"/>
            </a:solidFill>
            <a:round/>
            <a:headEnd type="none" w="sm" len="sm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9947" name="AutoShape 72"/>
          <p:cNvSpPr>
            <a:spLocks noChangeArrowheads="1"/>
          </p:cNvSpPr>
          <p:nvPr/>
        </p:nvSpPr>
        <p:spPr bwMode="auto">
          <a:xfrm>
            <a:off x="4330700" y="4508500"/>
            <a:ext cx="330200" cy="622300"/>
          </a:xfrm>
          <a:prstGeom prst="downArrow">
            <a:avLst>
              <a:gd name="adj1" fmla="val 50000"/>
              <a:gd name="adj2" fmla="val 47115"/>
            </a:avLst>
          </a:prstGeom>
          <a:solidFill>
            <a:srgbClr val="FFCC00"/>
          </a:solidFill>
          <a:ln w="25400" cap="sq">
            <a:solidFill>
              <a:srgbClr val="FFFF99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8" name="Text Box 73"/>
          <p:cNvSpPr txBox="1">
            <a:spLocks noChangeArrowheads="1"/>
          </p:cNvSpPr>
          <p:nvPr/>
        </p:nvSpPr>
        <p:spPr bwMode="auto">
          <a:xfrm>
            <a:off x="4251325" y="2389188"/>
            <a:ext cx="384175" cy="396875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2000" i="1"/>
              <a:t>g</a:t>
            </a:r>
            <a:r>
              <a:rPr lang="en-US" sz="2000" i="1" baseline="-25000"/>
              <a:t>c</a:t>
            </a:r>
          </a:p>
        </p:txBody>
      </p:sp>
      <p:sp>
        <p:nvSpPr>
          <p:cNvPr id="39949" name="Text Box 74"/>
          <p:cNvSpPr txBox="1">
            <a:spLocks noChangeArrowheads="1"/>
          </p:cNvSpPr>
          <p:nvPr/>
        </p:nvSpPr>
        <p:spPr bwMode="auto">
          <a:xfrm>
            <a:off x="2519363" y="355600"/>
            <a:ext cx="32908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u="sng"/>
              <a:t>Compartmental Models</a:t>
            </a:r>
          </a:p>
        </p:txBody>
      </p:sp>
      <p:sp>
        <p:nvSpPr>
          <p:cNvPr id="39950" name="Text Box 75"/>
          <p:cNvSpPr txBox="1">
            <a:spLocks noChangeArrowheads="1"/>
          </p:cNvSpPr>
          <p:nvPr/>
        </p:nvSpPr>
        <p:spPr bwMode="auto">
          <a:xfrm>
            <a:off x="3616325" y="3898900"/>
            <a:ext cx="1739900" cy="366713"/>
          </a:xfrm>
          <a:prstGeom prst="rect">
            <a:avLst/>
          </a:prstGeom>
          <a:noFill/>
          <a:ln w="25400" cap="sq">
            <a:noFill/>
            <a:miter lim="800000"/>
            <a:headEnd type="none" w="sm" len="sm"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/>
              <a:t>Membrane Patch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resentation1">
  <a:themeElements>
    <a:clrScheme name="">
      <a:dk1>
        <a:srgbClr val="333399"/>
      </a:dk1>
      <a:lt1>
        <a:srgbClr val="FFFF66"/>
      </a:lt1>
      <a:dk2>
        <a:srgbClr val="000099"/>
      </a:dk2>
      <a:lt2>
        <a:srgbClr val="99FF33"/>
      </a:lt2>
      <a:accent1>
        <a:srgbClr val="00CC99"/>
      </a:accent1>
      <a:accent2>
        <a:srgbClr val="FF33CC"/>
      </a:accent2>
      <a:accent3>
        <a:srgbClr val="AAAACA"/>
      </a:accent3>
      <a:accent4>
        <a:srgbClr val="DADA56"/>
      </a:accent4>
      <a:accent5>
        <a:srgbClr val="AAE2CA"/>
      </a:accent5>
      <a:accent6>
        <a:srgbClr val="E72DB9"/>
      </a:accent6>
      <a:hlink>
        <a:srgbClr val="CCCCFF"/>
      </a:hlink>
      <a:folHlink>
        <a:srgbClr val="B2B2B2"/>
      </a:folHlink>
    </a:clrScheme>
    <a:fontScheme name="Presentation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sq" cmpd="sng" algn="ctr">
          <a:solidFill>
            <a:schemeClr val="tx1"/>
          </a:solidFill>
          <a:prstDash val="solid"/>
          <a:round/>
          <a:headEnd type="none" w="sm" len="sm"/>
          <a:tailEnd type="none" w="lg" len="lg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sq" cmpd="sng" algn="ctr">
          <a:solidFill>
            <a:schemeClr val="tx1"/>
          </a:solidFill>
          <a:prstDash val="solid"/>
          <a:round/>
          <a:headEnd type="none" w="sm" len="sm"/>
          <a:tailEnd type="none" w="lg" len="lg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>
    <a:extraClrScheme>
      <a:clrScheme name="Presentation1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1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1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1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1 8">
        <a:dk1>
          <a:srgbClr val="FFFF66"/>
        </a:dk1>
        <a:lt1>
          <a:srgbClr val="FFFFFF"/>
        </a:lt1>
        <a:dk2>
          <a:srgbClr val="99FF33"/>
        </a:dk2>
        <a:lt2>
          <a:srgbClr val="333399"/>
        </a:lt2>
        <a:accent1>
          <a:srgbClr val="00CC99"/>
        </a:accent1>
        <a:accent2>
          <a:srgbClr val="FF33CC"/>
        </a:accent2>
        <a:accent3>
          <a:srgbClr val="FFFFFF"/>
        </a:accent3>
        <a:accent4>
          <a:srgbClr val="DADA56"/>
        </a:accent4>
        <a:accent5>
          <a:srgbClr val="AAE2CA"/>
        </a:accent5>
        <a:accent6>
          <a:srgbClr val="E7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8100">
          <a:solidFill>
            <a:schemeClr val="accent1">
              <a:lumMod val="75000"/>
            </a:schemeClr>
          </a:solidFill>
          <a:headEnd type="none" w="med" len="med"/>
          <a:tailEnd type="none" w="med" len="me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accent5">
              <a:lumMod val="50000"/>
            </a:schemeClr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1_Presentation1">
  <a:themeElements>
    <a:clrScheme name="">
      <a:dk1>
        <a:srgbClr val="333399"/>
      </a:dk1>
      <a:lt1>
        <a:srgbClr val="FFFF66"/>
      </a:lt1>
      <a:dk2>
        <a:srgbClr val="000099"/>
      </a:dk2>
      <a:lt2>
        <a:srgbClr val="99FF33"/>
      </a:lt2>
      <a:accent1>
        <a:srgbClr val="00CC99"/>
      </a:accent1>
      <a:accent2>
        <a:srgbClr val="FF33CC"/>
      </a:accent2>
      <a:accent3>
        <a:srgbClr val="AAAACA"/>
      </a:accent3>
      <a:accent4>
        <a:srgbClr val="DADA56"/>
      </a:accent4>
      <a:accent5>
        <a:srgbClr val="AAE2CA"/>
      </a:accent5>
      <a:accent6>
        <a:srgbClr val="E72DB9"/>
      </a:accent6>
      <a:hlink>
        <a:srgbClr val="CCCCFF"/>
      </a:hlink>
      <a:folHlink>
        <a:srgbClr val="B2B2B2"/>
      </a:folHlink>
    </a:clrScheme>
    <a:fontScheme name="Presentation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>
            <a:lumMod val="40000"/>
            <a:lumOff val="60000"/>
          </a:schemeClr>
        </a:solidFill>
        <a:ln w="12700" cap="sq" cmpd="sng" algn="ctr">
          <a:solidFill>
            <a:schemeClr val="bg1">
              <a:lumMod val="60000"/>
              <a:lumOff val="40000"/>
            </a:schemeClr>
          </a:solidFill>
          <a:prstDash val="solid"/>
          <a:round/>
          <a:headEnd type="none" w="sm" len="sm"/>
          <a:tailEnd type="none" w="lg" len="lg"/>
        </a:ln>
        <a:effectLst/>
      </a:spPr>
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sq" cmpd="sng" algn="ctr">
          <a:solidFill>
            <a:schemeClr val="tx1"/>
          </a:solidFill>
          <a:prstDash val="solid"/>
          <a:round/>
          <a:headEnd type="none" w="sm" len="sm"/>
          <a:tailEnd type="none" w="lg" len="lg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>
    <a:extraClrScheme>
      <a:clrScheme name="Presentation1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1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1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1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1 8">
        <a:dk1>
          <a:srgbClr val="FFFF66"/>
        </a:dk1>
        <a:lt1>
          <a:srgbClr val="FFFFFF"/>
        </a:lt1>
        <a:dk2>
          <a:srgbClr val="99FF33"/>
        </a:dk2>
        <a:lt2>
          <a:srgbClr val="333399"/>
        </a:lt2>
        <a:accent1>
          <a:srgbClr val="00CC99"/>
        </a:accent1>
        <a:accent2>
          <a:srgbClr val="FF33CC"/>
        </a:accent2>
        <a:accent3>
          <a:srgbClr val="FFFFFF"/>
        </a:accent3>
        <a:accent4>
          <a:srgbClr val="DADA56"/>
        </a:accent4>
        <a:accent5>
          <a:srgbClr val="AAE2CA"/>
        </a:accent5>
        <a:accent6>
          <a:srgbClr val="E7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C:\WINDOWS\Application Data\Microsoft\Templates\Presentation1.pot</Template>
  <TotalTime>46747</TotalTime>
  <Words>5822</Words>
  <Application>Microsoft Office PowerPoint</Application>
  <PresentationFormat>On-screen Show (4:3)</PresentationFormat>
  <Paragraphs>1261</Paragraphs>
  <Slides>117</Slides>
  <Notes>73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33" baseType="lpstr">
      <vt:lpstr>宋体</vt:lpstr>
      <vt:lpstr>Abadi MT Condensed</vt:lpstr>
      <vt:lpstr>Arial</vt:lpstr>
      <vt:lpstr>Arial Black</vt:lpstr>
      <vt:lpstr>Arial Narrow</vt:lpstr>
      <vt:lpstr>Arial Rounded MT Bold</vt:lpstr>
      <vt:lpstr>Calibri</vt:lpstr>
      <vt:lpstr>Symbol</vt:lpstr>
      <vt:lpstr>Times New Roman</vt:lpstr>
      <vt:lpstr>Verdana</vt:lpstr>
      <vt:lpstr>WP MathA</vt:lpstr>
      <vt:lpstr>Presentation1</vt:lpstr>
      <vt:lpstr>Custom Design</vt:lpstr>
      <vt:lpstr>Office Theme</vt:lpstr>
      <vt:lpstr>1_Presentation1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Computation</dc:title>
  <dc:creator>Ali Minai</dc:creator>
  <cp:lastModifiedBy>Ali Minai</cp:lastModifiedBy>
  <cp:revision>442</cp:revision>
  <dcterms:created xsi:type="dcterms:W3CDTF">2001-12-20T03:37:59Z</dcterms:created>
  <dcterms:modified xsi:type="dcterms:W3CDTF">2022-08-31T17:57:54Z</dcterms:modified>
</cp:coreProperties>
</file>